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1" r:id="rId3"/>
    <p:sldId id="276" r:id="rId4"/>
    <p:sldId id="288" r:id="rId5"/>
    <p:sldId id="277" r:id="rId6"/>
    <p:sldId id="290" r:id="rId7"/>
    <p:sldId id="279" r:id="rId8"/>
    <p:sldId id="289" r:id="rId9"/>
    <p:sldId id="284" r:id="rId10"/>
    <p:sldId id="280" r:id="rId11"/>
    <p:sldId id="282" r:id="rId12"/>
    <p:sldId id="283" r:id="rId13"/>
    <p:sldId id="275" r:id="rId14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05CF6E-EA94-4E54-8E85-434199323BC8}" type="datetimeFigureOut">
              <a:rPr lang="en-US"/>
              <a:pPr>
                <a:defRPr/>
              </a:pPr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8EDDD-B54D-400C-AFF2-5BDD04902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831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9B1488-5422-4EEB-9521-FD3D47B3B4B3}" type="datetimeFigureOut">
              <a:rPr lang="en-US"/>
              <a:pPr>
                <a:defRPr/>
              </a:pPr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1E28D6-3BBB-422E-BCB1-DFBE09EF3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07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5712C-C07F-491D-82B4-73374BED6DA4}" type="datetime1">
              <a:rPr lang="en-US" smtClean="0"/>
              <a:pPr>
                <a:defRPr/>
              </a:pPr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50E27-8E3E-492A-991C-02152B31E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2FE98-D04A-42D2-976F-EF6B04D0032F}" type="datetime1">
              <a:rPr lang="en-US" smtClean="0"/>
              <a:pPr>
                <a:defRPr/>
              </a:pPr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F8DF0-AD83-4A0C-AE31-A8CDE57D2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52E62-A69C-4A66-BC7E-26E6226688AE}" type="datetime1">
              <a:rPr lang="en-US" smtClean="0"/>
              <a:pPr>
                <a:defRPr/>
              </a:pPr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F6D05-A58D-4ED5-BB81-F4FDB104F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49B5E-F69A-4CE0-AFA5-0B412C5D2527}" type="datetime1">
              <a:rPr lang="en-US" smtClean="0"/>
              <a:pPr>
                <a:defRPr/>
              </a:pPr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28000-5D56-49EA-9DB8-42C793497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A5EBD-C26D-461F-8D7D-8766995D7C44}" type="datetime1">
              <a:rPr lang="en-US" smtClean="0"/>
              <a:pPr>
                <a:defRPr/>
              </a:pPr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C647-93DB-431F-ACA6-F77D61033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6D22F-19D8-43CD-B0CB-2D4EB119DEE1}" type="datetime1">
              <a:rPr lang="en-US" smtClean="0"/>
              <a:pPr>
                <a:defRPr/>
              </a:pPr>
              <a:t>3/18/2025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23F2E-9194-43D3-B3DA-C9EFA5C85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D7C72-C6D1-4237-8CC4-1BC12730CB80}" type="datetime1">
              <a:rPr lang="en-US" smtClean="0"/>
              <a:pPr>
                <a:defRPr/>
              </a:pPr>
              <a:t>3/18/2025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686E8-199A-44A1-8D96-A20E47251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D2E6B-270A-472D-883D-92EF2EBBCFAD}" type="datetime1">
              <a:rPr lang="en-US" smtClean="0"/>
              <a:pPr>
                <a:defRPr/>
              </a:pPr>
              <a:t>3/18/2025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3D19D-A75F-4CC0-B096-FB3C516D0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AD121-E910-4BC8-B111-3F834E23F8A5}" type="datetime1">
              <a:rPr lang="en-US" smtClean="0"/>
              <a:pPr>
                <a:defRPr/>
              </a:pPr>
              <a:t>3/18/2025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B06B0-87AE-408C-A487-592B3E24D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89D03-6460-4A86-BB00-E8D5870C3C3E}" type="datetime1">
              <a:rPr lang="en-US" smtClean="0"/>
              <a:pPr>
                <a:defRPr/>
              </a:pPr>
              <a:t>3/18/2025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59492-B6BA-4F70-8E46-3F940DDC2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96F5-04F2-4E66-8338-C7414E2DAE25}" type="datetime1">
              <a:rPr lang="en-US" smtClean="0"/>
              <a:pPr>
                <a:defRPr/>
              </a:pPr>
              <a:t>3/18/2025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4467A-070E-49D7-A9A0-7A1A578C1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3AEB04-D084-4228-A2EE-721492E72006}" type="datetime1">
              <a:rPr lang="en-US" smtClean="0"/>
              <a:pPr>
                <a:defRPr/>
              </a:pPr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62690D-597E-4D19-B9C0-53FF7BDA8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10" Type="http://schemas.openxmlformats.org/officeDocument/2006/relationships/image" Target="../media/image19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jpeg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hyperlink" Target="http://aa.wrs.yahoo.com/_ylt=A9FJqh30aGJFMZ8A_YzNQwx./SIG=1g4b12qtb/EXP=1164163700/**http:/id.search.yahoo.com/search/images/view?back=http://id.search.yahoo.com/search/images?p=+proklamasi+kemerdekaan&amp;ei=UTF-8&amp;fr=FP-tab-img-t-t&amp;x=wrt&amp;w=210&amp;h=144&amp;imgurl=enda.goblogmedia.com/images/proklamasi-resize.jpg&amp;rurl=http://enda.goblogmedia.com/demi-bangsa.html&amp;size=10.2kB&amp;name=proklamasi-resize.jpg&amp;p=proklamasi+kemerdekaan&amp;type=jpeg&amp;no=4&amp;tt=41&amp;oid=8085e591c6a51d9c&amp;ei=UTF-8" TargetMode="External"/><Relationship Id="rId5" Type="http://schemas.openxmlformats.org/officeDocument/2006/relationships/image" Target="../media/image8.png"/><Relationship Id="rId15" Type="http://schemas.openxmlformats.org/officeDocument/2006/relationships/image" Target="../media/image17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0" y="1785938"/>
            <a:ext cx="9144000" cy="32624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Pertemuan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ke-2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IDENTITAS NASIONAL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</a:t>
            </a:r>
            <a:r>
              <a:rPr lang="id-ID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People Character, National Character, National Identity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Dosen</a:t>
            </a:r>
            <a:r>
              <a:rPr lang="en-US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: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Jaka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Darmawan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SE.,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Ak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.,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M.Ak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., MMT., CA., CPA., CMA</a:t>
            </a:r>
            <a:endParaRPr lang="en-US" sz="24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75601F-C947-4DBD-A442-D1A50C7AC7C8}" type="datetime1">
              <a:rPr lang="en-US" smtClean="0"/>
              <a:pPr>
                <a:defRPr/>
              </a:pPr>
              <a:t>3/18/2025</a:t>
            </a:fld>
            <a:endParaRPr lang="en-US" dirty="0"/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B476C-82D8-442A-9FFF-71468E834C66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FDB30B-158F-4E6A-9E26-D53E8434A93E}" type="datetime1">
              <a:rPr lang="en-US" smtClean="0"/>
              <a:pPr>
                <a:defRPr/>
              </a:pPr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2697E-4D36-4BA7-B2F3-F0E2CDFDE3C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Revisi 01 Pendidikan Kewarganegaraan</a:t>
            </a:r>
          </a:p>
        </p:txBody>
      </p:sp>
      <p:sp>
        <p:nvSpPr>
          <p:cNvPr id="7" name="Date Placeholder 6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20/8/2010</a:t>
            </a:r>
          </a:p>
        </p:txBody>
      </p:sp>
      <p:sp>
        <p:nvSpPr>
          <p:cNvPr id="8" name="Slide Number Placeholder 7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DF321F8-3FBB-4AD2-8904-528812AF1C2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11560" y="260350"/>
            <a:ext cx="8075240" cy="646331"/>
          </a:xfrm>
          <a:prstGeom prst="rect">
            <a:avLst/>
          </a:prstGeom>
          <a:solidFill>
            <a:srgbClr val="33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600" b="1" dirty="0">
                <a:latin typeface="Tahoma" pitchFamily="34" charset="0"/>
              </a:rPr>
              <a:t>PEMBERDAYAAN </a:t>
            </a:r>
            <a:r>
              <a:rPr lang="en-US" sz="3600" b="1" dirty="0" smtClean="0">
                <a:latin typeface="Tahoma" pitchFamily="34" charset="0"/>
              </a:rPr>
              <a:t>ID</a:t>
            </a:r>
            <a:r>
              <a:rPr lang="id-ID" sz="3600" b="1" dirty="0" smtClean="0">
                <a:latin typeface="Tahoma" pitchFamily="34" charset="0"/>
              </a:rPr>
              <a:t>ENTITAS</a:t>
            </a:r>
            <a:r>
              <a:rPr lang="en-US" sz="3600" b="1" dirty="0" smtClean="0">
                <a:latin typeface="Tahoma" pitchFamily="34" charset="0"/>
              </a:rPr>
              <a:t> </a:t>
            </a:r>
            <a:r>
              <a:rPr lang="en-US" sz="3600" b="1" dirty="0">
                <a:latin typeface="Tahoma" pitchFamily="34" charset="0"/>
              </a:rPr>
              <a:t>KITA</a:t>
            </a:r>
            <a:endParaRPr lang="en-US" sz="3600" b="1" dirty="0">
              <a:solidFill>
                <a:srgbClr val="CC9900"/>
              </a:solidFill>
              <a:latin typeface="Tahoma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850" y="1125538"/>
            <a:ext cx="8496300" cy="5508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Melalui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REVITALISASI PANCASILA –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dimensi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realitas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;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idealitas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fleksibilitas</a:t>
            </a:r>
            <a:endParaRPr lang="en-US" sz="3200" b="1" dirty="0">
              <a:solidFill>
                <a:schemeClr val="tx2"/>
              </a:solidFill>
              <a:latin typeface="Arial" charset="0"/>
            </a:endParaRP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Diarahkan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kepada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pembinaan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pengembangan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moral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disertai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dukungan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hukum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yang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kondusif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suprematif</a:t>
            </a:r>
            <a:endParaRPr lang="en-US" sz="3200" b="1" dirty="0">
              <a:solidFill>
                <a:schemeClr val="tx2"/>
              </a:solidFill>
              <a:latin typeface="Arial" charset="0"/>
            </a:endParaRP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Dalam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konteks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pembinaan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ID-NAS,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penyelenggaraan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MPK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supaya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dikaitkan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dengan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wawasan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>
                <a:latin typeface="Arial" charset="0"/>
              </a:rPr>
              <a:t>spiritual, </a:t>
            </a:r>
            <a:r>
              <a:rPr lang="en-US" sz="3200" b="1" dirty="0" err="1">
                <a:latin typeface="Arial" charset="0"/>
              </a:rPr>
              <a:t>akademis</a:t>
            </a:r>
            <a:r>
              <a:rPr lang="en-US" sz="3200" b="1" dirty="0">
                <a:latin typeface="Arial" charset="0"/>
              </a:rPr>
              <a:t>, </a:t>
            </a:r>
            <a:r>
              <a:rPr lang="en-US" sz="3200" b="1" dirty="0" err="1">
                <a:latin typeface="Arial" charset="0"/>
              </a:rPr>
              <a:t>kebangsaan</a:t>
            </a:r>
            <a:r>
              <a:rPr lang="en-US" sz="3200" b="1" dirty="0">
                <a:latin typeface="Arial" charset="0"/>
              </a:rPr>
              <a:t> </a:t>
            </a:r>
            <a:r>
              <a:rPr lang="en-US" sz="3200" b="1" dirty="0" err="1">
                <a:latin typeface="Arial" charset="0"/>
              </a:rPr>
              <a:t>dan</a:t>
            </a:r>
            <a:r>
              <a:rPr lang="en-US" sz="3200" b="1" dirty="0">
                <a:latin typeface="Arial" charset="0"/>
              </a:rPr>
              <a:t> </a:t>
            </a:r>
            <a:r>
              <a:rPr lang="en-US" sz="3200" b="1" dirty="0" err="1">
                <a:latin typeface="Arial" charset="0"/>
              </a:rPr>
              <a:t>mondial</a:t>
            </a:r>
            <a:endParaRPr lang="en-US" sz="3200" b="1" dirty="0">
              <a:latin typeface="Arial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overty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520950" cy="1728788"/>
          </a:xfrm>
          <a:prstGeom prst="rect">
            <a:avLst/>
          </a:prstGeom>
          <a:noFill/>
          <a:ln w="5715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education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8913"/>
            <a:ext cx="2376487" cy="1944687"/>
          </a:xfrm>
          <a:prstGeom prst="rect">
            <a:avLst/>
          </a:prstGeom>
          <a:noFill/>
          <a:ln w="5715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419475" y="3357563"/>
            <a:ext cx="2159000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/>
              <a:t>revitalisasi</a:t>
            </a:r>
          </a:p>
        </p:txBody>
      </p:sp>
      <p:pic>
        <p:nvPicPr>
          <p:cNvPr id="14" name="Picture 13" descr="disku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68863"/>
            <a:ext cx="2592388" cy="1728787"/>
          </a:xfrm>
          <a:prstGeom prst="rect">
            <a:avLst/>
          </a:prstGeom>
          <a:noFill/>
          <a:ln w="5715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ug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36838"/>
            <a:ext cx="2449512" cy="1873250"/>
          </a:xfrm>
          <a:prstGeom prst="rect">
            <a:avLst/>
          </a:prstGeom>
          <a:noFill/>
          <a:ln w="5715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sekola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60350"/>
            <a:ext cx="2447925" cy="1800225"/>
          </a:xfrm>
          <a:prstGeom prst="rect">
            <a:avLst/>
          </a:prstGeom>
          <a:noFill/>
          <a:ln w="5715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fotoadp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868863"/>
            <a:ext cx="2376487" cy="1757362"/>
          </a:xfrm>
          <a:prstGeom prst="rect">
            <a:avLst/>
          </a:prstGeom>
          <a:noFill/>
          <a:ln w="5715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P82002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97425"/>
            <a:ext cx="2592387" cy="1728788"/>
          </a:xfrm>
          <a:prstGeom prst="rect">
            <a:avLst/>
          </a:prstGeom>
          <a:noFill/>
          <a:ln w="5715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1" descr="Gras99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20938"/>
            <a:ext cx="25923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 descr="ps-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060575"/>
            <a:ext cx="18002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771775" y="6453188"/>
            <a:ext cx="4537075" cy="333375"/>
          </a:xfrm>
        </p:spPr>
        <p:txBody>
          <a:bodyPr/>
          <a:lstStyle/>
          <a:p>
            <a:pPr>
              <a:defRPr/>
            </a:pPr>
            <a:r>
              <a:rPr lang="en-US"/>
              <a:t>Pendidikan Kewarganegaraan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2D5A588-E000-4637-9F85-9FBFC57A4F84}" type="datetime1">
              <a:rPr lang="en-US" smtClean="0"/>
              <a:pPr>
                <a:defRPr/>
              </a:pPr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FE197-8DE0-44AE-B581-E34B6E13E21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3317" name="Picture 13" descr="pe01753_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046413"/>
            <a:ext cx="20002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>
          <a:xfrm>
            <a:off x="1643042" y="428604"/>
            <a:ext cx="7072362" cy="2857520"/>
          </a:xfrm>
          <a:prstGeom prst="wedgeEllipseCallout">
            <a:avLst>
              <a:gd name="adj1" fmla="val -41094"/>
              <a:gd name="adj2" fmla="val 8469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Perlukah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identitas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nasional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dipertahankan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?</a:t>
            </a:r>
          </a:p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Strategi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apa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yang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anda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rekomendasikan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?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89452B9-6366-4429-9731-A2E75B89844C}" type="datetime1">
              <a:rPr lang="en-US" smtClean="0"/>
              <a:pPr>
                <a:defRPr/>
              </a:pPr>
              <a:t>3/18/2025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F9087-3C2D-47B6-84A3-3668D0C8BBA0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E7EABF-FE27-44CA-8130-BFD34332FB4A}" type="datetime1">
              <a:rPr lang="en-US" smtClean="0"/>
              <a:pPr>
                <a:defRPr/>
              </a:pPr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62D0B-02A3-40AC-8FC4-128739E7F9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126" name="Picture 2" descr="D:\LAMPUNG\GALLERY FOTO\LOGO\Garuda Pancasila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160566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3696868"/>
            <a:ext cx="4214842" cy="316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85728"/>
            <a:ext cx="4843885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071538" y="2786058"/>
            <a:ext cx="52149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Apa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persepsi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Anda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?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9BE9F17-8374-4A47-B873-0E21DF7FC72C}" type="datetime1">
              <a:rPr lang="en-US" smtClean="0"/>
              <a:pPr>
                <a:defRPr/>
              </a:pPr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F7636-ED24-43F8-8698-73FD91E669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ectangl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57188" y="509588"/>
            <a:ext cx="8567737" cy="847725"/>
          </a:xfrm>
          <a:prstGeom prst="rect">
            <a:avLst/>
          </a:prstGeom>
        </p:spPr>
        <p:txBody>
          <a:bodyPr/>
          <a:lstStyle/>
          <a:p>
            <a:pPr algn="r" eaLnBrk="0" fontAlgn="auto" hangingPunct="0"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Pengertian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I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dentitas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Nasional</a:t>
            </a:r>
            <a:endParaRPr 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6" name="Rectangle 4"/>
          <p:cNvSpPr txBox="1">
            <a:spLocks/>
          </p:cNvSpPr>
          <p:nvPr/>
        </p:nvSpPr>
        <p:spPr>
          <a:xfrm>
            <a:off x="285720" y="1357299"/>
            <a:ext cx="8558218" cy="12858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200" b="1" dirty="0" err="1">
                <a:solidFill>
                  <a:srgbClr val="C00000"/>
                </a:solidFill>
                <a:latin typeface="Cambria" pitchFamily="18" charset="0"/>
              </a:rPr>
              <a:t>Ciri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itchFamily="18" charset="0"/>
              </a:rPr>
              <a:t>khas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itchFamily="18" charset="0"/>
              </a:rPr>
              <a:t>suatu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itchFamily="18" charset="0"/>
              </a:rPr>
              <a:t>bangsa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itchFamily="18" charset="0"/>
              </a:rPr>
              <a:t>sehingga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itchFamily="18" charset="0"/>
              </a:rPr>
              <a:t>membedakan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itchFamily="18" charset="0"/>
              </a:rPr>
              <a:t>dengan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itchFamily="18" charset="0"/>
              </a:rPr>
              <a:t>bangsa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 lain.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32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Revisi 01 Pendidikan Kewarganegaraan</a:t>
            </a:r>
          </a:p>
        </p:txBody>
      </p:sp>
      <p:sp>
        <p:nvSpPr>
          <p:cNvPr id="8" name="Date Placeholder 6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20/8/2010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" name="Slide Number Placeholder 7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C59ED4B-4D34-4052-93BE-C153057C1A6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1604" y="3125316"/>
            <a:ext cx="7072362" cy="20159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</a:rPr>
              <a:t>Fisik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</a:rPr>
              <a:t> (</a:t>
            </a: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</a:rPr>
              <a:t>geografis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</a:rPr>
              <a:t>demografis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</a:rPr>
              <a:t>kultural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</a:rPr>
              <a:t>)</a:t>
            </a:r>
          </a:p>
          <a:p>
            <a:pPr marL="342900" indent="-342900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</a:rPr>
              <a:t>Psikologis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</a:rPr>
              <a:t> (</a:t>
            </a: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</a:rPr>
              <a:t>kepribadian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</a:rPr>
              <a:t>)</a:t>
            </a:r>
          </a:p>
          <a:p>
            <a:pPr marL="342900" indent="-342900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</a:rPr>
              <a:t>Ideologis</a:t>
            </a:r>
            <a:endParaRPr lang="en-US" sz="28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429124" y="2500306"/>
            <a:ext cx="928694" cy="71438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AD121-E910-4BC8-B111-3F834E23F8A5}" type="datetime1">
              <a:rPr lang="en-US" smtClean="0"/>
              <a:pPr>
                <a:defRPr/>
              </a:pPr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B06B0-87AE-408C-A487-592B3E24DB1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00166" y="642918"/>
            <a:ext cx="6423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Identitas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Nasional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357158" y="2285992"/>
          <a:ext cx="8229600" cy="232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7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Konteks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Bangsa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Konteks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 Negara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Budaya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Karakter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khas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Geografis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Simbol-simbol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negara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Ideologi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FC642C3-5D45-4C1C-BAC5-D0FB5F5673AA}" type="datetime1">
              <a:rPr lang="en-US" smtClean="0"/>
              <a:pPr>
                <a:defRPr/>
              </a:pPr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27620-1B2C-4CE3-97B5-5827D0E727B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285750"/>
            <a:ext cx="890428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Faktor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Pendukung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Identitas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Nasional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428625" y="1357313"/>
          <a:ext cx="8229600" cy="2231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Faktor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Objektif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Faktor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Subjektif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Geografis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Demografis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Historis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Sosial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,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politik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,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Budayaan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, agama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Revisi 01 Pendidikan Kewarganegaraan</a:t>
            </a:r>
          </a:p>
        </p:txBody>
      </p:sp>
      <p:sp>
        <p:nvSpPr>
          <p:cNvPr id="8" name="Date Placeholder 7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20/8/2010</a:t>
            </a:r>
          </a:p>
        </p:txBody>
      </p:sp>
      <p:sp>
        <p:nvSpPr>
          <p:cNvPr id="9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9E8219D-6ADF-4C60-8530-926D92A1916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4500570"/>
            <a:ext cx="8143932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latin typeface="Cambria" pitchFamily="18" charset="0"/>
              </a:rPr>
              <a:t>Identitas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Nasional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berfungsi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sebagai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pemersatu</a:t>
            </a:r>
            <a:r>
              <a:rPr lang="en-US" sz="3200" dirty="0" smtClean="0">
                <a:latin typeface="Cambria" pitchFamily="18" charset="0"/>
              </a:rPr>
              <a:t>, </a:t>
            </a:r>
            <a:r>
              <a:rPr lang="en-US" sz="3200" dirty="0" err="1" smtClean="0">
                <a:latin typeface="Cambria" pitchFamily="18" charset="0"/>
              </a:rPr>
              <a:t>ciri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khas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kepemilikan</a:t>
            </a:r>
            <a:r>
              <a:rPr lang="en-US" sz="3200" dirty="0" smtClean="0">
                <a:latin typeface="Cambria" pitchFamily="18" charset="0"/>
              </a:rPr>
              <a:t>, </a:t>
            </a:r>
            <a:r>
              <a:rPr lang="en-US" sz="3200" dirty="0" err="1" smtClean="0">
                <a:latin typeface="Cambria" pitchFamily="18" charset="0"/>
              </a:rPr>
              <a:t>serta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sebagai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kebanggaan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bangsa</a:t>
            </a:r>
            <a:r>
              <a:rPr lang="en-US" sz="3200" dirty="0" smtClean="0">
                <a:latin typeface="Cambria" pitchFamily="18" charset="0"/>
              </a:rPr>
              <a:t>. 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3929066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Fungsi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Identitas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Nasional</a:t>
            </a:r>
            <a:endParaRPr lang="en-US" sz="32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AD121-E910-4BC8-B111-3F834E23F8A5}" type="datetime1">
              <a:rPr lang="en-US" smtClean="0"/>
              <a:pPr>
                <a:defRPr/>
              </a:pPr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B06B0-87AE-408C-A487-592B3E24DB1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ABD1F31-A55B-46D8-963C-E07ADC69CB8F}" type="datetime1">
              <a:rPr lang="en-US" smtClean="0"/>
              <a:pPr>
                <a:defRPr/>
              </a:pPr>
              <a:t>3/18/2025</a:t>
            </a:fld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828BB8A-98D3-4EBB-B55B-A07FB5870C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14375" y="714375"/>
            <a:ext cx="7429500" cy="10779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C00000"/>
                </a:solidFill>
                <a:latin typeface="Cambria" pitchFamily="18" charset="0"/>
              </a:rPr>
              <a:t>Idetitas suatu bangsa selalu dinamis, mengikuti aktivitas dan kreativitas.</a:t>
            </a:r>
            <a:endParaRPr lang="en-US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304800" y="2133600"/>
            <a:ext cx="8482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14375" y="2071688"/>
            <a:ext cx="7429500" cy="157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002060"/>
                </a:solidFill>
                <a:latin typeface="Cambria" pitchFamily="18" charset="0"/>
              </a:rPr>
              <a:t>Bangsa yang semula homogen, dapat berubah menjadi masyarakat plural karena interaksi dengan dunia lain.</a:t>
            </a:r>
            <a:endParaRPr lang="en-US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714375" y="4002088"/>
            <a:ext cx="7429500" cy="157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00B050"/>
                </a:solidFill>
                <a:latin typeface="Cambria" pitchFamily="18" charset="0"/>
              </a:rPr>
              <a:t>Negara agraris bisa menjadi negara industri,</a:t>
            </a:r>
            <a:r>
              <a:rPr lang="en-US" sz="3200" b="1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d-ID" sz="3200" b="1" dirty="0">
                <a:solidFill>
                  <a:srgbClr val="00B050"/>
                </a:solidFill>
                <a:latin typeface="Cambria" pitchFamily="18" charset="0"/>
              </a:rPr>
              <a:t>negara theistis dapat juga menjadi sekuler.</a:t>
            </a:r>
            <a:endParaRPr lang="en-US" sz="3200" b="1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12" name="Curved Right Arrow 11"/>
          <p:cNvSpPr/>
          <p:nvPr/>
        </p:nvSpPr>
        <p:spPr>
          <a:xfrm>
            <a:off x="142876" y="1571612"/>
            <a:ext cx="642910" cy="107157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Curved Left Arrow 12"/>
          <p:cNvSpPr/>
          <p:nvPr/>
        </p:nvSpPr>
        <p:spPr>
          <a:xfrm>
            <a:off x="7786710" y="1500174"/>
            <a:ext cx="1071570" cy="3143272"/>
          </a:xfrm>
          <a:prstGeom prst="curvedLeftArrow">
            <a:avLst>
              <a:gd name="adj1" fmla="val 25000"/>
              <a:gd name="adj2" fmla="val 58002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199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99E033E-AD06-4CD0-AE41-63EF5549BE5C}" type="datetime1">
              <a:rPr lang="en-US" smtClean="0"/>
              <a:pPr>
                <a:defRPr/>
              </a:pPr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5D2A8-D521-44A4-92F8-3A4EEACC19D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1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Revisi 01 Pendidikan Kewarganegaraan</a:t>
            </a:r>
          </a:p>
        </p:txBody>
      </p:sp>
      <p:sp>
        <p:nvSpPr>
          <p:cNvPr id="7" name="Date Placeholder 15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20/8/2010</a:t>
            </a:r>
          </a:p>
        </p:txBody>
      </p:sp>
      <p:sp>
        <p:nvSpPr>
          <p:cNvPr id="8" name="Slide Number Placeholder 17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BDB0267-8F01-473E-80D1-85EFC3977802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3" name="Picture 3" descr="peta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489825" cy="4895850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aya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0350"/>
            <a:ext cx="1800225" cy="1584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tari-bal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8275"/>
            <a:ext cx="1223962" cy="1617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tob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1800225" cy="134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rumah-ada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84763"/>
            <a:ext cx="1512888" cy="1368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rumah-toraj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60350"/>
            <a:ext cx="1584325" cy="15128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sawa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157788"/>
            <a:ext cx="1584325" cy="1266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Pergi ke gambar ukuran penuh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213100"/>
            <a:ext cx="1944687" cy="14398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Farmer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084763"/>
            <a:ext cx="1728787" cy="1295400"/>
          </a:xfrm>
          <a:prstGeom prst="rect">
            <a:avLst/>
          </a:prstGeom>
          <a:noFill/>
          <a:ln w="3810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bedhaya1_s_46685_s_6903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0350"/>
            <a:ext cx="1512887" cy="1584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indonesi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157788"/>
            <a:ext cx="1511300" cy="1295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9" descr="peta3eb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36838"/>
            <a:ext cx="1831975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0" descr="ps-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205038"/>
            <a:ext cx="13684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ooter Placeholder 19"/>
          <p:cNvSpPr txBox="1">
            <a:spLocks/>
          </p:cNvSpPr>
          <p:nvPr/>
        </p:nvSpPr>
        <p:spPr>
          <a:xfrm>
            <a:off x="2771775" y="6453188"/>
            <a:ext cx="4537075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Pendidikan Kewarganegaraan</a:t>
            </a:r>
            <a:endParaRPr lang="en-US"/>
          </a:p>
        </p:txBody>
      </p:sp>
      <p:sp>
        <p:nvSpPr>
          <p:cNvPr id="27" name="Rectangl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Identitas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Nasional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Indonesia (1)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AD121-E910-4BC8-B111-3F834E23F8A5}" type="datetime1">
              <a:rPr lang="en-US" smtClean="0"/>
              <a:pPr>
                <a:defRPr/>
              </a:pPr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B06B0-87AE-408C-A487-592B3E24DB1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512" y="260648"/>
            <a:ext cx="8640960" cy="584775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3300"/>
                </a:solidFill>
                <a:latin typeface="Tahoma" pitchFamily="34" charset="0"/>
              </a:rPr>
              <a:t>TANTANGAN ID</a:t>
            </a:r>
            <a:r>
              <a:rPr lang="id-ID" sz="3200" b="1" dirty="0" smtClean="0">
                <a:solidFill>
                  <a:srgbClr val="003300"/>
                </a:solidFill>
                <a:latin typeface="Tahoma" pitchFamily="34" charset="0"/>
              </a:rPr>
              <a:t>ENTITAS NASIONAL</a:t>
            </a:r>
            <a:r>
              <a:rPr lang="en-US" sz="3200" b="1" dirty="0" smtClean="0">
                <a:solidFill>
                  <a:srgbClr val="003300"/>
                </a:solidFill>
                <a:latin typeface="Tahoma" pitchFamily="34" charset="0"/>
              </a:rPr>
              <a:t> </a:t>
            </a:r>
            <a:r>
              <a:rPr lang="en-US" sz="3200" b="1" dirty="0">
                <a:solidFill>
                  <a:srgbClr val="003300"/>
                </a:solidFill>
                <a:latin typeface="Tahoma" pitchFamily="34" charset="0"/>
              </a:rPr>
              <a:t>KITA</a:t>
            </a:r>
          </a:p>
        </p:txBody>
      </p:sp>
      <p:sp>
        <p:nvSpPr>
          <p:cNvPr id="7" name="Footer Placeholder 8"/>
          <p:cNvSpPr txBox="1">
            <a:spLocks/>
          </p:cNvSpPr>
          <p:nvPr/>
        </p:nvSpPr>
        <p:spPr>
          <a:xfrm>
            <a:off x="2771775" y="6453188"/>
            <a:ext cx="4537075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Pendidikan Kewarganegaraan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6827" y="1052736"/>
            <a:ext cx="1851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/>
              <a:t>Internal</a:t>
            </a:r>
          </a:p>
        </p:txBody>
      </p:sp>
      <p:sp>
        <p:nvSpPr>
          <p:cNvPr id="9" name="Rectangle 8"/>
          <p:cNvSpPr/>
          <p:nvPr/>
        </p:nvSpPr>
        <p:spPr>
          <a:xfrm>
            <a:off x="5892775" y="980728"/>
            <a:ext cx="239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 err="1"/>
              <a:t>Eksternal</a:t>
            </a:r>
            <a:r>
              <a:rPr lang="en-US" sz="3600" b="1" dirty="0"/>
              <a:t> </a:t>
            </a:r>
          </a:p>
        </p:txBody>
      </p:sp>
      <p:pic>
        <p:nvPicPr>
          <p:cNvPr id="13" name="Picture 12" descr="Theys Oluw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3" y="1772816"/>
            <a:ext cx="1916491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demo-daer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876" y="1772816"/>
            <a:ext cx="1941100" cy="1224000"/>
          </a:xfrm>
          <a:prstGeom prst="rect">
            <a:avLst/>
          </a:prstGeom>
          <a:noFill/>
          <a:ln w="5715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M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499" y="1772952"/>
            <a:ext cx="1736757" cy="1224000"/>
          </a:xfrm>
          <a:prstGeom prst="rect">
            <a:avLst/>
          </a:prstGeom>
          <a:noFill/>
          <a:ln w="5715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hendrahastomo.files.wordpress.com/2016/04/pkn4.jpeg?w=1400&amp;h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99067"/>
            <a:ext cx="1730223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lobalisasi di Indonesia : Pengertian, Konsep, Ciri, Pros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257" y="3068959"/>
            <a:ext cx="3571199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rilaku dan Partisipasi Politik: Pengertian hingga Bentuk -  Portal-Ilmu.com | Read More Learn Mo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6" y="3068959"/>
            <a:ext cx="4015825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4" descr="mbah"/>
          <p:cNvPicPr>
            <a:picLocks noChangeAspect="1" noChangeArrowheads="1"/>
          </p:cNvPicPr>
          <p:nvPr/>
        </p:nvPicPr>
        <p:blipFill>
          <a:blip r:embed="rId8">
            <a:lum bright="-36000" contrast="-24000"/>
          </a:blip>
          <a:srcRect/>
          <a:stretch>
            <a:fillRect/>
          </a:stretch>
        </p:blipFill>
        <p:spPr bwMode="auto">
          <a:xfrm>
            <a:off x="3256506" y="4503415"/>
            <a:ext cx="2486971" cy="235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2928356" y="6072182"/>
            <a:ext cx="3143272" cy="785818"/>
          </a:xfrm>
          <a:prstGeom prst="wedgeEllipseCallout">
            <a:avLst>
              <a:gd name="adj1" fmla="val -13142"/>
              <a:gd name="adj2" fmla="val -168235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3491880" y="6165304"/>
            <a:ext cx="2271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/>
              <a:t>Identitas</a:t>
            </a:r>
            <a:r>
              <a:rPr lang="en-US" sz="1600" b="1" dirty="0"/>
              <a:t> </a:t>
            </a:r>
            <a:r>
              <a:rPr lang="id-ID" sz="1600" b="1" dirty="0"/>
              <a:t>Indonesia</a:t>
            </a:r>
            <a:r>
              <a:rPr lang="en-US" sz="1600" b="1" dirty="0"/>
              <a:t> </a:t>
            </a:r>
            <a:r>
              <a:rPr lang="en-US" sz="1600" b="1" dirty="0" err="1"/>
              <a:t>semakin</a:t>
            </a:r>
            <a:r>
              <a:rPr lang="en-US" sz="1600" b="1" dirty="0"/>
              <a:t> </a:t>
            </a:r>
            <a:r>
              <a:rPr lang="en-US" sz="1600" b="1" dirty="0" err="1"/>
              <a:t>kabur</a:t>
            </a:r>
            <a:r>
              <a:rPr lang="en-US" sz="1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975713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C3EC68-6A07-400C-B4C9-B6A401D03581}" type="datetime1">
              <a:rPr lang="en-US" smtClean="0"/>
              <a:pPr>
                <a:defRPr/>
              </a:pPr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E0555-BE72-4433-8A74-B5A72B00D74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04800" y="1714488"/>
            <a:ext cx="441007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00FFFF"/>
                </a:solidFill>
                <a:latin typeface="Cambria" pitchFamily="18" charset="0"/>
              </a:rPr>
              <a:t>1. Pra kemerdekaan</a:t>
            </a:r>
            <a:endParaRPr lang="en-US" sz="3200" b="1" dirty="0">
              <a:solidFill>
                <a:srgbClr val="00FFFF"/>
              </a:solidFill>
              <a:latin typeface="Cambria" pitchFamily="18" charset="0"/>
            </a:endParaRP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1371600" y="26670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95400" y="2500306"/>
            <a:ext cx="64008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2. Masa merebut kemerdekaan</a:t>
            </a:r>
            <a:endParaRPr lang="en-US" sz="32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800352" y="3286124"/>
            <a:ext cx="3343284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FFFF00"/>
                </a:solidFill>
                <a:latin typeface="Cambria" pitchFamily="18" charset="0"/>
              </a:rPr>
              <a:t>3. Orde Lama</a:t>
            </a:r>
            <a:endParaRPr lang="en-US" sz="3200" b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857620" y="4071942"/>
            <a:ext cx="3295664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4. Orde Baru</a:t>
            </a:r>
            <a:endParaRPr lang="en-US" sz="32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767266" y="4857760"/>
            <a:ext cx="38767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66FF33"/>
                </a:solidFill>
                <a:latin typeface="Cambria" pitchFamily="18" charset="0"/>
              </a:rPr>
              <a:t>5. Era Reformasi</a:t>
            </a:r>
            <a:endParaRPr lang="en-US" sz="3200" b="1" dirty="0">
              <a:solidFill>
                <a:srgbClr val="66FF33"/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813" y="428625"/>
            <a:ext cx="7858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PERKEMBANGAN INDONESIA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A1E9824-91B6-4AE9-9E90-089F673FFDE8}&quot;/&gt;&lt;filename val=&quot;D:\template ppt\template darmajaya\flash template\data\asimages\{7A1E9824-91B6-4AE9-9E90-089F673FFDE8}.png&quot;/&gt;&lt;hasEffects val=&quot;1&quot;/&gt;&lt;left val=&quot;35.28&quot;/&gt;&lt;top val=&quot;21.12&quot;/&gt;&lt;width val=&quot;650.64&quot;/&gt;&lt;height val=&quot;92.64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360</Words>
  <Application>Microsoft Office PowerPoint</Application>
  <PresentationFormat>On-screen Show (4:3)</PresentationFormat>
  <Paragraphs>106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107</cp:revision>
  <dcterms:created xsi:type="dcterms:W3CDTF">2010-04-18T12:06:30Z</dcterms:created>
  <dcterms:modified xsi:type="dcterms:W3CDTF">2025-03-18T07:23:01Z</dcterms:modified>
</cp:coreProperties>
</file>