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1"/>
  </p:notesMasterIdLst>
  <p:sldIdLst>
    <p:sldId id="256" r:id="rId2"/>
    <p:sldId id="264" r:id="rId3"/>
    <p:sldId id="257" r:id="rId4"/>
    <p:sldId id="258" r:id="rId5"/>
    <p:sldId id="259" r:id="rId6"/>
    <p:sldId id="260" r:id="rId7"/>
    <p:sldId id="261" r:id="rId8"/>
    <p:sldId id="265" r:id="rId9"/>
    <p:sldId id="263" r:id="rId10"/>
  </p:sldIdLst>
  <p:sldSz cx="14630400" cy="8229600"/>
  <p:notesSz cx="8229600" cy="14630400"/>
  <p:embeddedFontLst>
    <p:embeddedFont>
      <p:font typeface="Bitter Medium" pitchFamily="2" charset="77"/>
      <p:regular r:id="rId12"/>
    </p:embeddedFont>
    <p:embeddedFont>
      <p:font typeface="Calibri" panose="020F0502020204030204" pitchFamily="34" charset="0"/>
      <p:regular r:id="rId13"/>
      <p:bold r:id="rId14"/>
      <p:italic r:id="rId15"/>
      <p:boldItalic r:id="rId16"/>
    </p:embeddedFont>
    <p:embeddedFont>
      <p:font typeface="Open Sans" panose="020B060603050402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77"/>
    <p:restoredTop sz="94610"/>
  </p:normalViewPr>
  <p:slideViewPr>
    <p:cSldViewPr snapToGrid="0" snapToObjects="1">
      <p:cViewPr>
        <p:scale>
          <a:sx n="82" d="100"/>
          <a:sy n="82" d="100"/>
        </p:scale>
        <p:origin x="816"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9045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546985"/>
            <a:ext cx="7556421" cy="1417558"/>
          </a:xfrm>
          <a:prstGeom prst="rect">
            <a:avLst/>
          </a:prstGeom>
          <a:noFill/>
          <a:ln/>
        </p:spPr>
        <p:txBody>
          <a:bodyPr wrap="square" lIns="0" tIns="0" rIns="0" bIns="0" rtlCol="0" anchor="t"/>
          <a:lstStyle/>
          <a:p>
            <a:pPr marL="0" indent="0" algn="l">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Ulasan Film: The Pursuit of Happyness</a:t>
            </a:r>
            <a:endParaRPr lang="en-US" sz="4450" dirty="0"/>
          </a:p>
        </p:txBody>
      </p:sp>
      <p:sp>
        <p:nvSpPr>
          <p:cNvPr id="7" name="Text 3"/>
          <p:cNvSpPr/>
          <p:nvPr/>
        </p:nvSpPr>
        <p:spPr>
          <a:xfrm>
            <a:off x="6756440" y="5285661"/>
            <a:ext cx="3544967" cy="396835"/>
          </a:xfrm>
          <a:prstGeom prst="rect">
            <a:avLst/>
          </a:prstGeom>
          <a:noFill/>
          <a:ln/>
        </p:spPr>
        <p:txBody>
          <a:bodyPr wrap="none" lIns="0" tIns="0" rIns="0" bIns="0" rtlCol="0" anchor="t"/>
          <a:lstStyle/>
          <a:p>
            <a:pPr marL="0" indent="0" algn="l">
              <a:lnSpc>
                <a:spcPts val="3100"/>
              </a:lnSpc>
              <a:buNone/>
            </a:pPr>
            <a:endParaRPr lang="en-US" sz="2200" dirty="0"/>
          </a:p>
        </p:txBody>
      </p:sp>
      <p:sp>
        <p:nvSpPr>
          <p:cNvPr id="8" name="TextBox 7">
            <a:extLst>
              <a:ext uri="{FF2B5EF4-FFF2-40B4-BE49-F238E27FC236}">
                <a16:creationId xmlns:a16="http://schemas.microsoft.com/office/drawing/2014/main" id="{20DF2121-7F6B-4ECB-96C2-BFB6200FE43A}"/>
              </a:ext>
            </a:extLst>
          </p:cNvPr>
          <p:cNvSpPr txBox="1"/>
          <p:nvPr/>
        </p:nvSpPr>
        <p:spPr>
          <a:xfrm>
            <a:off x="6280190" y="4359026"/>
            <a:ext cx="2793960" cy="2250103"/>
          </a:xfrm>
          <a:prstGeom prst="rect">
            <a:avLst/>
          </a:prstGeom>
          <a:noFill/>
        </p:spPr>
        <p:txBody>
          <a:bodyPr wrap="square" rtlCol="0">
            <a:spAutoFit/>
          </a:bodyPr>
          <a:lstStyle/>
          <a:p>
            <a:pPr lvl="0" algn="just">
              <a:lnSpc>
                <a:spcPct val="107000"/>
              </a:lnSpc>
            </a:pPr>
            <a:r>
              <a:rPr lang="id-ID" sz="1800" kern="100" dirty="0">
                <a:effectLst/>
                <a:latin typeface="Times New Roman" panose="02020603050405020304" pitchFamily="18" charset="0"/>
                <a:ea typeface="Calibri" panose="020F0502020204030204" pitchFamily="34" charset="0"/>
                <a:cs typeface="Times New Roman" panose="02020603050405020304" pitchFamily="18" charset="0"/>
              </a:rPr>
              <a:t>Kelompok 1:</a:t>
            </a:r>
          </a:p>
          <a:p>
            <a:pPr marL="342900" lvl="0" indent="-342900" algn="just">
              <a:lnSpc>
                <a:spcPct val="107000"/>
              </a:lnSpc>
              <a:buFont typeface="+mj-lt"/>
              <a:buAutoNum type="arabicPeriod"/>
            </a:pPr>
            <a:r>
              <a:rPr lang="id-ID" sz="1800" kern="100" dirty="0">
                <a:effectLst/>
                <a:latin typeface="Times New Roman" panose="02020603050405020304" pitchFamily="18" charset="0"/>
                <a:ea typeface="Calibri" panose="020F0502020204030204" pitchFamily="34" charset="0"/>
                <a:cs typeface="Times New Roman" panose="02020603050405020304" pitchFamily="18" charset="0"/>
              </a:rPr>
              <a:t>Sendi Andrian </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id-ID" sz="1800" kern="100" dirty="0">
                <a:effectLst/>
                <a:latin typeface="Times New Roman" panose="02020603050405020304" pitchFamily="18" charset="0"/>
                <a:ea typeface="Calibri" panose="020F0502020204030204" pitchFamily="34" charset="0"/>
                <a:cs typeface="Times New Roman" panose="02020603050405020304" pitchFamily="18" charset="0"/>
              </a:rPr>
              <a:t>Rio Riyadi </a:t>
            </a:r>
            <a:r>
              <a:rPr lang="id-ID" sz="1800" kern="100" dirty="0" err="1">
                <a:effectLst/>
                <a:latin typeface="Times New Roman" panose="02020603050405020304" pitchFamily="18" charset="0"/>
                <a:ea typeface="Calibri" panose="020F0502020204030204" pitchFamily="34" charset="0"/>
                <a:cs typeface="Times New Roman" panose="02020603050405020304" pitchFamily="18" charset="0"/>
              </a:rPr>
              <a:t>septiawan</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id-ID" sz="1800" kern="100" dirty="0">
                <a:effectLst/>
                <a:latin typeface="Times New Roman" panose="02020603050405020304" pitchFamily="18" charset="0"/>
                <a:ea typeface="Calibri" panose="020F0502020204030204" pitchFamily="34" charset="0"/>
                <a:cs typeface="Times New Roman" panose="02020603050405020304" pitchFamily="18" charset="0"/>
              </a:rPr>
              <a:t>Devi Nopiyanti</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id-ID" sz="1800" kern="100" dirty="0" err="1">
                <a:effectLst/>
                <a:latin typeface="Times New Roman" panose="02020603050405020304" pitchFamily="18" charset="0"/>
                <a:ea typeface="Calibri" panose="020F0502020204030204" pitchFamily="34" charset="0"/>
                <a:cs typeface="Times New Roman" panose="02020603050405020304" pitchFamily="18" charset="0"/>
              </a:rPr>
              <a:t>Gella</a:t>
            </a:r>
            <a:r>
              <a:rPr lang="id-ID" sz="1800" kern="100" dirty="0">
                <a:effectLst/>
                <a:latin typeface="Times New Roman" panose="02020603050405020304" pitchFamily="18" charset="0"/>
                <a:ea typeface="Calibri" panose="020F0502020204030204" pitchFamily="34" charset="0"/>
                <a:cs typeface="Times New Roman" panose="02020603050405020304" pitchFamily="18" charset="0"/>
              </a:rPr>
              <a:t> Nadia Dwi Putri</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id-ID" sz="1800" kern="100" dirty="0">
                <a:effectLst/>
                <a:latin typeface="Times New Roman" panose="02020603050405020304" pitchFamily="18" charset="0"/>
                <a:ea typeface="Calibri" panose="020F0502020204030204" pitchFamily="34" charset="0"/>
                <a:cs typeface="Times New Roman" panose="02020603050405020304" pitchFamily="18" charset="0"/>
              </a:rPr>
              <a:t>Pipit Antariksa </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1">
            <a:extLst>
              <a:ext uri="{FF2B5EF4-FFF2-40B4-BE49-F238E27FC236}">
                <a16:creationId xmlns:a16="http://schemas.microsoft.com/office/drawing/2014/main" id="{5945B71C-B96A-3AA7-2C91-969724804335}"/>
              </a:ext>
            </a:extLst>
          </p:cNvPr>
          <p:cNvSpPr/>
          <p:nvPr/>
        </p:nvSpPr>
        <p:spPr>
          <a:xfrm>
            <a:off x="793790" y="2177296"/>
            <a:ext cx="13236535" cy="3266123"/>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 </a:t>
            </a:r>
            <a:r>
              <a:rPr lang="en-US" sz="3200" kern="0" spc="-36" dirty="0">
                <a:solidFill>
                  <a:srgbClr val="2B2E3C"/>
                </a:solidFill>
                <a:latin typeface="Open Sans" pitchFamily="34" charset="0"/>
                <a:ea typeface="Open Sans" pitchFamily="34" charset="-122"/>
                <a:cs typeface="Open Sans" pitchFamily="34" charset="-120"/>
              </a:rPr>
              <a:t>Film "The Pursuit of Happyness" (2006) mengisahkan Chris Gardner (Will Smith) dalam perjuangan meraih kebahagiaan dan kesuksesan di tengah kesulitan hidup. Bersama putranya, Christopher Jr. (Jaden Smith), Chris menghadapi kemiskinan dan kehilangan tempat tinggal. Film ini menggambarkan perjalanan emosional Chris yang penuh penderitaan, namun juga semangat untuk memberikan kehidupan yang lebih baik bagi anaknya. Melalui kerja keras dan ketekunan, Chris berhasil meraih kesuksesan finansial dan kebahagiaan. Film ini menekankan pentingnya ketekunan dan kepercayaan diri dalam meraih impian.</a:t>
            </a:r>
            <a:endParaRPr lang="en-US" sz="3200" dirty="0"/>
          </a:p>
        </p:txBody>
      </p:sp>
      <p:sp>
        <p:nvSpPr>
          <p:cNvPr id="3" name="Text 0">
            <a:extLst>
              <a:ext uri="{FF2B5EF4-FFF2-40B4-BE49-F238E27FC236}">
                <a16:creationId xmlns:a16="http://schemas.microsoft.com/office/drawing/2014/main" id="{2B01215A-245F-CC04-A4C9-AF7B5C765334}"/>
              </a:ext>
            </a:extLst>
          </p:cNvPr>
          <p:cNvSpPr/>
          <p:nvPr/>
        </p:nvSpPr>
        <p:spPr>
          <a:xfrm>
            <a:off x="793790" y="635437"/>
            <a:ext cx="8023741" cy="708779"/>
          </a:xfrm>
          <a:prstGeom prst="rect">
            <a:avLst/>
          </a:prstGeom>
          <a:noFill/>
          <a:ln/>
        </p:spPr>
        <p:txBody>
          <a:bodyPr wrap="none" lIns="0" tIns="0" rIns="0" bIns="0" rtlCol="0" anchor="t"/>
          <a:lstStyle/>
          <a:p>
            <a:pPr marL="0" indent="0" algn="l">
              <a:lnSpc>
                <a:spcPts val="5550"/>
              </a:lnSpc>
              <a:buNone/>
            </a:pPr>
            <a:r>
              <a:rPr lang="en-US" sz="4450" kern="0" spc="-134" dirty="0" err="1">
                <a:solidFill>
                  <a:srgbClr val="2C3F42"/>
                </a:solidFill>
                <a:latin typeface="Bitter Medium" pitchFamily="34" charset="0"/>
                <a:ea typeface="Bitter Medium" pitchFamily="34" charset="-122"/>
                <a:cs typeface="Bitter Medium" pitchFamily="34" charset="-120"/>
              </a:rPr>
              <a:t>Narasi</a:t>
            </a:r>
            <a:r>
              <a:rPr lang="en-US" sz="4450" kern="0" spc="-134" dirty="0">
                <a:solidFill>
                  <a:srgbClr val="2C3F42"/>
                </a:solidFill>
                <a:latin typeface="Bitter Medium" pitchFamily="34" charset="0"/>
                <a:ea typeface="Bitter Medium" pitchFamily="34" charset="-122"/>
                <a:cs typeface="Bitter Medium" pitchFamily="34" charset="-120"/>
              </a:rPr>
              <a:t> Film</a:t>
            </a:r>
            <a:endParaRPr lang="en-US" sz="4450" dirty="0"/>
          </a:p>
        </p:txBody>
      </p:sp>
    </p:spTree>
    <p:extLst>
      <p:ext uri="{BB962C8B-B14F-4D97-AF65-F5344CB8AC3E}">
        <p14:creationId xmlns:p14="http://schemas.microsoft.com/office/powerpoint/2010/main" val="1037006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721412"/>
            <a:ext cx="8023741" cy="708779"/>
          </a:xfrm>
          <a:prstGeom prst="rect">
            <a:avLst/>
          </a:prstGeom>
          <a:noFill/>
          <a:ln/>
        </p:spPr>
        <p:txBody>
          <a:bodyPr wrap="none" lIns="0" tIns="0" rIns="0" bIns="0" rtlCol="0" anchor="t"/>
          <a:lstStyle/>
          <a:p>
            <a:pPr marL="0" indent="0" algn="l">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Kisah Perjuangan Chris Gardner</a:t>
            </a:r>
            <a:endParaRPr lang="en-US" sz="4450" dirty="0"/>
          </a:p>
        </p:txBody>
      </p:sp>
      <p:sp>
        <p:nvSpPr>
          <p:cNvPr id="3" name="Text 1"/>
          <p:cNvSpPr/>
          <p:nvPr/>
        </p:nvSpPr>
        <p:spPr>
          <a:xfrm>
            <a:off x="793790" y="3997166"/>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C3F42"/>
                </a:solidFill>
                <a:latin typeface="Bitter Medium" pitchFamily="34" charset="0"/>
                <a:ea typeface="Bitter Medium" pitchFamily="34" charset="-122"/>
                <a:cs typeface="Bitter Medium" pitchFamily="34" charset="-120"/>
              </a:rPr>
              <a:t>Kehidupan Sulit</a:t>
            </a:r>
            <a:endParaRPr lang="en-US" sz="2200" dirty="0"/>
          </a:p>
        </p:txBody>
      </p:sp>
      <p:sp>
        <p:nvSpPr>
          <p:cNvPr id="4" name="Text 2"/>
          <p:cNvSpPr/>
          <p:nvPr/>
        </p:nvSpPr>
        <p:spPr>
          <a:xfrm>
            <a:off x="793790" y="4578310"/>
            <a:ext cx="3978116"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Chris dan anaknya hidup dalam kemiskinan di San Francisco.</a:t>
            </a:r>
            <a:endParaRPr lang="en-US" sz="1750" dirty="0"/>
          </a:p>
        </p:txBody>
      </p:sp>
      <p:sp>
        <p:nvSpPr>
          <p:cNvPr id="5" name="Text 3"/>
          <p:cNvSpPr/>
          <p:nvPr/>
        </p:nvSpPr>
        <p:spPr>
          <a:xfrm>
            <a:off x="5332928" y="3997166"/>
            <a:ext cx="2895124"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C3F42"/>
                </a:solidFill>
                <a:latin typeface="Bitter Medium" pitchFamily="34" charset="0"/>
                <a:ea typeface="Bitter Medium" pitchFamily="34" charset="-122"/>
                <a:cs typeface="Bitter Medium" pitchFamily="34" charset="-120"/>
              </a:rPr>
              <a:t>Magang Tanpa Bayaran</a:t>
            </a:r>
            <a:endParaRPr lang="en-US" sz="2200" dirty="0"/>
          </a:p>
        </p:txBody>
      </p:sp>
      <p:sp>
        <p:nvSpPr>
          <p:cNvPr id="6" name="Text 4"/>
          <p:cNvSpPr/>
          <p:nvPr/>
        </p:nvSpPr>
        <p:spPr>
          <a:xfrm>
            <a:off x="5332928" y="4578310"/>
            <a:ext cx="3978116"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Chris mengikuti magang di perusahaan sekuritas Dean Witter.</a:t>
            </a:r>
            <a:endParaRPr lang="en-US" sz="1750" dirty="0"/>
          </a:p>
        </p:txBody>
      </p:sp>
      <p:sp>
        <p:nvSpPr>
          <p:cNvPr id="7" name="Text 5"/>
          <p:cNvSpPr/>
          <p:nvPr/>
        </p:nvSpPr>
        <p:spPr>
          <a:xfrm>
            <a:off x="9872067" y="3997166"/>
            <a:ext cx="3671530"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C3F42"/>
                </a:solidFill>
                <a:latin typeface="Bitter Medium" pitchFamily="34" charset="0"/>
                <a:ea typeface="Bitter Medium" pitchFamily="34" charset="-122"/>
                <a:cs typeface="Bitter Medium" pitchFamily="34" charset="-120"/>
              </a:rPr>
              <a:t>Semangat Pantang Menyerah</a:t>
            </a:r>
            <a:endParaRPr lang="en-US" sz="2200" dirty="0"/>
          </a:p>
        </p:txBody>
      </p:sp>
      <p:sp>
        <p:nvSpPr>
          <p:cNvPr id="8" name="Text 6"/>
          <p:cNvSpPr/>
          <p:nvPr/>
        </p:nvSpPr>
        <p:spPr>
          <a:xfrm>
            <a:off x="9872067" y="4578310"/>
            <a:ext cx="3978116"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Chris berjuang memberikan kehidupan lebih baik bagi anaknya.</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186940"/>
            <a:ext cx="6884789" cy="708779"/>
          </a:xfrm>
          <a:prstGeom prst="rect">
            <a:avLst/>
          </a:prstGeom>
          <a:noFill/>
          <a:ln/>
        </p:spPr>
        <p:txBody>
          <a:bodyPr wrap="none" lIns="0" tIns="0" rIns="0" bIns="0" rtlCol="0" anchor="t"/>
          <a:lstStyle/>
          <a:p>
            <a:pPr marL="0" indent="0" algn="l">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Pemeran Utama: Will Smith</a:t>
            </a:r>
            <a:endParaRPr lang="en-US" sz="4450" dirty="0"/>
          </a:p>
        </p:txBody>
      </p:sp>
      <p:sp>
        <p:nvSpPr>
          <p:cNvPr id="4" name="Shape 1"/>
          <p:cNvSpPr/>
          <p:nvPr/>
        </p:nvSpPr>
        <p:spPr>
          <a:xfrm>
            <a:off x="793790" y="3491032"/>
            <a:ext cx="510302" cy="510302"/>
          </a:xfrm>
          <a:prstGeom prst="roundRect">
            <a:avLst>
              <a:gd name="adj" fmla="val 18669"/>
            </a:avLst>
          </a:prstGeom>
          <a:solidFill>
            <a:srgbClr val="FCE2CF"/>
          </a:solidFill>
          <a:ln w="7620">
            <a:solidFill>
              <a:srgbClr val="E2C8B5"/>
            </a:solidFill>
            <a:prstDash val="solid"/>
          </a:ln>
        </p:spPr>
      </p:sp>
      <p:sp>
        <p:nvSpPr>
          <p:cNvPr id="5" name="Text 2"/>
          <p:cNvSpPr/>
          <p:nvPr/>
        </p:nvSpPr>
        <p:spPr>
          <a:xfrm>
            <a:off x="1530906" y="3491032"/>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Chris Gardner</a:t>
            </a:r>
            <a:endParaRPr lang="en-US" sz="2200" dirty="0"/>
          </a:p>
        </p:txBody>
      </p:sp>
      <p:sp>
        <p:nvSpPr>
          <p:cNvPr id="6" name="Text 3"/>
          <p:cNvSpPr/>
          <p:nvPr/>
        </p:nvSpPr>
        <p:spPr>
          <a:xfrm>
            <a:off x="1530906" y="3981450"/>
            <a:ext cx="2927747"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Pria yang berjuang mengubah nasibnya.</a:t>
            </a:r>
            <a:endParaRPr lang="en-US" sz="1750" dirty="0"/>
          </a:p>
        </p:txBody>
      </p:sp>
      <p:sp>
        <p:nvSpPr>
          <p:cNvPr id="7" name="Shape 4"/>
          <p:cNvSpPr/>
          <p:nvPr/>
        </p:nvSpPr>
        <p:spPr>
          <a:xfrm>
            <a:off x="4685467" y="3491032"/>
            <a:ext cx="510302" cy="510302"/>
          </a:xfrm>
          <a:prstGeom prst="roundRect">
            <a:avLst>
              <a:gd name="adj" fmla="val 18669"/>
            </a:avLst>
          </a:prstGeom>
          <a:solidFill>
            <a:srgbClr val="FCE2CF"/>
          </a:solidFill>
          <a:ln w="7620">
            <a:solidFill>
              <a:srgbClr val="E2C8B5"/>
            </a:solidFill>
            <a:prstDash val="solid"/>
          </a:ln>
        </p:spPr>
      </p:sp>
      <p:sp>
        <p:nvSpPr>
          <p:cNvPr id="8" name="Text 5"/>
          <p:cNvSpPr/>
          <p:nvPr/>
        </p:nvSpPr>
        <p:spPr>
          <a:xfrm>
            <a:off x="5422583" y="3491032"/>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Ayah Penuh Dedikasi</a:t>
            </a:r>
            <a:endParaRPr lang="en-US" sz="2200" dirty="0"/>
          </a:p>
        </p:txBody>
      </p:sp>
      <p:sp>
        <p:nvSpPr>
          <p:cNvPr id="9" name="Text 6"/>
          <p:cNvSpPr/>
          <p:nvPr/>
        </p:nvSpPr>
        <p:spPr>
          <a:xfrm>
            <a:off x="5422583" y="3981450"/>
            <a:ext cx="2927747"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Berusaha memberikan yang terbaik untuk anaknya.</a:t>
            </a:r>
            <a:endParaRPr lang="en-US" sz="1750" dirty="0"/>
          </a:p>
        </p:txBody>
      </p:sp>
      <p:sp>
        <p:nvSpPr>
          <p:cNvPr id="10" name="Shape 7"/>
          <p:cNvSpPr/>
          <p:nvPr/>
        </p:nvSpPr>
        <p:spPr>
          <a:xfrm>
            <a:off x="793790" y="5189220"/>
            <a:ext cx="510302" cy="510302"/>
          </a:xfrm>
          <a:prstGeom prst="roundRect">
            <a:avLst>
              <a:gd name="adj" fmla="val 18669"/>
            </a:avLst>
          </a:prstGeom>
          <a:solidFill>
            <a:srgbClr val="FCE2CF"/>
          </a:solidFill>
          <a:ln w="7620">
            <a:solidFill>
              <a:srgbClr val="E2C8B5"/>
            </a:solidFill>
            <a:prstDash val="solid"/>
          </a:ln>
        </p:spPr>
      </p:sp>
      <p:sp>
        <p:nvSpPr>
          <p:cNvPr id="11" name="Text 8"/>
          <p:cNvSpPr/>
          <p:nvPr/>
        </p:nvSpPr>
        <p:spPr>
          <a:xfrm>
            <a:off x="1530906" y="5189220"/>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Peran Emosional</a:t>
            </a:r>
            <a:endParaRPr lang="en-US" sz="2200" dirty="0"/>
          </a:p>
        </p:txBody>
      </p:sp>
      <p:sp>
        <p:nvSpPr>
          <p:cNvPr id="12" name="Text 9"/>
          <p:cNvSpPr/>
          <p:nvPr/>
        </p:nvSpPr>
        <p:spPr>
          <a:xfrm>
            <a:off x="1530906" y="5679638"/>
            <a:ext cx="6819305"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Will Smith menghidupkan karakter dengan sangat baik.</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973223"/>
            <a:ext cx="6366510" cy="708779"/>
          </a:xfrm>
          <a:prstGeom prst="rect">
            <a:avLst/>
          </a:prstGeom>
          <a:noFill/>
          <a:ln/>
        </p:spPr>
        <p:txBody>
          <a:bodyPr wrap="none" lIns="0" tIns="0" rIns="0" bIns="0" rtlCol="0" anchor="t"/>
          <a:lstStyle/>
          <a:p>
            <a:pPr marL="0" indent="0" algn="l">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Analisis Manajemen SDM</a:t>
            </a:r>
            <a:endParaRPr lang="en-US" sz="4450" dirty="0"/>
          </a:p>
        </p:txBody>
      </p:sp>
      <p:sp>
        <p:nvSpPr>
          <p:cNvPr id="4" name="Shape 1"/>
          <p:cNvSpPr/>
          <p:nvPr/>
        </p:nvSpPr>
        <p:spPr>
          <a:xfrm>
            <a:off x="793790" y="3022163"/>
            <a:ext cx="3664863" cy="1685092"/>
          </a:xfrm>
          <a:prstGeom prst="roundRect">
            <a:avLst>
              <a:gd name="adj" fmla="val 5654"/>
            </a:avLst>
          </a:prstGeom>
          <a:solidFill>
            <a:srgbClr val="FCE2CF"/>
          </a:solidFill>
          <a:ln w="7620">
            <a:solidFill>
              <a:srgbClr val="E2C8B5"/>
            </a:solidFill>
            <a:prstDash val="solid"/>
          </a:ln>
        </p:spPr>
      </p:sp>
      <p:sp>
        <p:nvSpPr>
          <p:cNvPr id="5" name="Text 2"/>
          <p:cNvSpPr/>
          <p:nvPr/>
        </p:nvSpPr>
        <p:spPr>
          <a:xfrm>
            <a:off x="1028224" y="3256598"/>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Pengelolaan Bakat</a:t>
            </a:r>
            <a:endParaRPr lang="en-US" sz="2200" dirty="0"/>
          </a:p>
        </p:txBody>
      </p:sp>
      <p:sp>
        <p:nvSpPr>
          <p:cNvPr id="6" name="Text 3"/>
          <p:cNvSpPr/>
          <p:nvPr/>
        </p:nvSpPr>
        <p:spPr>
          <a:xfrm>
            <a:off x="1028224" y="3747016"/>
            <a:ext cx="3195995"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Seleksi berbasis kemampuan dan potensi.</a:t>
            </a:r>
            <a:endParaRPr lang="en-US" sz="1750" dirty="0"/>
          </a:p>
        </p:txBody>
      </p:sp>
      <p:sp>
        <p:nvSpPr>
          <p:cNvPr id="7" name="Shape 4"/>
          <p:cNvSpPr/>
          <p:nvPr/>
        </p:nvSpPr>
        <p:spPr>
          <a:xfrm>
            <a:off x="4685467" y="3022163"/>
            <a:ext cx="3664863" cy="1685092"/>
          </a:xfrm>
          <a:prstGeom prst="roundRect">
            <a:avLst>
              <a:gd name="adj" fmla="val 5654"/>
            </a:avLst>
          </a:prstGeom>
          <a:solidFill>
            <a:srgbClr val="FCE2CF"/>
          </a:solidFill>
          <a:ln w="7620">
            <a:solidFill>
              <a:srgbClr val="E2C8B5"/>
            </a:solidFill>
            <a:prstDash val="solid"/>
          </a:ln>
        </p:spPr>
      </p:sp>
      <p:sp>
        <p:nvSpPr>
          <p:cNvPr id="8" name="Text 5"/>
          <p:cNvSpPr/>
          <p:nvPr/>
        </p:nvSpPr>
        <p:spPr>
          <a:xfrm>
            <a:off x="4919901" y="3256598"/>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Pelatihan Karier</a:t>
            </a:r>
            <a:endParaRPr lang="en-US" sz="2200" dirty="0"/>
          </a:p>
        </p:txBody>
      </p:sp>
      <p:sp>
        <p:nvSpPr>
          <p:cNvPr id="9" name="Text 6"/>
          <p:cNvSpPr/>
          <p:nvPr/>
        </p:nvSpPr>
        <p:spPr>
          <a:xfrm>
            <a:off x="4919901" y="3747016"/>
            <a:ext cx="3195995"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Kesempatan belajar dan berkembang.</a:t>
            </a:r>
            <a:endParaRPr lang="en-US" sz="1750" dirty="0"/>
          </a:p>
        </p:txBody>
      </p:sp>
      <p:sp>
        <p:nvSpPr>
          <p:cNvPr id="10" name="Shape 7"/>
          <p:cNvSpPr/>
          <p:nvPr/>
        </p:nvSpPr>
        <p:spPr>
          <a:xfrm>
            <a:off x="793790" y="4934069"/>
            <a:ext cx="7556421" cy="1322189"/>
          </a:xfrm>
          <a:prstGeom prst="roundRect">
            <a:avLst>
              <a:gd name="adj" fmla="val 7205"/>
            </a:avLst>
          </a:prstGeom>
          <a:solidFill>
            <a:srgbClr val="FCE2CF"/>
          </a:solidFill>
          <a:ln w="7620">
            <a:solidFill>
              <a:srgbClr val="E2C8B5"/>
            </a:solidFill>
            <a:prstDash val="solid"/>
          </a:ln>
        </p:spPr>
      </p:sp>
      <p:sp>
        <p:nvSpPr>
          <p:cNvPr id="11" name="Text 8"/>
          <p:cNvSpPr/>
          <p:nvPr/>
        </p:nvSpPr>
        <p:spPr>
          <a:xfrm>
            <a:off x="1028224" y="5168503"/>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Motivasi</a:t>
            </a:r>
            <a:endParaRPr lang="en-US" sz="2200" dirty="0"/>
          </a:p>
        </p:txBody>
      </p:sp>
      <p:sp>
        <p:nvSpPr>
          <p:cNvPr id="12" name="Text 9"/>
          <p:cNvSpPr/>
          <p:nvPr/>
        </p:nvSpPr>
        <p:spPr>
          <a:xfrm>
            <a:off x="1028224" y="5658922"/>
            <a:ext cx="7087553"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Kualitas penting dalam diri karyawan.</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576813" y="840343"/>
            <a:ext cx="7556421" cy="1417558"/>
          </a:xfrm>
          <a:prstGeom prst="rect">
            <a:avLst/>
          </a:prstGeom>
          <a:noFill/>
          <a:ln/>
        </p:spPr>
        <p:txBody>
          <a:bodyPr wrap="square" lIns="0" tIns="0" rIns="0" bIns="0" rtlCol="0" anchor="t"/>
          <a:lstStyle/>
          <a:p>
            <a:pPr marL="0" indent="0" algn="l">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Kepemimpinan dan Manajemen Waktu</a:t>
            </a:r>
            <a:endParaRPr lang="en-US" sz="4450" dirty="0"/>
          </a:p>
        </p:txBody>
      </p:sp>
      <p:pic>
        <p:nvPicPr>
          <p:cNvPr id="4" name="Image 1" descr="preencoded.png"/>
          <p:cNvPicPr>
            <a:picLocks noChangeAspect="1"/>
          </p:cNvPicPr>
          <p:nvPr/>
        </p:nvPicPr>
        <p:blipFill>
          <a:blip r:embed="rId4"/>
          <a:stretch>
            <a:fillRect/>
          </a:stretch>
        </p:blipFill>
        <p:spPr>
          <a:xfrm>
            <a:off x="576813" y="2796599"/>
            <a:ext cx="650150" cy="566976"/>
          </a:xfrm>
          <a:prstGeom prst="rect">
            <a:avLst/>
          </a:prstGeom>
        </p:spPr>
      </p:pic>
      <p:sp>
        <p:nvSpPr>
          <p:cNvPr id="5" name="Text 1"/>
          <p:cNvSpPr/>
          <p:nvPr/>
        </p:nvSpPr>
        <p:spPr>
          <a:xfrm>
            <a:off x="576813" y="3590389"/>
            <a:ext cx="2628177" cy="708660"/>
          </a:xfrm>
          <a:prstGeom prst="rect">
            <a:avLst/>
          </a:prstGeom>
          <a:noFill/>
          <a:ln/>
        </p:spPr>
        <p:txBody>
          <a:bodyPr wrap="squar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Kepemimpinan Diri</a:t>
            </a:r>
            <a:endParaRPr lang="en-US" sz="2200" dirty="0"/>
          </a:p>
        </p:txBody>
      </p:sp>
      <p:pic>
        <p:nvPicPr>
          <p:cNvPr id="6" name="Image 2" descr="preencoded.png"/>
          <p:cNvPicPr>
            <a:picLocks noChangeAspect="1"/>
          </p:cNvPicPr>
          <p:nvPr/>
        </p:nvPicPr>
        <p:blipFill>
          <a:blip r:embed="rId5"/>
          <a:stretch>
            <a:fillRect/>
          </a:stretch>
        </p:blipFill>
        <p:spPr>
          <a:xfrm>
            <a:off x="3208927" y="2796599"/>
            <a:ext cx="650150" cy="566976"/>
          </a:xfrm>
          <a:prstGeom prst="rect">
            <a:avLst/>
          </a:prstGeom>
        </p:spPr>
      </p:pic>
      <p:sp>
        <p:nvSpPr>
          <p:cNvPr id="7" name="Text 2"/>
          <p:cNvSpPr/>
          <p:nvPr/>
        </p:nvSpPr>
        <p:spPr>
          <a:xfrm>
            <a:off x="3208926" y="3590389"/>
            <a:ext cx="2628313" cy="708660"/>
          </a:xfrm>
          <a:prstGeom prst="rect">
            <a:avLst/>
          </a:prstGeom>
          <a:noFill/>
          <a:ln/>
        </p:spPr>
        <p:txBody>
          <a:bodyPr wrap="squar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Manajemen Waktu</a:t>
            </a:r>
            <a:endParaRPr lang="en-US" sz="2200" dirty="0"/>
          </a:p>
        </p:txBody>
      </p:sp>
      <p:pic>
        <p:nvPicPr>
          <p:cNvPr id="8" name="Image 3" descr="preencoded.png"/>
          <p:cNvPicPr>
            <a:picLocks noChangeAspect="1"/>
          </p:cNvPicPr>
          <p:nvPr/>
        </p:nvPicPr>
        <p:blipFill>
          <a:blip r:embed="rId6"/>
          <a:stretch>
            <a:fillRect/>
          </a:stretch>
        </p:blipFill>
        <p:spPr>
          <a:xfrm>
            <a:off x="5841161" y="2796599"/>
            <a:ext cx="650150" cy="566976"/>
          </a:xfrm>
          <a:prstGeom prst="rect">
            <a:avLst/>
          </a:prstGeom>
        </p:spPr>
      </p:pic>
      <p:sp>
        <p:nvSpPr>
          <p:cNvPr id="9" name="Text 3"/>
          <p:cNvSpPr/>
          <p:nvPr/>
        </p:nvSpPr>
        <p:spPr>
          <a:xfrm>
            <a:off x="5841161" y="3590389"/>
            <a:ext cx="2628177"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Komunikasi</a:t>
            </a:r>
            <a:endParaRPr lang="en-US" sz="2200" dirty="0"/>
          </a:p>
        </p:txBody>
      </p:sp>
      <p:sp>
        <p:nvSpPr>
          <p:cNvPr id="10" name="Text 1">
            <a:extLst>
              <a:ext uri="{FF2B5EF4-FFF2-40B4-BE49-F238E27FC236}">
                <a16:creationId xmlns:a16="http://schemas.microsoft.com/office/drawing/2014/main" id="{322B0B96-5E11-D5C0-3D47-110D01452694}"/>
              </a:ext>
            </a:extLst>
          </p:cNvPr>
          <p:cNvSpPr/>
          <p:nvPr/>
        </p:nvSpPr>
        <p:spPr>
          <a:xfrm>
            <a:off x="333124" y="4191850"/>
            <a:ext cx="8305493" cy="1541566"/>
          </a:xfrm>
          <a:prstGeom prst="rect">
            <a:avLst/>
          </a:prstGeom>
          <a:noFill/>
          <a:ln/>
        </p:spPr>
        <p:txBody>
          <a:bodyPr wrap="square" lIns="0" tIns="0" rIns="0" bIns="0" rtlCol="0" anchor="t"/>
          <a:lstStyle/>
          <a:p>
            <a:pPr marL="0" indent="0" algn="l">
              <a:buNone/>
            </a:pPr>
            <a:r>
              <a:rPr lang="en-US" sz="2000" kern="0" spc="-19" dirty="0">
                <a:solidFill>
                  <a:srgbClr val="2B2E3C"/>
                </a:solidFill>
                <a:latin typeface="Open Sans" pitchFamily="34" charset="0"/>
                <a:ea typeface="Open Sans" pitchFamily="34" charset="-122"/>
                <a:cs typeface="Open Sans" pitchFamily="34" charset="-120"/>
              </a:rPr>
              <a:t> </a:t>
            </a:r>
            <a:r>
              <a:rPr lang="en-US" kern="0" spc="-19" dirty="0">
                <a:solidFill>
                  <a:srgbClr val="2B2E3C"/>
                </a:solidFill>
                <a:latin typeface="Open Sans" pitchFamily="34" charset="0"/>
                <a:ea typeface="Open Sans" pitchFamily="34" charset="-122"/>
                <a:cs typeface="Open Sans" pitchFamily="34" charset="-120"/>
              </a:rPr>
              <a:t>Chris menunjukkan motivasi intrinsik dan ketekunan yang luar biasa. Semangatnya berasal dari cinta dan tanggung jawab terhadap anaknya. Chris memimpin dirinya sendiri dengan disiplin dan fokus pada tujuan jangka panjang. Kemampuan mengatur waktu sangat penting baginya, membagi waktu antara magang, mengurus anak, dan bertahan hidup. Manajemen waktu yang efektif membantunya mencapai keseimbangan dan meraih tujuan besar.</a:t>
            </a:r>
            <a:endParaRPr lang="en-US" dirty="0"/>
          </a:p>
        </p:txBody>
      </p:sp>
      <p:sp>
        <p:nvSpPr>
          <p:cNvPr id="11" name="Text 1">
            <a:extLst>
              <a:ext uri="{FF2B5EF4-FFF2-40B4-BE49-F238E27FC236}">
                <a16:creationId xmlns:a16="http://schemas.microsoft.com/office/drawing/2014/main" id="{3BC68781-A16B-81CC-BD2D-967D93F7103B}"/>
              </a:ext>
            </a:extLst>
          </p:cNvPr>
          <p:cNvSpPr/>
          <p:nvPr/>
        </p:nvSpPr>
        <p:spPr>
          <a:xfrm>
            <a:off x="333124" y="5980547"/>
            <a:ext cx="8522469" cy="2001080"/>
          </a:xfrm>
          <a:prstGeom prst="rect">
            <a:avLst/>
          </a:prstGeom>
          <a:noFill/>
          <a:ln/>
        </p:spPr>
        <p:txBody>
          <a:bodyPr wrap="square" lIns="0" tIns="0" rIns="0" bIns="0" rtlCol="0" anchor="t"/>
          <a:lstStyle/>
          <a:p>
            <a:pPr marL="0" indent="0" algn="l">
              <a:buNone/>
            </a:pPr>
            <a:r>
              <a:rPr lang="en-US" kern="0" spc="-19" dirty="0">
                <a:solidFill>
                  <a:srgbClr val="2B2E3C"/>
                </a:solidFill>
                <a:latin typeface="Open Sans" pitchFamily="34" charset="0"/>
                <a:ea typeface="Open Sans" pitchFamily="34" charset="-122"/>
                <a:cs typeface="Open Sans" pitchFamily="34" charset="-120"/>
              </a:rPr>
              <a:t> Chris menunjukkan keterampilan komunikasi yang baik, meyakinkan manajemen Dean Witter bahwa ia adalah kandidat tepat meski tanpa latar belakang pendidikan yang sesuai. Kemampuan berkomunikasi sangat penting dalam dunia kerja. Film menggambarkan pentingnya kesejahteraan karyawan dalam mempengaruhi kinerja. Perusahaan yang peduli pada kesejahteraan emosional dan fisik karyawan akan lebih sukses menciptakan lingkungan kerja yang produktif.</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32817"/>
          </a:xfrm>
          <a:prstGeom prst="rect">
            <a:avLst/>
          </a:prstGeom>
        </p:spPr>
      </p:pic>
      <p:sp>
        <p:nvSpPr>
          <p:cNvPr id="3" name="Text 0"/>
          <p:cNvSpPr/>
          <p:nvPr/>
        </p:nvSpPr>
        <p:spPr>
          <a:xfrm>
            <a:off x="151197" y="2647846"/>
            <a:ext cx="5815650" cy="622993"/>
          </a:xfrm>
          <a:prstGeom prst="rect">
            <a:avLst/>
          </a:prstGeom>
          <a:noFill/>
          <a:ln/>
        </p:spPr>
        <p:txBody>
          <a:bodyPr wrap="none" lIns="0" tIns="0" rIns="0" bIns="0" rtlCol="0" anchor="t"/>
          <a:lstStyle/>
          <a:p>
            <a:pPr marL="0" indent="0" algn="l">
              <a:lnSpc>
                <a:spcPts val="4950"/>
              </a:lnSpc>
              <a:buNone/>
            </a:pPr>
            <a:r>
              <a:rPr lang="en-US" sz="3950" kern="0" spc="-120" dirty="0">
                <a:solidFill>
                  <a:srgbClr val="2C3F42"/>
                </a:solidFill>
                <a:latin typeface="Bitter Medium" pitchFamily="34" charset="0"/>
                <a:ea typeface="Bitter Medium" pitchFamily="34" charset="-122"/>
                <a:cs typeface="Bitter Medium" pitchFamily="34" charset="-120"/>
              </a:rPr>
              <a:t>Pendekatan Kepemimpinan Strategik</a:t>
            </a:r>
            <a:endParaRPr lang="en-US" sz="3950" dirty="0"/>
          </a:p>
        </p:txBody>
      </p:sp>
      <p:pic>
        <p:nvPicPr>
          <p:cNvPr id="4" name="Image 1" descr="preencoded.png"/>
          <p:cNvPicPr>
            <a:picLocks noChangeAspect="1"/>
          </p:cNvPicPr>
          <p:nvPr/>
        </p:nvPicPr>
        <p:blipFill>
          <a:blip r:embed="rId4"/>
          <a:stretch>
            <a:fillRect/>
          </a:stretch>
        </p:blipFill>
        <p:spPr>
          <a:xfrm>
            <a:off x="709136" y="4027051"/>
            <a:ext cx="1013103" cy="1215747"/>
          </a:xfrm>
          <a:prstGeom prst="rect">
            <a:avLst/>
          </a:prstGeom>
        </p:spPr>
      </p:pic>
      <p:sp>
        <p:nvSpPr>
          <p:cNvPr id="5" name="Text 1"/>
          <p:cNvSpPr/>
          <p:nvPr/>
        </p:nvSpPr>
        <p:spPr>
          <a:xfrm>
            <a:off x="2026087" y="4229576"/>
            <a:ext cx="2532817" cy="316468"/>
          </a:xfrm>
          <a:prstGeom prst="rect">
            <a:avLst/>
          </a:prstGeom>
          <a:noFill/>
          <a:ln/>
        </p:spPr>
        <p:txBody>
          <a:bodyPr wrap="none" lIns="0" tIns="0" rIns="0" bIns="0" rtlCol="0" anchor="t"/>
          <a:lstStyle/>
          <a:p>
            <a:pPr marL="0" indent="0" algn="l">
              <a:lnSpc>
                <a:spcPts val="2450"/>
              </a:lnSpc>
              <a:buNone/>
            </a:pPr>
            <a:r>
              <a:rPr lang="en-US" sz="1950" kern="0" spc="-60" dirty="0">
                <a:solidFill>
                  <a:srgbClr val="2B2E3C"/>
                </a:solidFill>
                <a:latin typeface="Bitter Medium" pitchFamily="34" charset="0"/>
                <a:ea typeface="Bitter Medium" pitchFamily="34" charset="-122"/>
                <a:cs typeface="Bitter Medium" pitchFamily="34" charset="-120"/>
              </a:rPr>
              <a:t>Personal Mastery</a:t>
            </a:r>
            <a:endParaRPr lang="en-US" sz="1950" dirty="0"/>
          </a:p>
        </p:txBody>
      </p:sp>
      <p:sp>
        <p:nvSpPr>
          <p:cNvPr id="6" name="Text 2"/>
          <p:cNvSpPr/>
          <p:nvPr/>
        </p:nvSpPr>
        <p:spPr>
          <a:xfrm>
            <a:off x="2026087" y="4604563"/>
            <a:ext cx="11895177" cy="324207"/>
          </a:xfrm>
          <a:prstGeom prst="rect">
            <a:avLst/>
          </a:prstGeom>
          <a:noFill/>
          <a:ln/>
        </p:spPr>
        <p:txBody>
          <a:bodyPr wrap="none" lIns="0" tIns="0" rIns="0" bIns="0" rtlCol="0" anchor="t"/>
          <a:lstStyle/>
          <a:p>
            <a:pPr marL="0" indent="0" algn="l">
              <a:lnSpc>
                <a:spcPts val="2550"/>
              </a:lnSpc>
              <a:buNone/>
            </a:pPr>
            <a:r>
              <a:rPr lang="en-US" sz="1550" kern="0" spc="-32" dirty="0">
                <a:solidFill>
                  <a:srgbClr val="2B2E3C"/>
                </a:solidFill>
                <a:latin typeface="Open Sans" pitchFamily="34" charset="0"/>
                <a:ea typeface="Open Sans" pitchFamily="34" charset="-122"/>
                <a:cs typeface="Open Sans" pitchFamily="34" charset="-120"/>
              </a:rPr>
              <a:t>Fokus pada tujuan meski sulit.</a:t>
            </a:r>
            <a:endParaRPr lang="en-US" sz="1550" dirty="0"/>
          </a:p>
        </p:txBody>
      </p:sp>
      <p:pic>
        <p:nvPicPr>
          <p:cNvPr id="7" name="Image 2" descr="preencoded.png"/>
          <p:cNvPicPr>
            <a:picLocks noChangeAspect="1"/>
          </p:cNvPicPr>
          <p:nvPr/>
        </p:nvPicPr>
        <p:blipFill>
          <a:blip r:embed="rId5"/>
          <a:stretch>
            <a:fillRect/>
          </a:stretch>
        </p:blipFill>
        <p:spPr>
          <a:xfrm>
            <a:off x="709136" y="5242798"/>
            <a:ext cx="1013103" cy="1215747"/>
          </a:xfrm>
          <a:prstGeom prst="rect">
            <a:avLst/>
          </a:prstGeom>
        </p:spPr>
      </p:pic>
      <p:sp>
        <p:nvSpPr>
          <p:cNvPr id="8" name="Text 3"/>
          <p:cNvSpPr/>
          <p:nvPr/>
        </p:nvSpPr>
        <p:spPr>
          <a:xfrm>
            <a:off x="2026087" y="5445323"/>
            <a:ext cx="2532817" cy="316468"/>
          </a:xfrm>
          <a:prstGeom prst="rect">
            <a:avLst/>
          </a:prstGeom>
          <a:noFill/>
          <a:ln/>
        </p:spPr>
        <p:txBody>
          <a:bodyPr wrap="none" lIns="0" tIns="0" rIns="0" bIns="0" rtlCol="0" anchor="t"/>
          <a:lstStyle/>
          <a:p>
            <a:pPr marL="0" indent="0" algn="l">
              <a:lnSpc>
                <a:spcPts val="2450"/>
              </a:lnSpc>
              <a:buNone/>
            </a:pPr>
            <a:r>
              <a:rPr lang="en-US" sz="1950" kern="0" spc="-60" dirty="0">
                <a:solidFill>
                  <a:srgbClr val="2B2E3C"/>
                </a:solidFill>
                <a:latin typeface="Bitter Medium" pitchFamily="34" charset="0"/>
                <a:ea typeface="Bitter Medium" pitchFamily="34" charset="-122"/>
                <a:cs typeface="Bitter Medium" pitchFamily="34" charset="-120"/>
              </a:rPr>
              <a:t>Mental Models</a:t>
            </a:r>
            <a:endParaRPr lang="en-US" sz="1950" dirty="0"/>
          </a:p>
        </p:txBody>
      </p:sp>
      <p:sp>
        <p:nvSpPr>
          <p:cNvPr id="9" name="Text 4"/>
          <p:cNvSpPr/>
          <p:nvPr/>
        </p:nvSpPr>
        <p:spPr>
          <a:xfrm>
            <a:off x="2026087" y="5883354"/>
            <a:ext cx="11895177" cy="324207"/>
          </a:xfrm>
          <a:prstGeom prst="rect">
            <a:avLst/>
          </a:prstGeom>
          <a:noFill/>
          <a:ln/>
        </p:spPr>
        <p:txBody>
          <a:bodyPr wrap="none" lIns="0" tIns="0" rIns="0" bIns="0" rtlCol="0" anchor="t"/>
          <a:lstStyle/>
          <a:p>
            <a:pPr marL="0" indent="0" algn="l">
              <a:lnSpc>
                <a:spcPts val="2550"/>
              </a:lnSpc>
              <a:buNone/>
            </a:pPr>
            <a:r>
              <a:rPr lang="en-US" sz="1550" kern="0" spc="-32" dirty="0">
                <a:solidFill>
                  <a:srgbClr val="2B2E3C"/>
                </a:solidFill>
                <a:latin typeface="Open Sans" pitchFamily="34" charset="0"/>
                <a:ea typeface="Open Sans" pitchFamily="34" charset="-122"/>
                <a:cs typeface="Open Sans" pitchFamily="34" charset="-120"/>
              </a:rPr>
              <a:t>Mengubah cara berpikir.</a:t>
            </a:r>
            <a:endParaRPr lang="en-US" sz="1550" dirty="0"/>
          </a:p>
        </p:txBody>
      </p:sp>
      <p:pic>
        <p:nvPicPr>
          <p:cNvPr id="10" name="Image 3" descr="preencoded.png"/>
          <p:cNvPicPr>
            <a:picLocks noChangeAspect="1"/>
          </p:cNvPicPr>
          <p:nvPr/>
        </p:nvPicPr>
        <p:blipFill>
          <a:blip r:embed="rId6"/>
          <a:stretch>
            <a:fillRect/>
          </a:stretch>
        </p:blipFill>
        <p:spPr>
          <a:xfrm>
            <a:off x="709136" y="6458545"/>
            <a:ext cx="1013103" cy="1215747"/>
          </a:xfrm>
          <a:prstGeom prst="rect">
            <a:avLst/>
          </a:prstGeom>
        </p:spPr>
      </p:pic>
      <p:sp>
        <p:nvSpPr>
          <p:cNvPr id="11" name="Text 5"/>
          <p:cNvSpPr/>
          <p:nvPr/>
        </p:nvSpPr>
        <p:spPr>
          <a:xfrm>
            <a:off x="2026087" y="6661071"/>
            <a:ext cx="2532817" cy="316468"/>
          </a:xfrm>
          <a:prstGeom prst="rect">
            <a:avLst/>
          </a:prstGeom>
          <a:noFill/>
          <a:ln/>
        </p:spPr>
        <p:txBody>
          <a:bodyPr wrap="none" lIns="0" tIns="0" rIns="0" bIns="0" rtlCol="0" anchor="t"/>
          <a:lstStyle/>
          <a:p>
            <a:pPr marL="0" indent="0" algn="l">
              <a:lnSpc>
                <a:spcPts val="2450"/>
              </a:lnSpc>
              <a:buNone/>
            </a:pPr>
            <a:r>
              <a:rPr lang="en-US" sz="1950" kern="0" spc="-60" dirty="0">
                <a:solidFill>
                  <a:srgbClr val="2B2E3C"/>
                </a:solidFill>
                <a:latin typeface="Bitter Medium" pitchFamily="34" charset="0"/>
                <a:ea typeface="Bitter Medium" pitchFamily="34" charset="-122"/>
                <a:cs typeface="Bitter Medium" pitchFamily="34" charset="-120"/>
              </a:rPr>
              <a:t>Shared Vision</a:t>
            </a:r>
            <a:endParaRPr lang="en-US" sz="1950" dirty="0"/>
          </a:p>
        </p:txBody>
      </p:sp>
      <p:sp>
        <p:nvSpPr>
          <p:cNvPr id="12" name="Text 6"/>
          <p:cNvSpPr/>
          <p:nvPr/>
        </p:nvSpPr>
        <p:spPr>
          <a:xfrm>
            <a:off x="2026087" y="7099102"/>
            <a:ext cx="11895177" cy="324207"/>
          </a:xfrm>
          <a:prstGeom prst="rect">
            <a:avLst/>
          </a:prstGeom>
          <a:noFill/>
          <a:ln/>
        </p:spPr>
        <p:txBody>
          <a:bodyPr wrap="none" lIns="0" tIns="0" rIns="0" bIns="0" rtlCol="0" anchor="t"/>
          <a:lstStyle/>
          <a:p>
            <a:pPr marL="0" indent="0" algn="l">
              <a:lnSpc>
                <a:spcPts val="2550"/>
              </a:lnSpc>
              <a:buNone/>
            </a:pPr>
            <a:r>
              <a:rPr lang="en-US" sz="1550" kern="0" spc="-32" dirty="0">
                <a:solidFill>
                  <a:srgbClr val="2B2E3C"/>
                </a:solidFill>
                <a:latin typeface="Open Sans" pitchFamily="34" charset="0"/>
                <a:ea typeface="Open Sans" pitchFamily="34" charset="-122"/>
                <a:cs typeface="Open Sans" pitchFamily="34" charset="-120"/>
              </a:rPr>
              <a:t>Visi pribadi yang jelas.</a:t>
            </a:r>
            <a:endParaRPr lang="en-US" sz="1550" dirty="0"/>
          </a:p>
        </p:txBody>
      </p:sp>
      <p:sp>
        <p:nvSpPr>
          <p:cNvPr id="13" name="Text 1">
            <a:extLst>
              <a:ext uri="{FF2B5EF4-FFF2-40B4-BE49-F238E27FC236}">
                <a16:creationId xmlns:a16="http://schemas.microsoft.com/office/drawing/2014/main" id="{4B9E41E5-EFB6-4FDB-4BBD-222AD83FFDBB}"/>
              </a:ext>
            </a:extLst>
          </p:cNvPr>
          <p:cNvSpPr/>
          <p:nvPr/>
        </p:nvSpPr>
        <p:spPr>
          <a:xfrm>
            <a:off x="7973675" y="4202965"/>
            <a:ext cx="6521411" cy="1451610"/>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 Chris menunjukkan tingkat Personal Mastery yang tinggi dengan tetap fokus pada tujuannya meski menghadapi kesulitan besar. Ia mengelola emosi dan termotivasi untuk mencapai tujuan jangka panjang. Awalnya, Chris terjebak dalam mental model yang membatasi dirinya, tetapi kemudian mengubah cara berpikirnya dan melihat peluang di tempat yang sebelumnya dianggap tidak mungkin. Perubahan mental model ini membantunya berhasil dalam program magang.</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22590" y="683657"/>
            <a:ext cx="7698819" cy="1290161"/>
          </a:xfrm>
          <a:prstGeom prst="rect">
            <a:avLst/>
          </a:prstGeom>
          <a:noFill/>
          <a:ln/>
        </p:spPr>
        <p:txBody>
          <a:bodyPr wrap="square" lIns="0" tIns="0" rIns="0" bIns="0" rtlCol="0" anchor="t"/>
          <a:lstStyle/>
          <a:p>
            <a:pPr marL="0" indent="0" algn="l">
              <a:lnSpc>
                <a:spcPts val="5050"/>
              </a:lnSpc>
              <a:buNone/>
            </a:pPr>
            <a:r>
              <a:rPr lang="en-US" sz="4050" kern="0" spc="-122" dirty="0">
                <a:solidFill>
                  <a:srgbClr val="2C3F42"/>
                </a:solidFill>
                <a:latin typeface="Bitter Medium" pitchFamily="34" charset="0"/>
                <a:ea typeface="Bitter Medium" pitchFamily="34" charset="-122"/>
                <a:cs typeface="Bitter Medium" pitchFamily="34" charset="-120"/>
              </a:rPr>
              <a:t>Visi Bersama, Pembelajaran Tim, dan Pemikiran Sistem</a:t>
            </a:r>
            <a:endParaRPr lang="en-US" sz="4050" dirty="0"/>
          </a:p>
        </p:txBody>
      </p:sp>
      <p:sp>
        <p:nvSpPr>
          <p:cNvPr id="4" name="Shape 1"/>
          <p:cNvSpPr/>
          <p:nvPr/>
        </p:nvSpPr>
        <p:spPr>
          <a:xfrm>
            <a:off x="722590" y="2283500"/>
            <a:ext cx="7698819" cy="3378756"/>
          </a:xfrm>
          <a:prstGeom prst="roundRect">
            <a:avLst>
              <a:gd name="adj" fmla="val 2567"/>
            </a:avLst>
          </a:prstGeom>
          <a:noFill/>
          <a:ln w="7620">
            <a:solidFill>
              <a:srgbClr val="000000">
                <a:alpha val="8000"/>
              </a:srgbClr>
            </a:solidFill>
            <a:prstDash val="solid"/>
          </a:ln>
        </p:spPr>
      </p:sp>
      <p:sp>
        <p:nvSpPr>
          <p:cNvPr id="5" name="Shape 2"/>
          <p:cNvSpPr/>
          <p:nvPr/>
        </p:nvSpPr>
        <p:spPr>
          <a:xfrm>
            <a:off x="730210" y="2291120"/>
            <a:ext cx="7683579" cy="593169"/>
          </a:xfrm>
          <a:prstGeom prst="rect">
            <a:avLst/>
          </a:prstGeom>
          <a:solidFill>
            <a:srgbClr val="FFFFFF">
              <a:alpha val="4000"/>
            </a:srgbClr>
          </a:solidFill>
          <a:ln/>
        </p:spPr>
      </p:sp>
      <p:sp>
        <p:nvSpPr>
          <p:cNvPr id="6" name="Text 3"/>
          <p:cNvSpPr/>
          <p:nvPr/>
        </p:nvSpPr>
        <p:spPr>
          <a:xfrm>
            <a:off x="936665" y="2422565"/>
            <a:ext cx="3425071" cy="330279"/>
          </a:xfrm>
          <a:prstGeom prst="rect">
            <a:avLst/>
          </a:prstGeom>
          <a:noFill/>
          <a:ln/>
        </p:spPr>
        <p:txBody>
          <a:bodyPr wrap="none" lIns="0" tIns="0" rIns="0" bIns="0" rtlCol="0" anchor="t"/>
          <a:lstStyle/>
          <a:p>
            <a:pPr marL="0" indent="0" algn="l">
              <a:lnSpc>
                <a:spcPts val="2600"/>
              </a:lnSpc>
              <a:buNone/>
            </a:pPr>
            <a:r>
              <a:rPr lang="en-US" sz="1600" kern="0" spc="-33" dirty="0">
                <a:solidFill>
                  <a:srgbClr val="2B2E3C"/>
                </a:solidFill>
                <a:latin typeface="Open Sans" pitchFamily="34" charset="0"/>
                <a:ea typeface="Open Sans" pitchFamily="34" charset="-122"/>
                <a:cs typeface="Open Sans" pitchFamily="34" charset="-120"/>
              </a:rPr>
              <a:t>Konsep</a:t>
            </a:r>
            <a:endParaRPr lang="en-US" sz="1600" dirty="0"/>
          </a:p>
        </p:txBody>
      </p:sp>
      <p:sp>
        <p:nvSpPr>
          <p:cNvPr id="7" name="Text 4"/>
          <p:cNvSpPr/>
          <p:nvPr/>
        </p:nvSpPr>
        <p:spPr>
          <a:xfrm>
            <a:off x="4782264" y="2422565"/>
            <a:ext cx="3425071" cy="330279"/>
          </a:xfrm>
          <a:prstGeom prst="rect">
            <a:avLst/>
          </a:prstGeom>
          <a:noFill/>
          <a:ln/>
        </p:spPr>
        <p:txBody>
          <a:bodyPr wrap="none" lIns="0" tIns="0" rIns="0" bIns="0" rtlCol="0" anchor="t"/>
          <a:lstStyle/>
          <a:p>
            <a:pPr marL="0" indent="0" algn="l">
              <a:lnSpc>
                <a:spcPts val="2600"/>
              </a:lnSpc>
              <a:buNone/>
            </a:pPr>
            <a:r>
              <a:rPr lang="en-US" sz="1600" kern="0" spc="-33" dirty="0">
                <a:solidFill>
                  <a:srgbClr val="2B2E3C"/>
                </a:solidFill>
                <a:latin typeface="Open Sans" pitchFamily="34" charset="0"/>
                <a:ea typeface="Open Sans" pitchFamily="34" charset="-122"/>
                <a:cs typeface="Open Sans" pitchFamily="34" charset="-120"/>
              </a:rPr>
              <a:t>Deskripsi</a:t>
            </a:r>
            <a:endParaRPr lang="en-US" sz="1600" dirty="0"/>
          </a:p>
        </p:txBody>
      </p:sp>
      <p:sp>
        <p:nvSpPr>
          <p:cNvPr id="8" name="Shape 5"/>
          <p:cNvSpPr/>
          <p:nvPr/>
        </p:nvSpPr>
        <p:spPr>
          <a:xfrm>
            <a:off x="730210" y="2884289"/>
            <a:ext cx="7683579" cy="923449"/>
          </a:xfrm>
          <a:prstGeom prst="rect">
            <a:avLst/>
          </a:prstGeom>
          <a:solidFill>
            <a:srgbClr val="000000">
              <a:alpha val="4000"/>
            </a:srgbClr>
          </a:solidFill>
          <a:ln/>
        </p:spPr>
      </p:sp>
      <p:sp>
        <p:nvSpPr>
          <p:cNvPr id="9" name="Text 6"/>
          <p:cNvSpPr/>
          <p:nvPr/>
        </p:nvSpPr>
        <p:spPr>
          <a:xfrm>
            <a:off x="936665" y="3015734"/>
            <a:ext cx="3425071" cy="330279"/>
          </a:xfrm>
          <a:prstGeom prst="rect">
            <a:avLst/>
          </a:prstGeom>
          <a:noFill/>
          <a:ln/>
        </p:spPr>
        <p:txBody>
          <a:bodyPr wrap="none" lIns="0" tIns="0" rIns="0" bIns="0" rtlCol="0" anchor="t"/>
          <a:lstStyle/>
          <a:p>
            <a:pPr marL="0" indent="0" algn="l">
              <a:lnSpc>
                <a:spcPts val="2600"/>
              </a:lnSpc>
              <a:buNone/>
            </a:pPr>
            <a:r>
              <a:rPr lang="en-US" sz="1600" kern="0" spc="-33" dirty="0">
                <a:solidFill>
                  <a:srgbClr val="2B2E3C"/>
                </a:solidFill>
                <a:latin typeface="Open Sans" pitchFamily="34" charset="0"/>
                <a:ea typeface="Open Sans" pitchFamily="34" charset="-122"/>
                <a:cs typeface="Open Sans" pitchFamily="34" charset="-120"/>
              </a:rPr>
              <a:t>Visi Bersama</a:t>
            </a:r>
            <a:endParaRPr lang="en-US" sz="1600" dirty="0"/>
          </a:p>
        </p:txBody>
      </p:sp>
      <p:sp>
        <p:nvSpPr>
          <p:cNvPr id="10" name="Text 7"/>
          <p:cNvSpPr/>
          <p:nvPr/>
        </p:nvSpPr>
        <p:spPr>
          <a:xfrm>
            <a:off x="4782264" y="3015734"/>
            <a:ext cx="3425071" cy="660559"/>
          </a:xfrm>
          <a:prstGeom prst="rect">
            <a:avLst/>
          </a:prstGeom>
          <a:noFill/>
          <a:ln/>
        </p:spPr>
        <p:txBody>
          <a:bodyPr wrap="square" lIns="0" tIns="0" rIns="0" bIns="0" rtlCol="0" anchor="t"/>
          <a:lstStyle/>
          <a:p>
            <a:pPr marL="0" indent="0" algn="l">
              <a:lnSpc>
                <a:spcPts val="2600"/>
              </a:lnSpc>
              <a:buNone/>
            </a:pPr>
            <a:r>
              <a:rPr lang="en-US" sz="1600" kern="0" spc="-33" dirty="0">
                <a:solidFill>
                  <a:srgbClr val="2B2E3C"/>
                </a:solidFill>
                <a:latin typeface="Open Sans" pitchFamily="34" charset="0"/>
                <a:ea typeface="Open Sans" pitchFamily="34" charset="-122"/>
                <a:cs typeface="Open Sans" pitchFamily="34" charset="-120"/>
              </a:rPr>
              <a:t>Memberikan masa depan lebih baik bagi anaknya</a:t>
            </a:r>
            <a:endParaRPr lang="en-US" sz="1600" dirty="0"/>
          </a:p>
        </p:txBody>
      </p:sp>
      <p:sp>
        <p:nvSpPr>
          <p:cNvPr id="11" name="Shape 8"/>
          <p:cNvSpPr/>
          <p:nvPr/>
        </p:nvSpPr>
        <p:spPr>
          <a:xfrm>
            <a:off x="730210" y="3807738"/>
            <a:ext cx="7683579" cy="923449"/>
          </a:xfrm>
          <a:prstGeom prst="rect">
            <a:avLst/>
          </a:prstGeom>
          <a:solidFill>
            <a:srgbClr val="FFFFFF">
              <a:alpha val="4000"/>
            </a:srgbClr>
          </a:solidFill>
          <a:ln/>
        </p:spPr>
      </p:sp>
      <p:sp>
        <p:nvSpPr>
          <p:cNvPr id="12" name="Text 9"/>
          <p:cNvSpPr/>
          <p:nvPr/>
        </p:nvSpPr>
        <p:spPr>
          <a:xfrm>
            <a:off x="936665" y="3939183"/>
            <a:ext cx="3425071" cy="330279"/>
          </a:xfrm>
          <a:prstGeom prst="rect">
            <a:avLst/>
          </a:prstGeom>
          <a:noFill/>
          <a:ln/>
        </p:spPr>
        <p:txBody>
          <a:bodyPr wrap="none" lIns="0" tIns="0" rIns="0" bIns="0" rtlCol="0" anchor="t"/>
          <a:lstStyle/>
          <a:p>
            <a:pPr marL="0" indent="0" algn="l">
              <a:lnSpc>
                <a:spcPts val="2600"/>
              </a:lnSpc>
              <a:buNone/>
            </a:pPr>
            <a:r>
              <a:rPr lang="en-US" sz="1600" kern="0" spc="-33" dirty="0">
                <a:solidFill>
                  <a:srgbClr val="2B2E3C"/>
                </a:solidFill>
                <a:latin typeface="Open Sans" pitchFamily="34" charset="0"/>
                <a:ea typeface="Open Sans" pitchFamily="34" charset="-122"/>
                <a:cs typeface="Open Sans" pitchFamily="34" charset="-120"/>
              </a:rPr>
              <a:t>Pembelajaran Tim</a:t>
            </a:r>
            <a:endParaRPr lang="en-US" sz="1600" dirty="0"/>
          </a:p>
        </p:txBody>
      </p:sp>
      <p:sp>
        <p:nvSpPr>
          <p:cNvPr id="13" name="Text 10"/>
          <p:cNvSpPr/>
          <p:nvPr/>
        </p:nvSpPr>
        <p:spPr>
          <a:xfrm>
            <a:off x="4782264" y="3939183"/>
            <a:ext cx="3425071" cy="660559"/>
          </a:xfrm>
          <a:prstGeom prst="rect">
            <a:avLst/>
          </a:prstGeom>
          <a:noFill/>
          <a:ln/>
        </p:spPr>
        <p:txBody>
          <a:bodyPr wrap="square" lIns="0" tIns="0" rIns="0" bIns="0" rtlCol="0" anchor="t"/>
          <a:lstStyle/>
          <a:p>
            <a:pPr marL="0" indent="0" algn="l">
              <a:lnSpc>
                <a:spcPts val="2600"/>
              </a:lnSpc>
              <a:buNone/>
            </a:pPr>
            <a:r>
              <a:rPr lang="en-US" sz="1600" kern="0" spc="-33" dirty="0">
                <a:solidFill>
                  <a:srgbClr val="2B2E3C"/>
                </a:solidFill>
                <a:latin typeface="Open Sans" pitchFamily="34" charset="0"/>
                <a:ea typeface="Open Sans" pitchFamily="34" charset="-122"/>
                <a:cs typeface="Open Sans" pitchFamily="34" charset="-120"/>
              </a:rPr>
              <a:t>Belajar dari rekan kerja, atasan, dan mentor</a:t>
            </a:r>
            <a:endParaRPr lang="en-US" sz="1600" dirty="0"/>
          </a:p>
        </p:txBody>
      </p:sp>
      <p:sp>
        <p:nvSpPr>
          <p:cNvPr id="14" name="Shape 11"/>
          <p:cNvSpPr/>
          <p:nvPr/>
        </p:nvSpPr>
        <p:spPr>
          <a:xfrm>
            <a:off x="730210" y="4731187"/>
            <a:ext cx="7683579" cy="923449"/>
          </a:xfrm>
          <a:prstGeom prst="rect">
            <a:avLst/>
          </a:prstGeom>
          <a:solidFill>
            <a:srgbClr val="000000">
              <a:alpha val="4000"/>
            </a:srgbClr>
          </a:solidFill>
          <a:ln/>
        </p:spPr>
      </p:sp>
      <p:sp>
        <p:nvSpPr>
          <p:cNvPr id="15" name="Text 12"/>
          <p:cNvSpPr/>
          <p:nvPr/>
        </p:nvSpPr>
        <p:spPr>
          <a:xfrm>
            <a:off x="936665" y="4862632"/>
            <a:ext cx="3425071" cy="330279"/>
          </a:xfrm>
          <a:prstGeom prst="rect">
            <a:avLst/>
          </a:prstGeom>
          <a:noFill/>
          <a:ln/>
        </p:spPr>
        <p:txBody>
          <a:bodyPr wrap="none" lIns="0" tIns="0" rIns="0" bIns="0" rtlCol="0" anchor="t"/>
          <a:lstStyle/>
          <a:p>
            <a:pPr marL="0" indent="0" algn="l">
              <a:lnSpc>
                <a:spcPts val="2600"/>
              </a:lnSpc>
              <a:buNone/>
            </a:pPr>
            <a:r>
              <a:rPr lang="en-US" sz="1600" kern="0" spc="-33" dirty="0">
                <a:solidFill>
                  <a:srgbClr val="2B2E3C"/>
                </a:solidFill>
                <a:latin typeface="Open Sans" pitchFamily="34" charset="0"/>
                <a:ea typeface="Open Sans" pitchFamily="34" charset="-122"/>
                <a:cs typeface="Open Sans" pitchFamily="34" charset="-120"/>
              </a:rPr>
              <a:t>Pemikiran Sistem</a:t>
            </a:r>
            <a:endParaRPr lang="en-US" sz="1600" dirty="0"/>
          </a:p>
        </p:txBody>
      </p:sp>
      <p:sp>
        <p:nvSpPr>
          <p:cNvPr id="16" name="Text 13"/>
          <p:cNvSpPr/>
          <p:nvPr/>
        </p:nvSpPr>
        <p:spPr>
          <a:xfrm>
            <a:off x="4782264" y="4862632"/>
            <a:ext cx="3425071" cy="660559"/>
          </a:xfrm>
          <a:prstGeom prst="rect">
            <a:avLst/>
          </a:prstGeom>
          <a:noFill/>
          <a:ln/>
        </p:spPr>
        <p:txBody>
          <a:bodyPr wrap="square" lIns="0" tIns="0" rIns="0" bIns="0" rtlCol="0" anchor="t"/>
          <a:lstStyle/>
          <a:p>
            <a:pPr marL="0" indent="0" algn="l">
              <a:lnSpc>
                <a:spcPts val="2600"/>
              </a:lnSpc>
              <a:buNone/>
            </a:pPr>
            <a:r>
              <a:rPr lang="en-US" sz="1600" kern="0" spc="-33" dirty="0">
                <a:solidFill>
                  <a:srgbClr val="2B2E3C"/>
                </a:solidFill>
                <a:latin typeface="Open Sans" pitchFamily="34" charset="0"/>
                <a:ea typeface="Open Sans" pitchFamily="34" charset="-122"/>
                <a:cs typeface="Open Sans" pitchFamily="34" charset="-120"/>
              </a:rPr>
              <a:t>Mengelola berbagai aspek kehidupan untuk mencapai tujuan</a:t>
            </a:r>
            <a:endParaRPr lang="en-US" sz="1600" dirty="0"/>
          </a:p>
        </p:txBody>
      </p:sp>
      <p:sp>
        <p:nvSpPr>
          <p:cNvPr id="17" name="Text 14"/>
          <p:cNvSpPr/>
          <p:nvPr/>
        </p:nvSpPr>
        <p:spPr>
          <a:xfrm>
            <a:off x="722590" y="5894427"/>
            <a:ext cx="7698819" cy="1651397"/>
          </a:xfrm>
          <a:prstGeom prst="rect">
            <a:avLst/>
          </a:prstGeom>
          <a:noFill/>
          <a:ln/>
        </p:spPr>
        <p:txBody>
          <a:bodyPr wrap="square" lIns="0" tIns="0" rIns="0" bIns="0" rtlCol="0" anchor="t"/>
          <a:lstStyle/>
          <a:p>
            <a:pPr marL="0" indent="0" algn="l">
              <a:lnSpc>
                <a:spcPts val="2600"/>
              </a:lnSpc>
              <a:buNone/>
            </a:pPr>
            <a:r>
              <a:rPr lang="en-US" sz="1600" kern="0" spc="-33" dirty="0">
                <a:solidFill>
                  <a:srgbClr val="2B2E3C"/>
                </a:solidFill>
                <a:latin typeface="Open Sans" pitchFamily="34" charset="0"/>
                <a:ea typeface="Open Sans" pitchFamily="34" charset="-122"/>
                <a:cs typeface="Open Sans" pitchFamily="34" charset="-120"/>
              </a:rPr>
              <a:t> Chris memiliki visi pribadi yang jelas untuk mencapai kesuksesan finansial dan memberi masa depan yang lebih baik bagi anaknya. Ia belajar dari rekan-rekannya di Dean Witter dan dari mentor yang memberikan arahan. Chris menunjukkan pemikiran sistem dengan melihat keseluruhan situasi hidupnya dan memahami bahwa untuk mencapai tujuan, ia harus mengelola banyak aspek kehidupan.</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918341"/>
            <a:ext cx="5670590" cy="708779"/>
          </a:xfrm>
          <a:prstGeom prst="rect">
            <a:avLst/>
          </a:prstGeom>
          <a:noFill/>
          <a:ln/>
        </p:spPr>
        <p:txBody>
          <a:bodyPr wrap="none" lIns="0" tIns="0" rIns="0" bIns="0" rtlCol="0" anchor="t"/>
          <a:lstStyle/>
          <a:p>
            <a:pPr marL="0" indent="0" algn="l">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Kesimpulan</a:t>
            </a:r>
            <a:endParaRPr lang="en-US" sz="4450" dirty="0"/>
          </a:p>
        </p:txBody>
      </p:sp>
      <p:sp>
        <p:nvSpPr>
          <p:cNvPr id="4" name="Text 1"/>
          <p:cNvSpPr/>
          <p:nvPr/>
        </p:nvSpPr>
        <p:spPr>
          <a:xfrm>
            <a:off x="793790" y="3967282"/>
            <a:ext cx="7556421"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"The Pursuit of Happyness" mengajarkan tentang perjuangan dan ketekunan.</a:t>
            </a:r>
            <a:endParaRPr lang="en-US" sz="1750" dirty="0"/>
          </a:p>
        </p:txBody>
      </p:sp>
      <p:sp>
        <p:nvSpPr>
          <p:cNvPr id="5" name="Text 2"/>
          <p:cNvSpPr/>
          <p:nvPr/>
        </p:nvSpPr>
        <p:spPr>
          <a:xfrm>
            <a:off x="793790" y="4948238"/>
            <a:ext cx="7556421"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Kebahagiaan diraih melalui usaha dan keyakinan diri.</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569</Words>
  <Application>Microsoft Macintosh PowerPoint</Application>
  <PresentationFormat>Custom</PresentationFormat>
  <Paragraphs>65</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Times New Roman</vt:lpstr>
      <vt:lpstr>Bitter Medium</vt:lpstr>
      <vt:lpstr>Calibri</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Microsoft Office User</cp:lastModifiedBy>
  <cp:revision>3</cp:revision>
  <dcterms:created xsi:type="dcterms:W3CDTF">2025-04-09T06:51:27Z</dcterms:created>
  <dcterms:modified xsi:type="dcterms:W3CDTF">2025-04-09T07:19:00Z</dcterms:modified>
</cp:coreProperties>
</file>