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Arimo Bold" charset="1" panose="020B0704020202020204"/>
      <p:regular r:id="rId15"/>
    </p:embeddedFont>
    <p:embeddedFont>
      <p:font typeface="Arimo" charset="1" panose="020B0604020202020204"/>
      <p:regular r:id="rId16"/>
    </p:embeddedFont>
    <p:embeddedFont>
      <p:font typeface="Neo Tech Bold" charset="1" panose="020B0804030504040204"/>
      <p:regular r:id="rId17"/>
    </p:embeddedFont>
    <p:embeddedFont>
      <p:font typeface="Neo Tech" charset="1" panose="020B0504030504040204"/>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7.jpeg" Type="http://schemas.openxmlformats.org/officeDocument/2006/relationships/image"/><Relationship Id="rId8" Target="../media/image18.jpeg" Type="http://schemas.openxmlformats.org/officeDocument/2006/relationships/image"/><Relationship Id="rId9" Target="../media/image1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png" Type="http://schemas.openxmlformats.org/officeDocument/2006/relationships/image"/><Relationship Id="rId11" Target="../media/image6.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7445383"/>
            <a:ext cx="19457342" cy="4374603"/>
          </a:xfrm>
          <a:custGeom>
            <a:avLst/>
            <a:gdLst/>
            <a:ahLst/>
            <a:cxnLst/>
            <a:rect r="r" b="b" t="t" l="l"/>
            <a:pathLst>
              <a:path h="4374603" w="19457342">
                <a:moveTo>
                  <a:pt x="0" y="0"/>
                </a:moveTo>
                <a:lnTo>
                  <a:pt x="19457342" y="0"/>
                </a:lnTo>
                <a:lnTo>
                  <a:pt x="19457342" y="4374603"/>
                </a:lnTo>
                <a:lnTo>
                  <a:pt x="0" y="43746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3471" y="-221867"/>
            <a:ext cx="18441471" cy="10373327"/>
          </a:xfrm>
          <a:custGeom>
            <a:avLst/>
            <a:gdLst/>
            <a:ahLst/>
            <a:cxnLst/>
            <a:rect r="r" b="b" t="t" l="l"/>
            <a:pathLst>
              <a:path h="10373327" w="18441471">
                <a:moveTo>
                  <a:pt x="0" y="0"/>
                </a:moveTo>
                <a:lnTo>
                  <a:pt x="18441471" y="0"/>
                </a:lnTo>
                <a:lnTo>
                  <a:pt x="18441471" y="10373327"/>
                </a:lnTo>
                <a:lnTo>
                  <a:pt x="0" y="10373327"/>
                </a:lnTo>
                <a:lnTo>
                  <a:pt x="0" y="0"/>
                </a:lnTo>
                <a:close/>
              </a:path>
            </a:pathLst>
          </a:custGeom>
          <a:blipFill>
            <a:blip r:embed="rId4">
              <a:alphaModFix amt="8999"/>
              <a:extLst>
                <a:ext uri="{96DAC541-7B7A-43D3-8B79-37D633B846F1}">
                  <asvg:svgBlip xmlns:asvg="http://schemas.microsoft.com/office/drawing/2016/SVG/main" r:embed="rId5"/>
                </a:ext>
              </a:extLst>
            </a:blip>
            <a:stretch>
              <a:fillRect l="0" t="-45114" r="0" b="-45114"/>
            </a:stretch>
          </a:blipFill>
        </p:spPr>
      </p:sp>
      <p:grpSp>
        <p:nvGrpSpPr>
          <p:cNvPr name="Group 4" id="4"/>
          <p:cNvGrpSpPr/>
          <p:nvPr/>
        </p:nvGrpSpPr>
        <p:grpSpPr>
          <a:xfrm rot="0">
            <a:off x="1028700" y="1028700"/>
            <a:ext cx="16230600" cy="8229600"/>
            <a:chOff x="0" y="0"/>
            <a:chExt cx="4274726" cy="2167467"/>
          </a:xfrm>
        </p:grpSpPr>
        <p:sp>
          <p:nvSpPr>
            <p:cNvPr name="Freeform 5" id="5"/>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1B3D65"/>
            </a:solidFill>
          </p:spPr>
        </p:sp>
        <p:sp>
          <p:nvSpPr>
            <p:cNvPr name="TextBox 6" id="6"/>
            <p:cNvSpPr txBox="true"/>
            <p:nvPr/>
          </p:nvSpPr>
          <p:spPr>
            <a:xfrm>
              <a:off x="0" y="-47625"/>
              <a:ext cx="4274726" cy="2215092"/>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5400000">
            <a:off x="797071" y="-294492"/>
            <a:ext cx="651198" cy="1846180"/>
          </a:xfrm>
          <a:custGeom>
            <a:avLst/>
            <a:gdLst/>
            <a:ahLst/>
            <a:cxnLst/>
            <a:rect r="r" b="b" t="t" l="l"/>
            <a:pathLst>
              <a:path h="1846180" w="651198">
                <a:moveTo>
                  <a:pt x="0" y="0"/>
                </a:moveTo>
                <a:lnTo>
                  <a:pt x="651198" y="0"/>
                </a:lnTo>
                <a:lnTo>
                  <a:pt x="651198" y="1846180"/>
                </a:lnTo>
                <a:lnTo>
                  <a:pt x="0" y="18461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5332631" y="1090889"/>
            <a:ext cx="2206258" cy="4239803"/>
          </a:xfrm>
          <a:custGeom>
            <a:avLst/>
            <a:gdLst/>
            <a:ahLst/>
            <a:cxnLst/>
            <a:rect r="r" b="b" t="t" l="l"/>
            <a:pathLst>
              <a:path h="4239803" w="2206258">
                <a:moveTo>
                  <a:pt x="0" y="0"/>
                </a:moveTo>
                <a:lnTo>
                  <a:pt x="2206258" y="0"/>
                </a:lnTo>
                <a:lnTo>
                  <a:pt x="2206258" y="4239803"/>
                </a:lnTo>
                <a:lnTo>
                  <a:pt x="0" y="4239803"/>
                </a:lnTo>
                <a:lnTo>
                  <a:pt x="0" y="0"/>
                </a:lnTo>
                <a:close/>
              </a:path>
            </a:pathLst>
          </a:custGeom>
          <a:blipFill>
            <a:blip r:embed="rId8"/>
            <a:stretch>
              <a:fillRect l="0" t="0" r="0" b="0"/>
            </a:stretch>
          </a:blipFill>
        </p:spPr>
      </p:sp>
      <p:sp>
        <p:nvSpPr>
          <p:cNvPr name="Freeform 9" id="9"/>
          <p:cNvSpPr/>
          <p:nvPr/>
        </p:nvSpPr>
        <p:spPr>
          <a:xfrm flipH="false" flipV="false" rot="5400000">
            <a:off x="16805143" y="511879"/>
            <a:ext cx="2175528" cy="708035"/>
          </a:xfrm>
          <a:custGeom>
            <a:avLst/>
            <a:gdLst/>
            <a:ahLst/>
            <a:cxnLst/>
            <a:rect r="r" b="b" t="t" l="l"/>
            <a:pathLst>
              <a:path h="708035" w="2175528">
                <a:moveTo>
                  <a:pt x="0" y="0"/>
                </a:moveTo>
                <a:lnTo>
                  <a:pt x="2175528" y="0"/>
                </a:lnTo>
                <a:lnTo>
                  <a:pt x="2175528" y="708036"/>
                </a:lnTo>
                <a:lnTo>
                  <a:pt x="0" y="70803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122670" y="4027580"/>
            <a:ext cx="16136630" cy="2236643"/>
          </a:xfrm>
          <a:prstGeom prst="rect">
            <a:avLst/>
          </a:prstGeom>
        </p:spPr>
        <p:txBody>
          <a:bodyPr anchor="t" rtlCol="false" tIns="0" lIns="0" bIns="0" rIns="0">
            <a:spAutoFit/>
          </a:bodyPr>
          <a:lstStyle/>
          <a:p>
            <a:pPr algn="ctr">
              <a:lnSpc>
                <a:spcPts val="8333"/>
              </a:lnSpc>
            </a:pPr>
            <a:r>
              <a:rPr lang="en-US" sz="9058" b="true">
                <a:solidFill>
                  <a:srgbClr val="FFFFFF"/>
                </a:solidFill>
                <a:latin typeface="Arimo Bold"/>
                <a:ea typeface="Arimo Bold"/>
                <a:cs typeface="Arimo Bold"/>
                <a:sym typeface="Arimo Bold"/>
              </a:rPr>
              <a:t>REVIEW FILM </a:t>
            </a:r>
          </a:p>
          <a:p>
            <a:pPr algn="ctr">
              <a:lnSpc>
                <a:spcPts val="8333"/>
              </a:lnSpc>
            </a:pPr>
            <a:r>
              <a:rPr lang="en-US" b="true" sz="9058">
                <a:solidFill>
                  <a:srgbClr val="FFFFFF"/>
                </a:solidFill>
                <a:latin typeface="Arimo Bold"/>
                <a:ea typeface="Arimo Bold"/>
                <a:cs typeface="Arimo Bold"/>
                <a:sym typeface="Arimo Bold"/>
              </a:rPr>
              <a:t>PURSUIT OF HAPPYNESS</a:t>
            </a:r>
          </a:p>
        </p:txBody>
      </p:sp>
      <p:sp>
        <p:nvSpPr>
          <p:cNvPr name="Freeform 11" id="11"/>
          <p:cNvSpPr/>
          <p:nvPr/>
        </p:nvSpPr>
        <p:spPr>
          <a:xfrm flipH="true" flipV="false" rot="0">
            <a:off x="475625" y="5911657"/>
            <a:ext cx="2206258" cy="4239803"/>
          </a:xfrm>
          <a:custGeom>
            <a:avLst/>
            <a:gdLst/>
            <a:ahLst/>
            <a:cxnLst/>
            <a:rect r="r" b="b" t="t" l="l"/>
            <a:pathLst>
              <a:path h="4239803" w="2206258">
                <a:moveTo>
                  <a:pt x="2206258" y="0"/>
                </a:moveTo>
                <a:lnTo>
                  <a:pt x="0" y="0"/>
                </a:lnTo>
                <a:lnTo>
                  <a:pt x="0" y="4239803"/>
                </a:lnTo>
                <a:lnTo>
                  <a:pt x="2206258" y="4239803"/>
                </a:lnTo>
                <a:lnTo>
                  <a:pt x="2206258" y="0"/>
                </a:lnTo>
                <a:close/>
              </a:path>
            </a:pathLst>
          </a:custGeom>
          <a:blipFill>
            <a:blip r:embed="rId8"/>
            <a:stretch>
              <a:fillRect l="0" t="0" r="0" b="0"/>
            </a:stretch>
          </a:blipFill>
        </p:spPr>
      </p:sp>
      <p:sp>
        <p:nvSpPr>
          <p:cNvPr name="Freeform 12" id="12"/>
          <p:cNvSpPr/>
          <p:nvPr/>
        </p:nvSpPr>
        <p:spPr>
          <a:xfrm flipH="true" flipV="true" rot="5400000">
            <a:off x="16644218" y="8709595"/>
            <a:ext cx="651198" cy="1846180"/>
          </a:xfrm>
          <a:custGeom>
            <a:avLst/>
            <a:gdLst/>
            <a:ahLst/>
            <a:cxnLst/>
            <a:rect r="r" b="b" t="t" l="l"/>
            <a:pathLst>
              <a:path h="1846180" w="651198">
                <a:moveTo>
                  <a:pt x="651198" y="1846179"/>
                </a:moveTo>
                <a:lnTo>
                  <a:pt x="0" y="1846179"/>
                </a:lnTo>
                <a:lnTo>
                  <a:pt x="0" y="0"/>
                </a:lnTo>
                <a:lnTo>
                  <a:pt x="651198" y="0"/>
                </a:lnTo>
                <a:lnTo>
                  <a:pt x="651198" y="184617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5400000">
            <a:off x="-612139" y="9604266"/>
            <a:ext cx="2175528" cy="708035"/>
          </a:xfrm>
          <a:custGeom>
            <a:avLst/>
            <a:gdLst/>
            <a:ahLst/>
            <a:cxnLst/>
            <a:rect r="r" b="b" t="t" l="l"/>
            <a:pathLst>
              <a:path h="708035" w="2175528">
                <a:moveTo>
                  <a:pt x="0" y="0"/>
                </a:moveTo>
                <a:lnTo>
                  <a:pt x="2175528" y="0"/>
                </a:lnTo>
                <a:lnTo>
                  <a:pt x="2175528" y="708035"/>
                </a:lnTo>
                <a:lnTo>
                  <a:pt x="0" y="70803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7445383"/>
            <a:ext cx="19457342" cy="4374603"/>
          </a:xfrm>
          <a:custGeom>
            <a:avLst/>
            <a:gdLst/>
            <a:ahLst/>
            <a:cxnLst/>
            <a:rect r="r" b="b" t="t" l="l"/>
            <a:pathLst>
              <a:path h="4374603" w="19457342">
                <a:moveTo>
                  <a:pt x="0" y="0"/>
                </a:moveTo>
                <a:lnTo>
                  <a:pt x="19457342" y="0"/>
                </a:lnTo>
                <a:lnTo>
                  <a:pt x="19457342" y="4374603"/>
                </a:lnTo>
                <a:lnTo>
                  <a:pt x="0" y="43746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3471" y="-221867"/>
            <a:ext cx="18441471" cy="10373327"/>
          </a:xfrm>
          <a:custGeom>
            <a:avLst/>
            <a:gdLst/>
            <a:ahLst/>
            <a:cxnLst/>
            <a:rect r="r" b="b" t="t" l="l"/>
            <a:pathLst>
              <a:path h="10373327" w="18441471">
                <a:moveTo>
                  <a:pt x="0" y="0"/>
                </a:moveTo>
                <a:lnTo>
                  <a:pt x="18441471" y="0"/>
                </a:lnTo>
                <a:lnTo>
                  <a:pt x="18441471" y="10373327"/>
                </a:lnTo>
                <a:lnTo>
                  <a:pt x="0" y="10373327"/>
                </a:lnTo>
                <a:lnTo>
                  <a:pt x="0" y="0"/>
                </a:lnTo>
                <a:close/>
              </a:path>
            </a:pathLst>
          </a:custGeom>
          <a:blipFill>
            <a:blip r:embed="rId4">
              <a:alphaModFix amt="8999"/>
              <a:extLst>
                <a:ext uri="{96DAC541-7B7A-43D3-8B79-37D633B846F1}">
                  <asvg:svgBlip xmlns:asvg="http://schemas.microsoft.com/office/drawing/2016/SVG/main" r:embed="rId5"/>
                </a:ext>
              </a:extLst>
            </a:blip>
            <a:stretch>
              <a:fillRect l="0" t="-45114" r="0" b="-45114"/>
            </a:stretch>
          </a:blipFill>
        </p:spPr>
      </p:sp>
      <p:grpSp>
        <p:nvGrpSpPr>
          <p:cNvPr name="Group 4" id="4"/>
          <p:cNvGrpSpPr/>
          <p:nvPr/>
        </p:nvGrpSpPr>
        <p:grpSpPr>
          <a:xfrm rot="0">
            <a:off x="1028700" y="1028700"/>
            <a:ext cx="16230600" cy="8229600"/>
            <a:chOff x="0" y="0"/>
            <a:chExt cx="4274726" cy="2167467"/>
          </a:xfrm>
        </p:grpSpPr>
        <p:sp>
          <p:nvSpPr>
            <p:cNvPr name="Freeform 5" id="5"/>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1B3D65"/>
            </a:solidFill>
          </p:spPr>
        </p:sp>
        <p:sp>
          <p:nvSpPr>
            <p:cNvPr name="TextBox 6" id="6"/>
            <p:cNvSpPr txBox="true"/>
            <p:nvPr/>
          </p:nvSpPr>
          <p:spPr>
            <a:xfrm>
              <a:off x="0" y="-47625"/>
              <a:ext cx="4274726" cy="2215092"/>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5400000">
            <a:off x="797071" y="-294492"/>
            <a:ext cx="651198" cy="1846180"/>
          </a:xfrm>
          <a:custGeom>
            <a:avLst/>
            <a:gdLst/>
            <a:ahLst/>
            <a:cxnLst/>
            <a:rect r="r" b="b" t="t" l="l"/>
            <a:pathLst>
              <a:path h="1846180" w="651198">
                <a:moveTo>
                  <a:pt x="0" y="0"/>
                </a:moveTo>
                <a:lnTo>
                  <a:pt x="651198" y="0"/>
                </a:lnTo>
                <a:lnTo>
                  <a:pt x="651198" y="1846180"/>
                </a:lnTo>
                <a:lnTo>
                  <a:pt x="0" y="18461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5332631" y="1090889"/>
            <a:ext cx="2206258" cy="4239803"/>
          </a:xfrm>
          <a:custGeom>
            <a:avLst/>
            <a:gdLst/>
            <a:ahLst/>
            <a:cxnLst/>
            <a:rect r="r" b="b" t="t" l="l"/>
            <a:pathLst>
              <a:path h="4239803" w="2206258">
                <a:moveTo>
                  <a:pt x="0" y="0"/>
                </a:moveTo>
                <a:lnTo>
                  <a:pt x="2206258" y="0"/>
                </a:lnTo>
                <a:lnTo>
                  <a:pt x="2206258" y="4239803"/>
                </a:lnTo>
                <a:lnTo>
                  <a:pt x="0" y="4239803"/>
                </a:lnTo>
                <a:lnTo>
                  <a:pt x="0" y="0"/>
                </a:lnTo>
                <a:close/>
              </a:path>
            </a:pathLst>
          </a:custGeom>
          <a:blipFill>
            <a:blip r:embed="rId8"/>
            <a:stretch>
              <a:fillRect l="0" t="0" r="0" b="0"/>
            </a:stretch>
          </a:blipFill>
        </p:spPr>
      </p:sp>
      <p:sp>
        <p:nvSpPr>
          <p:cNvPr name="Freeform 9" id="9"/>
          <p:cNvSpPr/>
          <p:nvPr/>
        </p:nvSpPr>
        <p:spPr>
          <a:xfrm flipH="false" flipV="false" rot="5400000">
            <a:off x="16805143" y="511879"/>
            <a:ext cx="2175528" cy="708035"/>
          </a:xfrm>
          <a:custGeom>
            <a:avLst/>
            <a:gdLst/>
            <a:ahLst/>
            <a:cxnLst/>
            <a:rect r="r" b="b" t="t" l="l"/>
            <a:pathLst>
              <a:path h="708035" w="2175528">
                <a:moveTo>
                  <a:pt x="0" y="0"/>
                </a:moveTo>
                <a:lnTo>
                  <a:pt x="2175528" y="0"/>
                </a:lnTo>
                <a:lnTo>
                  <a:pt x="2175528" y="708036"/>
                </a:lnTo>
                <a:lnTo>
                  <a:pt x="0" y="70803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2837731" y="3044287"/>
            <a:ext cx="12612539" cy="5397231"/>
          </a:xfrm>
          <a:prstGeom prst="rect">
            <a:avLst/>
          </a:prstGeom>
        </p:spPr>
        <p:txBody>
          <a:bodyPr anchor="t" rtlCol="false" tIns="0" lIns="0" bIns="0" rIns="0">
            <a:spAutoFit/>
          </a:bodyPr>
          <a:lstStyle/>
          <a:p>
            <a:pPr algn="l" marL="768367" indent="-384183" lvl="1">
              <a:lnSpc>
                <a:spcPts val="7117"/>
              </a:lnSpc>
              <a:buFont typeface="Arial"/>
              <a:buChar char="•"/>
            </a:pPr>
            <a:r>
              <a:rPr lang="en-US" b="true" sz="3558">
                <a:solidFill>
                  <a:srgbClr val="FFFFFF"/>
                </a:solidFill>
                <a:latin typeface="Arimo Bold"/>
                <a:ea typeface="Arimo Bold"/>
                <a:cs typeface="Arimo Bold"/>
                <a:sym typeface="Arimo Bold"/>
              </a:rPr>
              <a:t>YUSDANI MAULANA    2422311033P</a:t>
            </a:r>
          </a:p>
          <a:p>
            <a:pPr algn="l" marL="768367" indent="-384183" lvl="1">
              <a:lnSpc>
                <a:spcPts val="7117"/>
              </a:lnSpc>
              <a:buFont typeface="Arial"/>
              <a:buChar char="•"/>
            </a:pPr>
            <a:r>
              <a:rPr lang="en-US" b="true" sz="3558">
                <a:solidFill>
                  <a:srgbClr val="FFFFFF"/>
                </a:solidFill>
                <a:latin typeface="Arimo Bold"/>
                <a:ea typeface="Arimo Bold"/>
                <a:cs typeface="Arimo Bold"/>
                <a:sym typeface="Arimo Bold"/>
              </a:rPr>
              <a:t>HUSIN                             2422311037P</a:t>
            </a:r>
          </a:p>
          <a:p>
            <a:pPr algn="l" marL="768367" indent="-384183" lvl="1">
              <a:lnSpc>
                <a:spcPts val="7117"/>
              </a:lnSpc>
              <a:buFont typeface="Arial"/>
              <a:buChar char="•"/>
            </a:pPr>
            <a:r>
              <a:rPr lang="en-US" b="true" sz="3558">
                <a:solidFill>
                  <a:srgbClr val="FFFFFF"/>
                </a:solidFill>
                <a:latin typeface="Arimo Bold"/>
                <a:ea typeface="Arimo Bold"/>
                <a:cs typeface="Arimo Bold"/>
                <a:sym typeface="Arimo Bold"/>
              </a:rPr>
              <a:t>RIZKI MULYAWAN        2422311032P</a:t>
            </a:r>
          </a:p>
          <a:p>
            <a:pPr algn="l" marL="768367" indent="-384183" lvl="1">
              <a:lnSpc>
                <a:spcPts val="7117"/>
              </a:lnSpc>
              <a:buFont typeface="Arial"/>
              <a:buChar char="•"/>
            </a:pPr>
            <a:r>
              <a:rPr lang="en-US" b="true" sz="3558">
                <a:solidFill>
                  <a:srgbClr val="FFFFFF"/>
                </a:solidFill>
                <a:latin typeface="Arimo Bold"/>
                <a:ea typeface="Arimo Bold"/>
                <a:cs typeface="Arimo Bold"/>
                <a:sym typeface="Arimo Bold"/>
              </a:rPr>
              <a:t>FITRI ASTUTI                 2422311046P</a:t>
            </a:r>
          </a:p>
          <a:p>
            <a:pPr algn="l" marL="768367" indent="-384183" lvl="1">
              <a:lnSpc>
                <a:spcPts val="7117"/>
              </a:lnSpc>
              <a:buFont typeface="Arial"/>
              <a:buChar char="•"/>
            </a:pPr>
            <a:r>
              <a:rPr lang="en-US" b="true" sz="3558">
                <a:solidFill>
                  <a:srgbClr val="FFFFFF"/>
                </a:solidFill>
                <a:latin typeface="Arimo Bold"/>
                <a:ea typeface="Arimo Bold"/>
                <a:cs typeface="Arimo Bold"/>
                <a:sym typeface="Arimo Bold"/>
              </a:rPr>
              <a:t>SUSI HERAWATI           2422311029P</a:t>
            </a:r>
          </a:p>
          <a:p>
            <a:pPr algn="l" marL="768367" indent="-384183" lvl="1">
              <a:lnSpc>
                <a:spcPts val="7117"/>
              </a:lnSpc>
              <a:buFont typeface="Arial"/>
              <a:buChar char="•"/>
            </a:pPr>
            <a:r>
              <a:rPr lang="en-US" b="true" sz="3558">
                <a:solidFill>
                  <a:srgbClr val="FFFFFF"/>
                </a:solidFill>
                <a:latin typeface="Arimo Bold"/>
                <a:ea typeface="Arimo Bold"/>
                <a:cs typeface="Arimo Bold"/>
                <a:sym typeface="Arimo Bold"/>
              </a:rPr>
              <a:t>INDAH PERMATASARI 2422311113P</a:t>
            </a:r>
          </a:p>
        </p:txBody>
      </p:sp>
      <p:sp>
        <p:nvSpPr>
          <p:cNvPr name="Freeform 11" id="11"/>
          <p:cNvSpPr/>
          <p:nvPr/>
        </p:nvSpPr>
        <p:spPr>
          <a:xfrm flipH="true" flipV="false" rot="0">
            <a:off x="475625" y="5911657"/>
            <a:ext cx="2206258" cy="4239803"/>
          </a:xfrm>
          <a:custGeom>
            <a:avLst/>
            <a:gdLst/>
            <a:ahLst/>
            <a:cxnLst/>
            <a:rect r="r" b="b" t="t" l="l"/>
            <a:pathLst>
              <a:path h="4239803" w="2206258">
                <a:moveTo>
                  <a:pt x="2206258" y="0"/>
                </a:moveTo>
                <a:lnTo>
                  <a:pt x="0" y="0"/>
                </a:lnTo>
                <a:lnTo>
                  <a:pt x="0" y="4239803"/>
                </a:lnTo>
                <a:lnTo>
                  <a:pt x="2206258" y="4239803"/>
                </a:lnTo>
                <a:lnTo>
                  <a:pt x="2206258" y="0"/>
                </a:lnTo>
                <a:close/>
              </a:path>
            </a:pathLst>
          </a:custGeom>
          <a:blipFill>
            <a:blip r:embed="rId8"/>
            <a:stretch>
              <a:fillRect l="0" t="0" r="0" b="0"/>
            </a:stretch>
          </a:blipFill>
        </p:spPr>
      </p:sp>
      <p:sp>
        <p:nvSpPr>
          <p:cNvPr name="Freeform 12" id="12"/>
          <p:cNvSpPr/>
          <p:nvPr/>
        </p:nvSpPr>
        <p:spPr>
          <a:xfrm flipH="true" flipV="true" rot="5400000">
            <a:off x="16644218" y="8709595"/>
            <a:ext cx="651198" cy="1846180"/>
          </a:xfrm>
          <a:custGeom>
            <a:avLst/>
            <a:gdLst/>
            <a:ahLst/>
            <a:cxnLst/>
            <a:rect r="r" b="b" t="t" l="l"/>
            <a:pathLst>
              <a:path h="1846180" w="651198">
                <a:moveTo>
                  <a:pt x="651198" y="1846179"/>
                </a:moveTo>
                <a:lnTo>
                  <a:pt x="0" y="1846179"/>
                </a:lnTo>
                <a:lnTo>
                  <a:pt x="0" y="0"/>
                </a:lnTo>
                <a:lnTo>
                  <a:pt x="651198" y="0"/>
                </a:lnTo>
                <a:lnTo>
                  <a:pt x="651198" y="184617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5400000">
            <a:off x="-612139" y="9604266"/>
            <a:ext cx="2175528" cy="708035"/>
          </a:xfrm>
          <a:custGeom>
            <a:avLst/>
            <a:gdLst/>
            <a:ahLst/>
            <a:cxnLst/>
            <a:rect r="r" b="b" t="t" l="l"/>
            <a:pathLst>
              <a:path h="708035" w="2175528">
                <a:moveTo>
                  <a:pt x="0" y="0"/>
                </a:moveTo>
                <a:lnTo>
                  <a:pt x="2175528" y="0"/>
                </a:lnTo>
                <a:lnTo>
                  <a:pt x="2175528" y="708035"/>
                </a:lnTo>
                <a:lnTo>
                  <a:pt x="0" y="70803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4" id="14"/>
          <p:cNvSpPr txBox="true"/>
          <p:nvPr/>
        </p:nvSpPr>
        <p:spPr>
          <a:xfrm rot="0">
            <a:off x="2837731" y="1549728"/>
            <a:ext cx="12612539" cy="1723830"/>
          </a:xfrm>
          <a:prstGeom prst="rect">
            <a:avLst/>
          </a:prstGeom>
        </p:spPr>
        <p:txBody>
          <a:bodyPr anchor="t" rtlCol="false" tIns="0" lIns="0" bIns="0" rIns="0">
            <a:spAutoFit/>
          </a:bodyPr>
          <a:lstStyle/>
          <a:p>
            <a:pPr algn="ctr">
              <a:lnSpc>
                <a:spcPts val="6402"/>
              </a:lnSpc>
            </a:pPr>
            <a:r>
              <a:rPr lang="en-US" b="true" sz="6958">
                <a:solidFill>
                  <a:srgbClr val="FFFFFF"/>
                </a:solidFill>
                <a:latin typeface="Arimo Bold"/>
                <a:ea typeface="Arimo Bold"/>
                <a:cs typeface="Arimo Bold"/>
                <a:sym typeface="Arimo Bold"/>
              </a:rPr>
              <a:t>Nama Kelompok</a:t>
            </a:r>
          </a:p>
          <a:p>
            <a:pPr algn="ctr">
              <a:lnSpc>
                <a:spcPts val="6402"/>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3471" y="-221867"/>
            <a:ext cx="18441471" cy="10373327"/>
          </a:xfrm>
          <a:custGeom>
            <a:avLst/>
            <a:gdLst/>
            <a:ahLst/>
            <a:cxnLst/>
            <a:rect r="r" b="b" t="t" l="l"/>
            <a:pathLst>
              <a:path h="10373327" w="18441471">
                <a:moveTo>
                  <a:pt x="0" y="0"/>
                </a:moveTo>
                <a:lnTo>
                  <a:pt x="18441471" y="0"/>
                </a:lnTo>
                <a:lnTo>
                  <a:pt x="18441471" y="10373327"/>
                </a:lnTo>
                <a:lnTo>
                  <a:pt x="0" y="10373327"/>
                </a:lnTo>
                <a:lnTo>
                  <a:pt x="0" y="0"/>
                </a:lnTo>
                <a:close/>
              </a:path>
            </a:pathLst>
          </a:custGeom>
          <a:blipFill>
            <a:blip r:embed="rId2">
              <a:alphaModFix amt="8999"/>
              <a:extLst>
                <a:ext uri="{96DAC541-7B7A-43D3-8B79-37D633B846F1}">
                  <asvg:svgBlip xmlns:asvg="http://schemas.microsoft.com/office/drawing/2016/SVG/main" r:embed="rId3"/>
                </a:ext>
              </a:extLst>
            </a:blip>
            <a:stretch>
              <a:fillRect l="0" t="-45114" r="0" b="-45114"/>
            </a:stretch>
          </a:blipFill>
        </p:spPr>
      </p:sp>
      <p:sp>
        <p:nvSpPr>
          <p:cNvPr name="Freeform 3" id="3"/>
          <p:cNvSpPr/>
          <p:nvPr/>
        </p:nvSpPr>
        <p:spPr>
          <a:xfrm flipH="false" flipV="false" rot="0">
            <a:off x="3092060" y="7546593"/>
            <a:ext cx="15226645" cy="3423414"/>
          </a:xfrm>
          <a:custGeom>
            <a:avLst/>
            <a:gdLst/>
            <a:ahLst/>
            <a:cxnLst/>
            <a:rect r="r" b="b" t="t" l="l"/>
            <a:pathLst>
              <a:path h="3423414" w="15226645">
                <a:moveTo>
                  <a:pt x="0" y="0"/>
                </a:moveTo>
                <a:lnTo>
                  <a:pt x="15226645" y="0"/>
                </a:lnTo>
                <a:lnTo>
                  <a:pt x="15226645" y="3423414"/>
                </a:lnTo>
                <a:lnTo>
                  <a:pt x="0" y="34234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646763" y="0"/>
            <a:ext cx="3990288" cy="10287000"/>
            <a:chOff x="0" y="0"/>
            <a:chExt cx="1050940" cy="2709333"/>
          </a:xfrm>
        </p:grpSpPr>
        <p:sp>
          <p:nvSpPr>
            <p:cNvPr name="Freeform 5" id="5"/>
            <p:cNvSpPr/>
            <p:nvPr/>
          </p:nvSpPr>
          <p:spPr>
            <a:xfrm flipH="false" flipV="false" rot="0">
              <a:off x="0" y="0"/>
              <a:ext cx="1050940" cy="2709333"/>
            </a:xfrm>
            <a:custGeom>
              <a:avLst/>
              <a:gdLst/>
              <a:ahLst/>
              <a:cxnLst/>
              <a:rect r="r" b="b" t="t" l="l"/>
              <a:pathLst>
                <a:path h="2709333" w="1050940">
                  <a:moveTo>
                    <a:pt x="0" y="0"/>
                  </a:moveTo>
                  <a:lnTo>
                    <a:pt x="1050940" y="0"/>
                  </a:lnTo>
                  <a:lnTo>
                    <a:pt x="1050940" y="2709333"/>
                  </a:lnTo>
                  <a:lnTo>
                    <a:pt x="0" y="2709333"/>
                  </a:lnTo>
                  <a:close/>
                </a:path>
              </a:pathLst>
            </a:custGeom>
            <a:solidFill>
              <a:srgbClr val="1B3D65"/>
            </a:solidFill>
          </p:spPr>
        </p:sp>
        <p:sp>
          <p:nvSpPr>
            <p:cNvPr name="TextBox 6" id="6"/>
            <p:cNvSpPr txBox="true"/>
            <p:nvPr/>
          </p:nvSpPr>
          <p:spPr>
            <a:xfrm>
              <a:off x="0" y="-47625"/>
              <a:ext cx="1050940" cy="2756958"/>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0">
            <a:off x="-1002934" y="4114800"/>
            <a:ext cx="4702629" cy="4114800"/>
          </a:xfrm>
          <a:custGeom>
            <a:avLst/>
            <a:gdLst/>
            <a:ahLst/>
            <a:cxnLst/>
            <a:rect r="r" b="b" t="t" l="l"/>
            <a:pathLst>
              <a:path h="4114800" w="4702629">
                <a:moveTo>
                  <a:pt x="0" y="0"/>
                </a:moveTo>
                <a:lnTo>
                  <a:pt x="4702629" y="0"/>
                </a:lnTo>
                <a:lnTo>
                  <a:pt x="4702629" y="4114800"/>
                </a:lnTo>
                <a:lnTo>
                  <a:pt x="0" y="4114800"/>
                </a:lnTo>
                <a:lnTo>
                  <a:pt x="0" y="0"/>
                </a:lnTo>
                <a:close/>
              </a:path>
            </a:pathLst>
          </a:custGeom>
          <a:blipFill>
            <a:blip r:embed="rId6">
              <a:alphaModFix amt="41000"/>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3813375" y="2400438"/>
            <a:ext cx="13445925" cy="7467324"/>
          </a:xfrm>
          <a:prstGeom prst="rect">
            <a:avLst/>
          </a:prstGeom>
        </p:spPr>
        <p:txBody>
          <a:bodyPr anchor="t" rtlCol="false" tIns="0" lIns="0" bIns="0" rIns="0">
            <a:spAutoFit/>
          </a:bodyPr>
          <a:lstStyle/>
          <a:p>
            <a:pPr algn="just">
              <a:lnSpc>
                <a:spcPts val="4215"/>
              </a:lnSpc>
            </a:pPr>
            <a:r>
              <a:rPr lang="en-US" sz="3010">
                <a:solidFill>
                  <a:srgbClr val="1B3D65"/>
                </a:solidFill>
                <a:latin typeface="Arimo"/>
                <a:ea typeface="Arimo"/>
                <a:cs typeface="Arimo"/>
                <a:sym typeface="Arimo"/>
              </a:rPr>
              <a:t>The Pursuit Of Happyness adalah Film drama yang dirilis pada 2006, di sutradarai oleh Gabriel Muccino dan dibintangi oleh Will Smith sebagai Chris Gardner. Film ini berkisah tentang perjuangan Chris, seorang Salesman yang berusaha keluar dari kemiskinan dan meraih hidup yang lebih baik untuk dirinya dan putranya. Will Smith memberikan karakter Chris,menampilkan perjalanan emosional dari seorang ayah yang gigih, yang tidak pernah menyerah walau menghadapi situasi paling sulit sekalipun.yang membuat film ini semakin kuat adalah kehadiran Jaden Smith, yang berperan sebagai Christoper,putra dari Chris Gardner. Hubungan nyata antara ayah dan anak ini memberikan dimensi emosional yang lebih mendalam, di mana Chemistry mereka dilayar terasa begitu otentik. Akting mereka mampu menggambarkan dinamika antara seorang ayah yang berjuangang keras dan seorang anak yang masih terlalu kecil untuk sepenuhnya memahami penderitaan mereka</a:t>
            </a:r>
          </a:p>
          <a:p>
            <a:pPr algn="just">
              <a:lnSpc>
                <a:spcPts val="4215"/>
              </a:lnSpc>
              <a:spcBef>
                <a:spcPct val="0"/>
              </a:spcBef>
            </a:pPr>
            <a:r>
              <a:rPr lang="en-US" sz="3010">
                <a:solidFill>
                  <a:srgbClr val="1B3D65"/>
                </a:solidFill>
                <a:latin typeface="Arimo"/>
                <a:ea typeface="Arimo"/>
                <a:cs typeface="Arimo"/>
                <a:sym typeface="Arimo"/>
              </a:rPr>
              <a:t> </a:t>
            </a:r>
          </a:p>
        </p:txBody>
      </p:sp>
      <p:sp>
        <p:nvSpPr>
          <p:cNvPr name="Freeform 9" id="9"/>
          <p:cNvSpPr/>
          <p:nvPr/>
        </p:nvSpPr>
        <p:spPr>
          <a:xfrm flipH="false" flipV="false" rot="0">
            <a:off x="-247754" y="0"/>
            <a:ext cx="4702629" cy="4114800"/>
          </a:xfrm>
          <a:custGeom>
            <a:avLst/>
            <a:gdLst/>
            <a:ahLst/>
            <a:cxnLst/>
            <a:rect r="r" b="b" t="t" l="l"/>
            <a:pathLst>
              <a:path h="4114800" w="4702629">
                <a:moveTo>
                  <a:pt x="0" y="0"/>
                </a:moveTo>
                <a:lnTo>
                  <a:pt x="4702628" y="0"/>
                </a:lnTo>
                <a:lnTo>
                  <a:pt x="4702628" y="4114800"/>
                </a:lnTo>
                <a:lnTo>
                  <a:pt x="0" y="4114800"/>
                </a:lnTo>
                <a:lnTo>
                  <a:pt x="0" y="0"/>
                </a:lnTo>
                <a:close/>
              </a:path>
            </a:pathLst>
          </a:custGeom>
          <a:blipFill>
            <a:blip r:embed="rId6">
              <a:alphaModFix amt="41000"/>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4011213" y="866775"/>
            <a:ext cx="13388340" cy="1189339"/>
          </a:xfrm>
          <a:prstGeom prst="rect">
            <a:avLst/>
          </a:prstGeom>
        </p:spPr>
        <p:txBody>
          <a:bodyPr anchor="t" rtlCol="false" tIns="0" lIns="0" bIns="0" rIns="0">
            <a:spAutoFit/>
          </a:bodyPr>
          <a:lstStyle/>
          <a:p>
            <a:pPr algn="ctr">
              <a:lnSpc>
                <a:spcPts val="9520"/>
              </a:lnSpc>
              <a:spcBef>
                <a:spcPct val="0"/>
              </a:spcBef>
            </a:pPr>
            <a:r>
              <a:rPr lang="en-US" b="true" sz="6800">
                <a:solidFill>
                  <a:srgbClr val="1B3D65"/>
                </a:solidFill>
                <a:latin typeface="Arimo Bold"/>
                <a:ea typeface="Arimo Bold"/>
                <a:cs typeface="Arimo Bold"/>
                <a:sym typeface="Arimo Bold"/>
              </a:rPr>
              <a:t>The Pursuit of Happyness (2006)</a:t>
            </a:r>
          </a:p>
        </p:txBody>
      </p:sp>
      <p:sp>
        <p:nvSpPr>
          <p:cNvPr name="Freeform 11" id="11"/>
          <p:cNvSpPr/>
          <p:nvPr/>
        </p:nvSpPr>
        <p:spPr>
          <a:xfrm flipH="false" flipV="false" rot="0">
            <a:off x="-623576" y="8229600"/>
            <a:ext cx="4702629" cy="4114800"/>
          </a:xfrm>
          <a:custGeom>
            <a:avLst/>
            <a:gdLst/>
            <a:ahLst/>
            <a:cxnLst/>
            <a:rect r="r" b="b" t="t" l="l"/>
            <a:pathLst>
              <a:path h="4114800" w="4702629">
                <a:moveTo>
                  <a:pt x="0" y="0"/>
                </a:moveTo>
                <a:lnTo>
                  <a:pt x="4702628" y="0"/>
                </a:lnTo>
                <a:lnTo>
                  <a:pt x="4702628" y="4114800"/>
                </a:lnTo>
                <a:lnTo>
                  <a:pt x="0" y="4114800"/>
                </a:lnTo>
                <a:lnTo>
                  <a:pt x="0" y="0"/>
                </a:lnTo>
                <a:close/>
              </a:path>
            </a:pathLst>
          </a:custGeom>
          <a:blipFill>
            <a:blip r:embed="rId6">
              <a:alphaModFix amt="41000"/>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13566"/>
        </a:solidFill>
      </p:bgPr>
    </p:bg>
    <p:spTree>
      <p:nvGrpSpPr>
        <p:cNvPr id="1" name=""/>
        <p:cNvGrpSpPr/>
        <p:nvPr/>
      </p:nvGrpSpPr>
      <p:grpSpPr>
        <a:xfrm>
          <a:off x="0" y="0"/>
          <a:ext cx="0" cy="0"/>
          <a:chOff x="0" y="0"/>
          <a:chExt cx="0" cy="0"/>
        </a:xfrm>
      </p:grpSpPr>
      <p:sp>
        <p:nvSpPr>
          <p:cNvPr name="Freeform 2" id="2"/>
          <p:cNvSpPr/>
          <p:nvPr/>
        </p:nvSpPr>
        <p:spPr>
          <a:xfrm flipH="false" flipV="false" rot="0">
            <a:off x="12252153"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3" id="3"/>
          <p:cNvSpPr/>
          <p:nvPr/>
        </p:nvSpPr>
        <p:spPr>
          <a:xfrm flipH="false" flipV="false" rot="0">
            <a:off x="6126077" y="-892347"/>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4" id="4"/>
          <p:cNvSpPr/>
          <p:nvPr/>
        </p:nvSpPr>
        <p:spPr>
          <a:xfrm flipH="false" flipV="false" rot="0">
            <a:off x="12252153"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5" id="5"/>
          <p:cNvSpPr/>
          <p:nvPr/>
        </p:nvSpPr>
        <p:spPr>
          <a:xfrm flipH="false" flipV="false" rot="0">
            <a:off x="6126077" y="5143500"/>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6" id="6"/>
          <p:cNvSpPr/>
          <p:nvPr/>
        </p:nvSpPr>
        <p:spPr>
          <a:xfrm flipH="false" flipV="false" rot="0">
            <a:off x="0"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7" id="7"/>
          <p:cNvSpPr/>
          <p:nvPr/>
        </p:nvSpPr>
        <p:spPr>
          <a:xfrm flipH="false" flipV="false" rot="0">
            <a:off x="0"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113566">
                <a:alpha val="92941"/>
              </a:srgbClr>
            </a:solidFill>
            <a:ln cap="rnd">
              <a:noFill/>
              <a:prstDash val="solid"/>
              <a:round/>
            </a:ln>
          </p:spPr>
        </p:sp>
        <p:sp>
          <p:nvSpPr>
            <p:cNvPr name="TextBox 10" id="10"/>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3969121" y="1028700"/>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10800000">
            <a:off x="3969121" y="8389236"/>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3" id="13"/>
          <p:cNvGrpSpPr/>
          <p:nvPr/>
        </p:nvGrpSpPr>
        <p:grpSpPr>
          <a:xfrm rot="0">
            <a:off x="1028700" y="1028700"/>
            <a:ext cx="16230600" cy="8229600"/>
            <a:chOff x="0" y="0"/>
            <a:chExt cx="4274726" cy="2167467"/>
          </a:xfrm>
        </p:grpSpPr>
        <p:sp>
          <p:nvSpPr>
            <p:cNvPr name="Freeform 14" id="14"/>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000000">
                <a:alpha val="0"/>
              </a:srgbClr>
            </a:solidFill>
            <a:ln w="85725" cap="rnd">
              <a:solidFill>
                <a:srgbClr val="1EF1FF"/>
              </a:solidFill>
              <a:prstDash val="solid"/>
              <a:round/>
            </a:ln>
          </p:spPr>
        </p:sp>
        <p:sp>
          <p:nvSpPr>
            <p:cNvPr name="TextBox 15" id="1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6" id="16"/>
          <p:cNvSpPr/>
          <p:nvPr/>
        </p:nvSpPr>
        <p:spPr>
          <a:xfrm flipH="false" flipV="false" rot="0">
            <a:off x="1028700" y="2145743"/>
            <a:ext cx="3507719" cy="242352"/>
          </a:xfrm>
          <a:custGeom>
            <a:avLst/>
            <a:gdLst/>
            <a:ahLst/>
            <a:cxnLst/>
            <a:rect r="r" b="b" t="t" l="l"/>
            <a:pathLst>
              <a:path h="242352" w="3507719">
                <a:moveTo>
                  <a:pt x="0" y="0"/>
                </a:moveTo>
                <a:lnTo>
                  <a:pt x="3507719" y="0"/>
                </a:lnTo>
                <a:lnTo>
                  <a:pt x="3507719" y="242351"/>
                </a:lnTo>
                <a:lnTo>
                  <a:pt x="0" y="2423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true" flipV="false" rot="0">
            <a:off x="13751581" y="2266919"/>
            <a:ext cx="3507719" cy="242352"/>
          </a:xfrm>
          <a:custGeom>
            <a:avLst/>
            <a:gdLst/>
            <a:ahLst/>
            <a:cxnLst/>
            <a:rect r="r" b="b" t="t" l="l"/>
            <a:pathLst>
              <a:path h="242352" w="3507719">
                <a:moveTo>
                  <a:pt x="3507719" y="0"/>
                </a:moveTo>
                <a:lnTo>
                  <a:pt x="0" y="0"/>
                </a:lnTo>
                <a:lnTo>
                  <a:pt x="0" y="242351"/>
                </a:lnTo>
                <a:lnTo>
                  <a:pt x="3507719" y="242351"/>
                </a:lnTo>
                <a:lnTo>
                  <a:pt x="3507719"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8" id="18"/>
          <p:cNvGrpSpPr>
            <a:grpSpLocks noChangeAspect="true"/>
          </p:cNvGrpSpPr>
          <p:nvPr/>
        </p:nvGrpSpPr>
        <p:grpSpPr>
          <a:xfrm rot="0">
            <a:off x="2782560" y="2789722"/>
            <a:ext cx="2388039" cy="2623185"/>
            <a:chOff x="0" y="0"/>
            <a:chExt cx="5803900" cy="6375400"/>
          </a:xfrm>
        </p:grpSpPr>
        <p:sp>
          <p:nvSpPr>
            <p:cNvPr name="Freeform 19" id="19"/>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7"/>
              <a:stretch>
                <a:fillRect l="0" t="0" r="0" b="-36585"/>
              </a:stretch>
            </a:blipFill>
          </p:spPr>
        </p:sp>
        <p:sp>
          <p:nvSpPr>
            <p:cNvPr name="Freeform 20" id="20"/>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5EFAF7"/>
            </a:solidFill>
          </p:spPr>
        </p:sp>
      </p:grpSp>
      <p:grpSp>
        <p:nvGrpSpPr>
          <p:cNvPr name="Group 21" id="21"/>
          <p:cNvGrpSpPr>
            <a:grpSpLocks noChangeAspect="true"/>
          </p:cNvGrpSpPr>
          <p:nvPr/>
        </p:nvGrpSpPr>
        <p:grpSpPr>
          <a:xfrm rot="0">
            <a:off x="7949981" y="2789722"/>
            <a:ext cx="2388039" cy="2623185"/>
            <a:chOff x="0" y="0"/>
            <a:chExt cx="5803900" cy="6375400"/>
          </a:xfrm>
        </p:grpSpPr>
        <p:sp>
          <p:nvSpPr>
            <p:cNvPr name="Freeform 22" id="22"/>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8"/>
              <a:stretch>
                <a:fillRect l="-30368" t="0" r="-16151" b="0"/>
              </a:stretch>
            </a:blipFill>
          </p:spPr>
        </p:sp>
        <p:sp>
          <p:nvSpPr>
            <p:cNvPr name="Freeform 23" id="23"/>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5EFAF7"/>
            </a:solidFill>
          </p:spPr>
        </p:sp>
      </p:grpSp>
      <p:grpSp>
        <p:nvGrpSpPr>
          <p:cNvPr name="Group 24" id="24"/>
          <p:cNvGrpSpPr>
            <a:grpSpLocks noChangeAspect="true"/>
          </p:cNvGrpSpPr>
          <p:nvPr/>
        </p:nvGrpSpPr>
        <p:grpSpPr>
          <a:xfrm rot="0">
            <a:off x="13359660" y="2789722"/>
            <a:ext cx="2388039" cy="2623185"/>
            <a:chOff x="0" y="0"/>
            <a:chExt cx="5803900" cy="6375400"/>
          </a:xfrm>
        </p:grpSpPr>
        <p:sp>
          <p:nvSpPr>
            <p:cNvPr name="Freeform 25" id="25"/>
            <p:cNvSpPr/>
            <p:nvPr/>
          </p:nvSpPr>
          <p:spPr>
            <a:xfrm flipH="false" flipV="false" rot="0">
              <a:off x="12700" y="12700"/>
              <a:ext cx="5778500" cy="6350000"/>
            </a:xfrm>
            <a:custGeom>
              <a:avLst/>
              <a:gdLst/>
              <a:ahLst/>
              <a:cxnLst/>
              <a:rect r="r" b="b" t="t" l="l"/>
              <a:pathLst>
                <a:path h="6350000" w="57785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9"/>
              <a:stretch>
                <a:fillRect l="-32469" t="0" r="-32469" b="0"/>
              </a:stretch>
            </a:blipFill>
          </p:spPr>
        </p:sp>
        <p:sp>
          <p:nvSpPr>
            <p:cNvPr name="Freeform 26" id="26"/>
            <p:cNvSpPr/>
            <p:nvPr/>
          </p:nvSpPr>
          <p:spPr>
            <a:xfrm flipH="false" flipV="false" rot="0">
              <a:off x="0" y="0"/>
              <a:ext cx="5803900" cy="6375400"/>
            </a:xfrm>
            <a:custGeom>
              <a:avLst/>
              <a:gdLst/>
              <a:ahLst/>
              <a:cxnLst/>
              <a:rect r="r" b="b" t="t" l="l"/>
              <a:pathLst>
                <a:path h="6375400" w="58039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5EFAF7"/>
            </a:solidFill>
          </p:spPr>
        </p:sp>
      </p:grpSp>
      <p:sp>
        <p:nvSpPr>
          <p:cNvPr name="TextBox 27" id="27"/>
          <p:cNvSpPr txBox="true"/>
          <p:nvPr/>
        </p:nvSpPr>
        <p:spPr>
          <a:xfrm rot="0">
            <a:off x="6286895" y="1796600"/>
            <a:ext cx="5983188" cy="955022"/>
          </a:xfrm>
          <a:prstGeom prst="rect">
            <a:avLst/>
          </a:prstGeom>
        </p:spPr>
        <p:txBody>
          <a:bodyPr anchor="t" rtlCol="false" tIns="0" lIns="0" bIns="0" rIns="0">
            <a:spAutoFit/>
          </a:bodyPr>
          <a:lstStyle/>
          <a:p>
            <a:pPr algn="ctr">
              <a:lnSpc>
                <a:spcPts val="6882"/>
              </a:lnSpc>
            </a:pPr>
            <a:r>
              <a:rPr lang="en-US" b="true" sz="5376">
                <a:solidFill>
                  <a:srgbClr val="90F8FF"/>
                </a:solidFill>
                <a:latin typeface="Neo Tech Bold"/>
                <a:ea typeface="Neo Tech Bold"/>
                <a:cs typeface="Neo Tech Bold"/>
                <a:sym typeface="Neo Tech Bold"/>
              </a:rPr>
              <a:t>PEMERAN UTAMA</a:t>
            </a:r>
          </a:p>
        </p:txBody>
      </p:sp>
      <p:sp>
        <p:nvSpPr>
          <p:cNvPr name="TextBox 28" id="28"/>
          <p:cNvSpPr txBox="true"/>
          <p:nvPr/>
        </p:nvSpPr>
        <p:spPr>
          <a:xfrm rot="0">
            <a:off x="1577365" y="5546257"/>
            <a:ext cx="4783513" cy="2564501"/>
          </a:xfrm>
          <a:prstGeom prst="rect">
            <a:avLst/>
          </a:prstGeom>
        </p:spPr>
        <p:txBody>
          <a:bodyPr anchor="t" rtlCol="false" tIns="0" lIns="0" bIns="0" rIns="0">
            <a:spAutoFit/>
          </a:bodyPr>
          <a:lstStyle/>
          <a:p>
            <a:pPr algn="l">
              <a:lnSpc>
                <a:spcPts val="3313"/>
              </a:lnSpc>
            </a:pPr>
            <a:r>
              <a:rPr lang="en-US" sz="2588" spc="-75">
                <a:solidFill>
                  <a:srgbClr val="FFFFFF"/>
                </a:solidFill>
                <a:latin typeface="Neo Tech"/>
                <a:ea typeface="Neo Tech"/>
                <a:cs typeface="Neo Tech"/>
                <a:sym typeface="Neo Tech"/>
              </a:rPr>
              <a:t>Will Smith sebagai Chris Gardner:</a:t>
            </a:r>
          </a:p>
          <a:p>
            <a:pPr algn="l">
              <a:lnSpc>
                <a:spcPts val="3313"/>
              </a:lnSpc>
            </a:pPr>
            <a:r>
              <a:rPr lang="en-US" sz="2588" spc="-75">
                <a:solidFill>
                  <a:srgbClr val="FFFFFF"/>
                </a:solidFill>
                <a:latin typeface="Neo Tech"/>
                <a:ea typeface="Neo Tech"/>
                <a:cs typeface="Neo Tech"/>
                <a:sym typeface="Neo Tech"/>
              </a:rPr>
              <a:t>Memerankan ayah tu</a:t>
            </a:r>
            <a:r>
              <a:rPr lang="en-US" sz="2588" spc="-75">
                <a:solidFill>
                  <a:srgbClr val="FFFFFF"/>
                </a:solidFill>
                <a:latin typeface="Neo Tech"/>
                <a:ea typeface="Neo Tech"/>
                <a:cs typeface="Neo Tech"/>
                <a:sym typeface="Neo Tech"/>
              </a:rPr>
              <a:t>nggal yang gigih memperjuangkan kehidupan lebih baik untuk dirinya dan anaknya, meski harus menghadapi kemiskinan dan tunawisma.</a:t>
            </a:r>
          </a:p>
        </p:txBody>
      </p:sp>
      <p:sp>
        <p:nvSpPr>
          <p:cNvPr name="TextBox 29" id="29"/>
          <p:cNvSpPr txBox="true"/>
          <p:nvPr/>
        </p:nvSpPr>
        <p:spPr>
          <a:xfrm rot="0">
            <a:off x="6752243" y="5546257"/>
            <a:ext cx="4783513" cy="2145401"/>
          </a:xfrm>
          <a:prstGeom prst="rect">
            <a:avLst/>
          </a:prstGeom>
        </p:spPr>
        <p:txBody>
          <a:bodyPr anchor="t" rtlCol="false" tIns="0" lIns="0" bIns="0" rIns="0">
            <a:spAutoFit/>
          </a:bodyPr>
          <a:lstStyle/>
          <a:p>
            <a:pPr algn="l">
              <a:lnSpc>
                <a:spcPts val="3313"/>
              </a:lnSpc>
            </a:pPr>
            <a:r>
              <a:rPr lang="en-US" sz="2588" spc="-75">
                <a:solidFill>
                  <a:srgbClr val="FFFFFF"/>
                </a:solidFill>
                <a:latin typeface="Neo Tech"/>
                <a:ea typeface="Neo Tech"/>
                <a:cs typeface="Neo Tech"/>
                <a:sym typeface="Neo Tech"/>
              </a:rPr>
              <a:t>Jaden Smith sebagai Christopher Jr.:</a:t>
            </a:r>
          </a:p>
          <a:p>
            <a:pPr algn="l">
              <a:lnSpc>
                <a:spcPts val="3313"/>
              </a:lnSpc>
            </a:pPr>
            <a:r>
              <a:rPr lang="en-US" sz="2588" spc="-75">
                <a:solidFill>
                  <a:srgbClr val="FFFFFF"/>
                </a:solidFill>
                <a:latin typeface="Neo Tech"/>
                <a:ea typeface="Neo Tech"/>
                <a:cs typeface="Neo Tech"/>
                <a:sym typeface="Neo Tech"/>
              </a:rPr>
              <a:t>S</a:t>
            </a:r>
            <a:r>
              <a:rPr lang="en-US" sz="2588" spc="-75">
                <a:solidFill>
                  <a:srgbClr val="FFFFFF"/>
                </a:solidFill>
                <a:latin typeface="Neo Tech"/>
                <a:ea typeface="Neo Tech"/>
                <a:cs typeface="Neo Tech"/>
                <a:sym typeface="Neo Tech"/>
              </a:rPr>
              <a:t>ebagai anak Chris, ia t</a:t>
            </a:r>
            <a:r>
              <a:rPr lang="en-US" sz="2588" spc="-75">
                <a:solidFill>
                  <a:srgbClr val="FFFFFF"/>
                </a:solidFill>
                <a:latin typeface="Neo Tech"/>
                <a:ea typeface="Neo Tech"/>
                <a:cs typeface="Neo Tech"/>
                <a:sym typeface="Neo Tech"/>
              </a:rPr>
              <a:t>ampil sebagai sosok yang penuh kasih dan selalu mendukung ayahnya di tengah kesulitan hidup.</a:t>
            </a:r>
          </a:p>
        </p:txBody>
      </p:sp>
      <p:sp>
        <p:nvSpPr>
          <p:cNvPr name="TextBox 30" id="30"/>
          <p:cNvSpPr txBox="true"/>
          <p:nvPr/>
        </p:nvSpPr>
        <p:spPr>
          <a:xfrm rot="0">
            <a:off x="12161923" y="5546257"/>
            <a:ext cx="4783513" cy="2983601"/>
          </a:xfrm>
          <a:prstGeom prst="rect">
            <a:avLst/>
          </a:prstGeom>
        </p:spPr>
        <p:txBody>
          <a:bodyPr anchor="t" rtlCol="false" tIns="0" lIns="0" bIns="0" rIns="0">
            <a:spAutoFit/>
          </a:bodyPr>
          <a:lstStyle/>
          <a:p>
            <a:pPr algn="l">
              <a:lnSpc>
                <a:spcPts val="3313"/>
              </a:lnSpc>
            </a:pPr>
            <a:r>
              <a:rPr lang="en-US" sz="2588" spc="-75">
                <a:solidFill>
                  <a:srgbClr val="FFFFFF"/>
                </a:solidFill>
                <a:latin typeface="Neo Tech"/>
                <a:ea typeface="Neo Tech"/>
                <a:cs typeface="Neo Tech"/>
                <a:sym typeface="Neo Tech"/>
              </a:rPr>
              <a:t>Thandie Newton sebagai Linda :</a:t>
            </a:r>
          </a:p>
          <a:p>
            <a:pPr algn="l">
              <a:lnSpc>
                <a:spcPts val="3313"/>
              </a:lnSpc>
            </a:pPr>
            <a:r>
              <a:rPr lang="en-US" sz="2588" spc="-75">
                <a:solidFill>
                  <a:srgbClr val="FFFFFF"/>
                </a:solidFill>
                <a:latin typeface="Neo Tech"/>
                <a:ea typeface="Neo Tech"/>
                <a:cs typeface="Neo Tech"/>
                <a:sym typeface="Neo Tech"/>
              </a:rPr>
              <a:t>Berperan s</a:t>
            </a:r>
            <a:r>
              <a:rPr lang="en-US" sz="2588" spc="-75">
                <a:solidFill>
                  <a:srgbClr val="FFFFFF"/>
                </a:solidFill>
                <a:latin typeface="Neo Tech"/>
                <a:ea typeface="Neo Tech"/>
                <a:cs typeface="Neo Tech"/>
                <a:sym typeface="Neo Tech"/>
              </a:rPr>
              <a:t>ebagai istri Chris yang </a:t>
            </a:r>
            <a:r>
              <a:rPr lang="en-US" sz="2588" spc="-75">
                <a:solidFill>
                  <a:srgbClr val="FFFFFF"/>
                </a:solidFill>
                <a:latin typeface="Neo Tech"/>
                <a:ea typeface="Neo Tech"/>
                <a:cs typeface="Neo Tech"/>
                <a:sym typeface="Neo Tech"/>
              </a:rPr>
              <a:t> menyerah pada tekanan hidup dan meninggalkannya. Perannya menggambarkan dampak beratnya masalah ekonomi dalam sebuah hubungan.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3471" y="-221867"/>
            <a:ext cx="18441471" cy="10373327"/>
          </a:xfrm>
          <a:custGeom>
            <a:avLst/>
            <a:gdLst/>
            <a:ahLst/>
            <a:cxnLst/>
            <a:rect r="r" b="b" t="t" l="l"/>
            <a:pathLst>
              <a:path h="10373327" w="18441471">
                <a:moveTo>
                  <a:pt x="0" y="0"/>
                </a:moveTo>
                <a:lnTo>
                  <a:pt x="18441471" y="0"/>
                </a:lnTo>
                <a:lnTo>
                  <a:pt x="18441471" y="10373327"/>
                </a:lnTo>
                <a:lnTo>
                  <a:pt x="0" y="10373327"/>
                </a:lnTo>
                <a:lnTo>
                  <a:pt x="0" y="0"/>
                </a:lnTo>
                <a:close/>
              </a:path>
            </a:pathLst>
          </a:custGeom>
          <a:blipFill>
            <a:blip r:embed="rId2">
              <a:alphaModFix amt="8999"/>
              <a:extLst>
                <a:ext uri="{96DAC541-7B7A-43D3-8B79-37D633B846F1}">
                  <asvg:svgBlip xmlns:asvg="http://schemas.microsoft.com/office/drawing/2016/SVG/main" r:embed="rId3"/>
                </a:ext>
              </a:extLst>
            </a:blip>
            <a:stretch>
              <a:fillRect l="0" t="-45114" r="0" b="-45114"/>
            </a:stretch>
          </a:blipFill>
        </p:spPr>
      </p:sp>
      <p:sp>
        <p:nvSpPr>
          <p:cNvPr name="Freeform 3" id="3"/>
          <p:cNvSpPr/>
          <p:nvPr/>
        </p:nvSpPr>
        <p:spPr>
          <a:xfrm flipH="false" flipV="false" rot="0">
            <a:off x="0" y="7546593"/>
            <a:ext cx="15226645" cy="3423414"/>
          </a:xfrm>
          <a:custGeom>
            <a:avLst/>
            <a:gdLst/>
            <a:ahLst/>
            <a:cxnLst/>
            <a:rect r="r" b="b" t="t" l="l"/>
            <a:pathLst>
              <a:path h="3423414" w="15226645">
                <a:moveTo>
                  <a:pt x="0" y="0"/>
                </a:moveTo>
                <a:lnTo>
                  <a:pt x="15226645" y="0"/>
                </a:lnTo>
                <a:lnTo>
                  <a:pt x="15226645" y="3423414"/>
                </a:lnTo>
                <a:lnTo>
                  <a:pt x="0" y="34234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5400000">
            <a:off x="1389296" y="-5805312"/>
            <a:ext cx="5457808" cy="12344400"/>
            <a:chOff x="0" y="0"/>
            <a:chExt cx="7277077" cy="16459200"/>
          </a:xfrm>
        </p:grpSpPr>
        <p:grpSp>
          <p:nvGrpSpPr>
            <p:cNvPr name="Group 5" id="5"/>
            <p:cNvGrpSpPr/>
            <p:nvPr/>
          </p:nvGrpSpPr>
          <p:grpSpPr>
            <a:xfrm rot="0">
              <a:off x="474894" y="0"/>
              <a:ext cx="5320384" cy="13716000"/>
              <a:chOff x="0" y="0"/>
              <a:chExt cx="1050940" cy="2709333"/>
            </a:xfrm>
          </p:grpSpPr>
          <p:sp>
            <p:nvSpPr>
              <p:cNvPr name="Freeform 6" id="6"/>
              <p:cNvSpPr/>
              <p:nvPr/>
            </p:nvSpPr>
            <p:spPr>
              <a:xfrm flipH="false" flipV="false" rot="0">
                <a:off x="0" y="0"/>
                <a:ext cx="1050940" cy="2709333"/>
              </a:xfrm>
              <a:custGeom>
                <a:avLst/>
                <a:gdLst/>
                <a:ahLst/>
                <a:cxnLst/>
                <a:rect r="r" b="b" t="t" l="l"/>
                <a:pathLst>
                  <a:path h="2709333" w="1050940">
                    <a:moveTo>
                      <a:pt x="0" y="0"/>
                    </a:moveTo>
                    <a:lnTo>
                      <a:pt x="1050940" y="0"/>
                    </a:lnTo>
                    <a:lnTo>
                      <a:pt x="1050940" y="2709333"/>
                    </a:lnTo>
                    <a:lnTo>
                      <a:pt x="0" y="2709333"/>
                    </a:lnTo>
                    <a:close/>
                  </a:path>
                </a:pathLst>
              </a:custGeom>
              <a:solidFill>
                <a:srgbClr val="1B3D65"/>
              </a:solidFill>
            </p:spPr>
          </p:sp>
          <p:sp>
            <p:nvSpPr>
              <p:cNvPr name="TextBox 7" id="7"/>
              <p:cNvSpPr txBox="true"/>
              <p:nvPr/>
            </p:nvSpPr>
            <p:spPr>
              <a:xfrm>
                <a:off x="0" y="-47625"/>
                <a:ext cx="1050940" cy="2756958"/>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0" y="5486400"/>
              <a:ext cx="6270171" cy="5486400"/>
            </a:xfrm>
            <a:custGeom>
              <a:avLst/>
              <a:gdLst/>
              <a:ahLst/>
              <a:cxnLst/>
              <a:rect r="r" b="b" t="t" l="l"/>
              <a:pathLst>
                <a:path h="5486400" w="6270171">
                  <a:moveTo>
                    <a:pt x="0" y="0"/>
                  </a:moveTo>
                  <a:lnTo>
                    <a:pt x="6270171" y="0"/>
                  </a:lnTo>
                  <a:lnTo>
                    <a:pt x="6270171" y="5486400"/>
                  </a:lnTo>
                  <a:lnTo>
                    <a:pt x="0" y="5486400"/>
                  </a:lnTo>
                  <a:lnTo>
                    <a:pt x="0" y="0"/>
                  </a:lnTo>
                  <a:close/>
                </a:path>
              </a:pathLst>
            </a:custGeom>
            <a:blipFill>
              <a:blip r:embed="rId6">
                <a:alphaModFix amt="41000"/>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006906" y="0"/>
              <a:ext cx="6270171" cy="5486400"/>
            </a:xfrm>
            <a:custGeom>
              <a:avLst/>
              <a:gdLst/>
              <a:ahLst/>
              <a:cxnLst/>
              <a:rect r="r" b="b" t="t" l="l"/>
              <a:pathLst>
                <a:path h="5486400" w="6270171">
                  <a:moveTo>
                    <a:pt x="0" y="0"/>
                  </a:moveTo>
                  <a:lnTo>
                    <a:pt x="6270171" y="0"/>
                  </a:lnTo>
                  <a:lnTo>
                    <a:pt x="6270171" y="5486400"/>
                  </a:lnTo>
                  <a:lnTo>
                    <a:pt x="0" y="5486400"/>
                  </a:lnTo>
                  <a:lnTo>
                    <a:pt x="0" y="0"/>
                  </a:lnTo>
                  <a:close/>
                </a:path>
              </a:pathLst>
            </a:custGeom>
            <a:blipFill>
              <a:blip r:embed="rId6">
                <a:alphaModFix amt="41000"/>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505810" y="10972800"/>
              <a:ext cx="6270171" cy="5486400"/>
            </a:xfrm>
            <a:custGeom>
              <a:avLst/>
              <a:gdLst/>
              <a:ahLst/>
              <a:cxnLst/>
              <a:rect r="r" b="b" t="t" l="l"/>
              <a:pathLst>
                <a:path h="5486400" w="6270171">
                  <a:moveTo>
                    <a:pt x="0" y="0"/>
                  </a:moveTo>
                  <a:lnTo>
                    <a:pt x="6270171" y="0"/>
                  </a:lnTo>
                  <a:lnTo>
                    <a:pt x="6270171" y="5486400"/>
                  </a:lnTo>
                  <a:lnTo>
                    <a:pt x="0" y="5486400"/>
                  </a:lnTo>
                  <a:lnTo>
                    <a:pt x="0" y="0"/>
                  </a:lnTo>
                  <a:close/>
                </a:path>
              </a:pathLst>
            </a:custGeom>
            <a:blipFill>
              <a:blip r:embed="rId6">
                <a:alphaModFix amt="41000"/>
                <a:extLst>
                  <a:ext uri="{96DAC541-7B7A-43D3-8B79-37D633B846F1}">
                    <asvg:svgBlip xmlns:asvg="http://schemas.microsoft.com/office/drawing/2016/SVG/main" r:embed="rId7"/>
                  </a:ext>
                </a:extLst>
              </a:blip>
              <a:stretch>
                <a:fillRect l="0" t="0" r="0" b="0"/>
              </a:stretch>
            </a:blipFill>
          </p:spPr>
        </p:sp>
      </p:grpSp>
      <p:sp>
        <p:nvSpPr>
          <p:cNvPr name="TextBox 11" id="11"/>
          <p:cNvSpPr txBox="true"/>
          <p:nvPr/>
        </p:nvSpPr>
        <p:spPr>
          <a:xfrm rot="0">
            <a:off x="0" y="82558"/>
            <a:ext cx="10764348" cy="1768458"/>
          </a:xfrm>
          <a:prstGeom prst="rect">
            <a:avLst/>
          </a:prstGeom>
        </p:spPr>
        <p:txBody>
          <a:bodyPr anchor="t" rtlCol="false" tIns="0" lIns="0" bIns="0" rIns="0">
            <a:spAutoFit/>
          </a:bodyPr>
          <a:lstStyle/>
          <a:p>
            <a:pPr algn="ctr">
              <a:lnSpc>
                <a:spcPts val="7000"/>
              </a:lnSpc>
              <a:spcBef>
                <a:spcPct val="0"/>
              </a:spcBef>
            </a:pPr>
            <a:r>
              <a:rPr lang="en-US" b="true" sz="5000">
                <a:solidFill>
                  <a:srgbClr val="FFFFFF"/>
                </a:solidFill>
                <a:latin typeface="Arimo Bold"/>
                <a:ea typeface="Arimo Bold"/>
                <a:cs typeface="Arimo Bold"/>
                <a:sym typeface="Arimo Bold"/>
              </a:rPr>
              <a:t>The Pursuit of Happyness dari Perspektif Manajemen SDM</a:t>
            </a:r>
          </a:p>
        </p:txBody>
      </p:sp>
      <p:grpSp>
        <p:nvGrpSpPr>
          <p:cNvPr name="Group 12" id="12"/>
          <p:cNvGrpSpPr/>
          <p:nvPr/>
        </p:nvGrpSpPr>
        <p:grpSpPr>
          <a:xfrm rot="5400000">
            <a:off x="11549766" y="-5627227"/>
            <a:ext cx="5101638" cy="12344400"/>
            <a:chOff x="0" y="0"/>
            <a:chExt cx="6802183" cy="16459200"/>
          </a:xfrm>
        </p:grpSpPr>
        <p:grpSp>
          <p:nvGrpSpPr>
            <p:cNvPr name="Group 13" id="13"/>
            <p:cNvGrpSpPr/>
            <p:nvPr/>
          </p:nvGrpSpPr>
          <p:grpSpPr>
            <a:xfrm rot="0">
              <a:off x="0" y="0"/>
              <a:ext cx="5320384" cy="13716000"/>
              <a:chOff x="0" y="0"/>
              <a:chExt cx="1050940" cy="2709333"/>
            </a:xfrm>
          </p:grpSpPr>
          <p:sp>
            <p:nvSpPr>
              <p:cNvPr name="Freeform 14" id="14"/>
              <p:cNvSpPr/>
              <p:nvPr/>
            </p:nvSpPr>
            <p:spPr>
              <a:xfrm flipH="false" flipV="false" rot="0">
                <a:off x="0" y="0"/>
                <a:ext cx="1050940" cy="2709333"/>
              </a:xfrm>
              <a:custGeom>
                <a:avLst/>
                <a:gdLst/>
                <a:ahLst/>
                <a:cxnLst/>
                <a:rect r="r" b="b" t="t" l="l"/>
                <a:pathLst>
                  <a:path h="2709333" w="1050940">
                    <a:moveTo>
                      <a:pt x="0" y="0"/>
                    </a:moveTo>
                    <a:lnTo>
                      <a:pt x="1050940" y="0"/>
                    </a:lnTo>
                    <a:lnTo>
                      <a:pt x="1050940" y="2709333"/>
                    </a:lnTo>
                    <a:lnTo>
                      <a:pt x="0" y="2709333"/>
                    </a:lnTo>
                    <a:close/>
                  </a:path>
                </a:pathLst>
              </a:custGeom>
              <a:solidFill>
                <a:srgbClr val="1B3D65"/>
              </a:solidFill>
            </p:spPr>
          </p:sp>
          <p:sp>
            <p:nvSpPr>
              <p:cNvPr name="TextBox 15" id="15"/>
              <p:cNvSpPr txBox="true"/>
              <p:nvPr/>
            </p:nvSpPr>
            <p:spPr>
              <a:xfrm>
                <a:off x="0" y="-47625"/>
                <a:ext cx="1050940" cy="2756958"/>
              </a:xfrm>
              <a:prstGeom prst="rect">
                <a:avLst/>
              </a:prstGeom>
            </p:spPr>
            <p:txBody>
              <a:bodyPr anchor="ctr" rtlCol="false" tIns="50800" lIns="50800" bIns="50800" rIns="50800"/>
              <a:lstStyle/>
              <a:p>
                <a:pPr algn="ctr">
                  <a:lnSpc>
                    <a:spcPts val="2659"/>
                  </a:lnSpc>
                </a:pPr>
              </a:p>
            </p:txBody>
          </p:sp>
        </p:grpSp>
        <p:sp>
          <p:nvSpPr>
            <p:cNvPr name="Freeform 16" id="16"/>
            <p:cNvSpPr/>
            <p:nvPr/>
          </p:nvSpPr>
          <p:spPr>
            <a:xfrm flipH="false" flipV="false" rot="0">
              <a:off x="532012" y="0"/>
              <a:ext cx="6270171" cy="5486400"/>
            </a:xfrm>
            <a:custGeom>
              <a:avLst/>
              <a:gdLst/>
              <a:ahLst/>
              <a:cxnLst/>
              <a:rect r="r" b="b" t="t" l="l"/>
              <a:pathLst>
                <a:path h="5486400" w="6270171">
                  <a:moveTo>
                    <a:pt x="0" y="0"/>
                  </a:moveTo>
                  <a:lnTo>
                    <a:pt x="6270171" y="0"/>
                  </a:lnTo>
                  <a:lnTo>
                    <a:pt x="6270171" y="5486400"/>
                  </a:lnTo>
                  <a:lnTo>
                    <a:pt x="0" y="5486400"/>
                  </a:lnTo>
                  <a:lnTo>
                    <a:pt x="0" y="0"/>
                  </a:lnTo>
                  <a:close/>
                </a:path>
              </a:pathLst>
            </a:custGeom>
            <a:blipFill>
              <a:blip r:embed="rId6">
                <a:alphaModFix amt="41000"/>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30916" y="10972800"/>
              <a:ext cx="6270171" cy="5486400"/>
            </a:xfrm>
            <a:custGeom>
              <a:avLst/>
              <a:gdLst/>
              <a:ahLst/>
              <a:cxnLst/>
              <a:rect r="r" b="b" t="t" l="l"/>
              <a:pathLst>
                <a:path h="5486400" w="6270171">
                  <a:moveTo>
                    <a:pt x="0" y="0"/>
                  </a:moveTo>
                  <a:lnTo>
                    <a:pt x="6270171" y="0"/>
                  </a:lnTo>
                  <a:lnTo>
                    <a:pt x="6270171" y="5486400"/>
                  </a:lnTo>
                  <a:lnTo>
                    <a:pt x="0" y="5486400"/>
                  </a:lnTo>
                  <a:lnTo>
                    <a:pt x="0" y="0"/>
                  </a:lnTo>
                  <a:close/>
                </a:path>
              </a:pathLst>
            </a:custGeom>
            <a:blipFill>
              <a:blip r:embed="rId6">
                <a:alphaModFix amt="41000"/>
                <a:extLst>
                  <a:ext uri="{96DAC541-7B7A-43D3-8B79-37D633B846F1}">
                    <asvg:svgBlip xmlns:asvg="http://schemas.microsoft.com/office/drawing/2016/SVG/main" r:embed="rId7"/>
                  </a:ext>
                </a:extLst>
              </a:blip>
              <a:stretch>
                <a:fillRect l="0" t="0" r="0" b="0"/>
              </a:stretch>
            </a:blipFill>
          </p:spPr>
        </p:sp>
      </p:grpSp>
      <p:sp>
        <p:nvSpPr>
          <p:cNvPr name="Freeform 18" id="18"/>
          <p:cNvSpPr/>
          <p:nvPr/>
        </p:nvSpPr>
        <p:spPr>
          <a:xfrm flipH="false" flipV="false" rot="0">
            <a:off x="15159970" y="7546593"/>
            <a:ext cx="15226645" cy="3423414"/>
          </a:xfrm>
          <a:custGeom>
            <a:avLst/>
            <a:gdLst/>
            <a:ahLst/>
            <a:cxnLst/>
            <a:rect r="r" b="b" t="t" l="l"/>
            <a:pathLst>
              <a:path h="3423414" w="15226645">
                <a:moveTo>
                  <a:pt x="0" y="0"/>
                </a:moveTo>
                <a:lnTo>
                  <a:pt x="15226646" y="0"/>
                </a:lnTo>
                <a:lnTo>
                  <a:pt x="15226646" y="3423414"/>
                </a:lnTo>
                <a:lnTo>
                  <a:pt x="0" y="34234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9" id="19"/>
          <p:cNvSpPr txBox="true"/>
          <p:nvPr/>
        </p:nvSpPr>
        <p:spPr>
          <a:xfrm rot="0">
            <a:off x="951964" y="2357480"/>
            <a:ext cx="16230600" cy="6900820"/>
          </a:xfrm>
          <a:prstGeom prst="rect">
            <a:avLst/>
          </a:prstGeom>
        </p:spPr>
        <p:txBody>
          <a:bodyPr anchor="t" rtlCol="false" tIns="0" lIns="0" bIns="0" rIns="0">
            <a:spAutoFit/>
          </a:bodyPr>
          <a:lstStyle/>
          <a:p>
            <a:pPr algn="just" marL="693224" indent="-346612" lvl="1">
              <a:lnSpc>
                <a:spcPts val="4495"/>
              </a:lnSpc>
              <a:buFont typeface="Arial"/>
              <a:buChar char="•"/>
            </a:pPr>
            <a:r>
              <a:rPr lang="en-US" sz="3210">
                <a:solidFill>
                  <a:srgbClr val="1B3D65"/>
                </a:solidFill>
                <a:latin typeface="Arimo"/>
                <a:ea typeface="Arimo"/>
                <a:cs typeface="Arimo"/>
                <a:sym typeface="Arimo"/>
              </a:rPr>
              <a:t>Ketekunan dan Etos Kerja. Chris menunjukkan semangat juang tinggi dalam menghadapi kesulitan hidup, mencerminkan pentingnya dedikasi dalam dunia kerja.</a:t>
            </a:r>
          </a:p>
          <a:p>
            <a:pPr algn="just" marL="88719" indent="-44360" lvl="1">
              <a:lnSpc>
                <a:spcPts val="575"/>
              </a:lnSpc>
              <a:buFont typeface="Arial"/>
              <a:buChar char="•"/>
            </a:pPr>
          </a:p>
          <a:p>
            <a:pPr algn="just" marL="693224" indent="-346612" lvl="1">
              <a:lnSpc>
                <a:spcPts val="4495"/>
              </a:lnSpc>
              <a:buFont typeface="Arial"/>
              <a:buChar char="•"/>
            </a:pPr>
            <a:r>
              <a:rPr lang="en-US" sz="3210">
                <a:solidFill>
                  <a:srgbClr val="1B3D65"/>
                </a:solidFill>
                <a:latin typeface="Arimo"/>
                <a:ea typeface="Arimo"/>
                <a:cs typeface="Arimo"/>
                <a:sym typeface="Arimo"/>
              </a:rPr>
              <a:t>Kemandirian dan Pengembangan Kompetensi. Usahanya untuk meningkatkan keterampilan menegaskan perlunya dukungan manajemen SDM terhadap pelatihan dan pengembangan karyawan.</a:t>
            </a:r>
          </a:p>
          <a:p>
            <a:pPr algn="just" marL="693224" indent="-346612" lvl="1">
              <a:lnSpc>
                <a:spcPts val="4495"/>
              </a:lnSpc>
              <a:buFont typeface="Arial"/>
              <a:buChar char="•"/>
            </a:pPr>
            <a:r>
              <a:rPr lang="en-US" sz="3210">
                <a:solidFill>
                  <a:srgbClr val="1B3D65"/>
                </a:solidFill>
                <a:latin typeface="Arimo"/>
                <a:ea typeface="Arimo"/>
                <a:cs typeface="Arimo"/>
                <a:sym typeface="Arimo"/>
              </a:rPr>
              <a:t>Hubungan Kerja dan Lingkungan Positif. Interaksi sosial Chris menyoroti pentingnya budaya kerja yang mendukung kolaborasi antar karyawan.</a:t>
            </a:r>
          </a:p>
          <a:p>
            <a:pPr algn="just" marL="693225" indent="-346612" lvl="1">
              <a:lnSpc>
                <a:spcPts val="4495"/>
              </a:lnSpc>
              <a:buFont typeface="Arial"/>
              <a:buChar char="•"/>
            </a:pPr>
            <a:r>
              <a:rPr lang="en-US" sz="3210">
                <a:solidFill>
                  <a:srgbClr val="1B3D65"/>
                </a:solidFill>
                <a:latin typeface="Arimo"/>
                <a:ea typeface="Arimo"/>
                <a:cs typeface="Arimo"/>
                <a:sym typeface="Arimo"/>
              </a:rPr>
              <a:t>Manajemen Stres dan Dukungan Psikologis. Tekanan hidup yang dihadapi Chris menunjukkan pentingnya perhatian perusahaan terhadap kesejahteraan mental karyawan.</a:t>
            </a:r>
          </a:p>
          <a:p>
            <a:pPr algn="just" marL="693225" indent="-346612" lvl="1">
              <a:lnSpc>
                <a:spcPts val="4495"/>
              </a:lnSpc>
              <a:buFont typeface="Arial"/>
              <a:buChar char="•"/>
            </a:pPr>
            <a:r>
              <a:rPr lang="en-US" sz="3210">
                <a:solidFill>
                  <a:srgbClr val="1B3D65"/>
                </a:solidFill>
                <a:latin typeface="Arimo"/>
                <a:ea typeface="Arimo"/>
                <a:cs typeface="Arimo"/>
                <a:sym typeface="Arimo"/>
              </a:rPr>
              <a:t>Motivasi dan Tujuan Kerja. Motivasi pribadi Chris, terutama untuk anaknya, menunjukkan bahwa makna dan tujuan kerja bisa meningkatkan kinerja individu.</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3471" y="-221867"/>
            <a:ext cx="18441471" cy="10373327"/>
          </a:xfrm>
          <a:custGeom>
            <a:avLst/>
            <a:gdLst/>
            <a:ahLst/>
            <a:cxnLst/>
            <a:rect r="r" b="b" t="t" l="l"/>
            <a:pathLst>
              <a:path h="10373327" w="18441471">
                <a:moveTo>
                  <a:pt x="0" y="0"/>
                </a:moveTo>
                <a:lnTo>
                  <a:pt x="18441471" y="0"/>
                </a:lnTo>
                <a:lnTo>
                  <a:pt x="18441471" y="10373327"/>
                </a:lnTo>
                <a:lnTo>
                  <a:pt x="0" y="10373327"/>
                </a:lnTo>
                <a:lnTo>
                  <a:pt x="0" y="0"/>
                </a:lnTo>
                <a:close/>
              </a:path>
            </a:pathLst>
          </a:custGeom>
          <a:blipFill>
            <a:blip r:embed="rId2">
              <a:alphaModFix amt="8999"/>
              <a:extLst>
                <a:ext uri="{96DAC541-7B7A-43D3-8B79-37D633B846F1}">
                  <asvg:svgBlip xmlns:asvg="http://schemas.microsoft.com/office/drawing/2016/SVG/main" r:embed="rId3"/>
                </a:ext>
              </a:extLst>
            </a:blip>
            <a:stretch>
              <a:fillRect l="0" t="-45114" r="0" b="-45114"/>
            </a:stretch>
          </a:blipFill>
        </p:spPr>
      </p:sp>
      <p:sp>
        <p:nvSpPr>
          <p:cNvPr name="Freeform 3" id="3"/>
          <p:cNvSpPr/>
          <p:nvPr/>
        </p:nvSpPr>
        <p:spPr>
          <a:xfrm flipH="false" flipV="false" rot="0">
            <a:off x="3092060" y="7546593"/>
            <a:ext cx="15226645" cy="3423414"/>
          </a:xfrm>
          <a:custGeom>
            <a:avLst/>
            <a:gdLst/>
            <a:ahLst/>
            <a:cxnLst/>
            <a:rect r="r" b="b" t="t" l="l"/>
            <a:pathLst>
              <a:path h="3423414" w="15226645">
                <a:moveTo>
                  <a:pt x="0" y="0"/>
                </a:moveTo>
                <a:lnTo>
                  <a:pt x="15226645" y="0"/>
                </a:lnTo>
                <a:lnTo>
                  <a:pt x="15226645" y="3423414"/>
                </a:lnTo>
                <a:lnTo>
                  <a:pt x="0" y="34234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646763" y="0"/>
            <a:ext cx="3990288" cy="10287000"/>
            <a:chOff x="0" y="0"/>
            <a:chExt cx="1050940" cy="2709333"/>
          </a:xfrm>
        </p:grpSpPr>
        <p:sp>
          <p:nvSpPr>
            <p:cNvPr name="Freeform 5" id="5"/>
            <p:cNvSpPr/>
            <p:nvPr/>
          </p:nvSpPr>
          <p:spPr>
            <a:xfrm flipH="false" flipV="false" rot="0">
              <a:off x="0" y="0"/>
              <a:ext cx="1050940" cy="2709333"/>
            </a:xfrm>
            <a:custGeom>
              <a:avLst/>
              <a:gdLst/>
              <a:ahLst/>
              <a:cxnLst/>
              <a:rect r="r" b="b" t="t" l="l"/>
              <a:pathLst>
                <a:path h="2709333" w="1050940">
                  <a:moveTo>
                    <a:pt x="0" y="0"/>
                  </a:moveTo>
                  <a:lnTo>
                    <a:pt x="1050940" y="0"/>
                  </a:lnTo>
                  <a:lnTo>
                    <a:pt x="1050940" y="2709333"/>
                  </a:lnTo>
                  <a:lnTo>
                    <a:pt x="0" y="2709333"/>
                  </a:lnTo>
                  <a:close/>
                </a:path>
              </a:pathLst>
            </a:custGeom>
            <a:solidFill>
              <a:srgbClr val="1B3D65"/>
            </a:solidFill>
          </p:spPr>
        </p:sp>
        <p:sp>
          <p:nvSpPr>
            <p:cNvPr name="TextBox 6" id="6"/>
            <p:cNvSpPr txBox="true"/>
            <p:nvPr/>
          </p:nvSpPr>
          <p:spPr>
            <a:xfrm>
              <a:off x="0" y="-47625"/>
              <a:ext cx="1050940" cy="2756958"/>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0">
            <a:off x="-1002934" y="4114800"/>
            <a:ext cx="4702629" cy="4114800"/>
          </a:xfrm>
          <a:custGeom>
            <a:avLst/>
            <a:gdLst/>
            <a:ahLst/>
            <a:cxnLst/>
            <a:rect r="r" b="b" t="t" l="l"/>
            <a:pathLst>
              <a:path h="4114800" w="4702629">
                <a:moveTo>
                  <a:pt x="0" y="0"/>
                </a:moveTo>
                <a:lnTo>
                  <a:pt x="4702629" y="0"/>
                </a:lnTo>
                <a:lnTo>
                  <a:pt x="4702629" y="4114800"/>
                </a:lnTo>
                <a:lnTo>
                  <a:pt x="0" y="4114800"/>
                </a:lnTo>
                <a:lnTo>
                  <a:pt x="0" y="0"/>
                </a:lnTo>
                <a:close/>
              </a:path>
            </a:pathLst>
          </a:custGeom>
          <a:blipFill>
            <a:blip r:embed="rId6">
              <a:alphaModFix amt="41000"/>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247754" y="0"/>
            <a:ext cx="4702629" cy="4114800"/>
          </a:xfrm>
          <a:custGeom>
            <a:avLst/>
            <a:gdLst/>
            <a:ahLst/>
            <a:cxnLst/>
            <a:rect r="r" b="b" t="t" l="l"/>
            <a:pathLst>
              <a:path h="4114800" w="4702629">
                <a:moveTo>
                  <a:pt x="0" y="0"/>
                </a:moveTo>
                <a:lnTo>
                  <a:pt x="4702628" y="0"/>
                </a:lnTo>
                <a:lnTo>
                  <a:pt x="4702628" y="4114800"/>
                </a:lnTo>
                <a:lnTo>
                  <a:pt x="0" y="4114800"/>
                </a:lnTo>
                <a:lnTo>
                  <a:pt x="0" y="0"/>
                </a:lnTo>
                <a:close/>
              </a:path>
            </a:pathLst>
          </a:custGeom>
          <a:blipFill>
            <a:blip r:embed="rId6">
              <a:alphaModFix amt="41000"/>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623576" y="8229600"/>
            <a:ext cx="4702629" cy="4114800"/>
          </a:xfrm>
          <a:custGeom>
            <a:avLst/>
            <a:gdLst/>
            <a:ahLst/>
            <a:cxnLst/>
            <a:rect r="r" b="b" t="t" l="l"/>
            <a:pathLst>
              <a:path h="4114800" w="4702629">
                <a:moveTo>
                  <a:pt x="0" y="0"/>
                </a:moveTo>
                <a:lnTo>
                  <a:pt x="4702628" y="0"/>
                </a:lnTo>
                <a:lnTo>
                  <a:pt x="4702628" y="4114800"/>
                </a:lnTo>
                <a:lnTo>
                  <a:pt x="0" y="4114800"/>
                </a:lnTo>
                <a:lnTo>
                  <a:pt x="0" y="0"/>
                </a:lnTo>
                <a:close/>
              </a:path>
            </a:pathLst>
          </a:custGeom>
          <a:blipFill>
            <a:blip r:embed="rId6">
              <a:alphaModFix amt="41000"/>
              <a:extLst>
                <a:ext uri="{96DAC541-7B7A-43D3-8B79-37D633B846F1}">
                  <asvg:svgBlip xmlns:asvg="http://schemas.microsoft.com/office/drawing/2016/SVG/main" r:embed="rId7"/>
                </a:ext>
              </a:extLst>
            </a:blip>
            <a:stretch>
              <a:fillRect l="0" t="0" r="0" b="0"/>
            </a:stretch>
          </a:blipFill>
        </p:spPr>
      </p:sp>
      <p:grpSp>
        <p:nvGrpSpPr>
          <p:cNvPr name="Group 10" id="10"/>
          <p:cNvGrpSpPr/>
          <p:nvPr/>
        </p:nvGrpSpPr>
        <p:grpSpPr>
          <a:xfrm rot="0">
            <a:off x="3699695" y="806515"/>
            <a:ext cx="984119" cy="984119"/>
            <a:chOff x="0" y="0"/>
            <a:chExt cx="259192" cy="259192"/>
          </a:xfrm>
        </p:grpSpPr>
        <p:sp>
          <p:nvSpPr>
            <p:cNvPr name="Freeform 11" id="11"/>
            <p:cNvSpPr/>
            <p:nvPr/>
          </p:nvSpPr>
          <p:spPr>
            <a:xfrm flipH="false" flipV="false" rot="0">
              <a:off x="0" y="0"/>
              <a:ext cx="259192" cy="259192"/>
            </a:xfrm>
            <a:custGeom>
              <a:avLst/>
              <a:gdLst/>
              <a:ahLst/>
              <a:cxnLst/>
              <a:rect r="r" b="b" t="t" l="l"/>
              <a:pathLst>
                <a:path h="259192" w="259192">
                  <a:moveTo>
                    <a:pt x="0" y="0"/>
                  </a:moveTo>
                  <a:lnTo>
                    <a:pt x="259192" y="0"/>
                  </a:lnTo>
                  <a:lnTo>
                    <a:pt x="259192" y="259192"/>
                  </a:lnTo>
                  <a:lnTo>
                    <a:pt x="0" y="259192"/>
                  </a:lnTo>
                  <a:close/>
                </a:path>
              </a:pathLst>
            </a:custGeom>
            <a:solidFill>
              <a:srgbClr val="1B3D65"/>
            </a:solidFill>
          </p:spPr>
        </p:sp>
        <p:sp>
          <p:nvSpPr>
            <p:cNvPr name="TextBox 12" id="12"/>
            <p:cNvSpPr txBox="true"/>
            <p:nvPr/>
          </p:nvSpPr>
          <p:spPr>
            <a:xfrm>
              <a:off x="0" y="-104775"/>
              <a:ext cx="259192" cy="363967"/>
            </a:xfrm>
            <a:prstGeom prst="rect">
              <a:avLst/>
            </a:prstGeom>
          </p:spPr>
          <p:txBody>
            <a:bodyPr anchor="ctr" rtlCol="false" tIns="50800" lIns="50800" bIns="50800" rIns="50800"/>
            <a:lstStyle/>
            <a:p>
              <a:pPr algn="ctr">
                <a:lnSpc>
                  <a:spcPts val="6019"/>
                </a:lnSpc>
              </a:pPr>
              <a:r>
                <a:rPr lang="en-US" b="true" sz="4299">
                  <a:solidFill>
                    <a:srgbClr val="FFFFFF"/>
                  </a:solidFill>
                  <a:latin typeface="Arimo Bold"/>
                  <a:ea typeface="Arimo Bold"/>
                  <a:cs typeface="Arimo Bold"/>
                  <a:sym typeface="Arimo Bold"/>
                </a:rPr>
                <a:t>1</a:t>
              </a:r>
            </a:p>
          </p:txBody>
        </p:sp>
      </p:grpSp>
      <p:sp>
        <p:nvSpPr>
          <p:cNvPr name="TextBox 13" id="13"/>
          <p:cNvSpPr txBox="true"/>
          <p:nvPr/>
        </p:nvSpPr>
        <p:spPr>
          <a:xfrm rot="0">
            <a:off x="4799501" y="361388"/>
            <a:ext cx="12243787" cy="2242544"/>
          </a:xfrm>
          <a:prstGeom prst="rect">
            <a:avLst/>
          </a:prstGeom>
        </p:spPr>
        <p:txBody>
          <a:bodyPr anchor="t" rtlCol="false" tIns="0" lIns="0" bIns="0" rIns="0">
            <a:spAutoFit/>
          </a:bodyPr>
          <a:lstStyle/>
          <a:p>
            <a:pPr algn="just">
              <a:lnSpc>
                <a:spcPts val="4495"/>
              </a:lnSpc>
            </a:pPr>
            <a:r>
              <a:rPr lang="en-US" sz="3210">
                <a:solidFill>
                  <a:srgbClr val="1B3D65"/>
                </a:solidFill>
                <a:latin typeface="Arimo"/>
                <a:ea typeface="Arimo"/>
                <a:cs typeface="Arimo"/>
                <a:sym typeface="Arimo"/>
              </a:rPr>
              <a:t>Personal Mastery</a:t>
            </a:r>
          </a:p>
          <a:p>
            <a:pPr algn="just">
              <a:lnSpc>
                <a:spcPts val="4495"/>
              </a:lnSpc>
              <a:spcBef>
                <a:spcPct val="0"/>
              </a:spcBef>
            </a:pPr>
            <a:r>
              <a:rPr lang="en-US" sz="3210">
                <a:solidFill>
                  <a:srgbClr val="1B3D65"/>
                </a:solidFill>
                <a:latin typeface="Arimo"/>
                <a:ea typeface="Arimo"/>
                <a:cs typeface="Arimo"/>
                <a:sym typeface="Arimo"/>
              </a:rPr>
              <a:t>Chris menunjukkan pengembangan diri yang konsisten dan visi hidup yang jelas. Ia terus belajar, beradaptasi, dan memanfaatkan waktu secara efektif demi masa depan yang lebih baik.</a:t>
            </a:r>
          </a:p>
        </p:txBody>
      </p:sp>
      <p:grpSp>
        <p:nvGrpSpPr>
          <p:cNvPr name="Group 14" id="14"/>
          <p:cNvGrpSpPr/>
          <p:nvPr/>
        </p:nvGrpSpPr>
        <p:grpSpPr>
          <a:xfrm rot="0">
            <a:off x="3699695" y="3649976"/>
            <a:ext cx="984119" cy="984119"/>
            <a:chOff x="0" y="0"/>
            <a:chExt cx="259192" cy="259192"/>
          </a:xfrm>
        </p:grpSpPr>
        <p:sp>
          <p:nvSpPr>
            <p:cNvPr name="Freeform 15" id="15"/>
            <p:cNvSpPr/>
            <p:nvPr/>
          </p:nvSpPr>
          <p:spPr>
            <a:xfrm flipH="false" flipV="false" rot="0">
              <a:off x="0" y="0"/>
              <a:ext cx="259192" cy="259192"/>
            </a:xfrm>
            <a:custGeom>
              <a:avLst/>
              <a:gdLst/>
              <a:ahLst/>
              <a:cxnLst/>
              <a:rect r="r" b="b" t="t" l="l"/>
              <a:pathLst>
                <a:path h="259192" w="259192">
                  <a:moveTo>
                    <a:pt x="0" y="0"/>
                  </a:moveTo>
                  <a:lnTo>
                    <a:pt x="259192" y="0"/>
                  </a:lnTo>
                  <a:lnTo>
                    <a:pt x="259192" y="259192"/>
                  </a:lnTo>
                  <a:lnTo>
                    <a:pt x="0" y="259192"/>
                  </a:lnTo>
                  <a:close/>
                </a:path>
              </a:pathLst>
            </a:custGeom>
            <a:solidFill>
              <a:srgbClr val="1B3D65"/>
            </a:solidFill>
          </p:spPr>
        </p:sp>
        <p:sp>
          <p:nvSpPr>
            <p:cNvPr name="TextBox 16" id="16"/>
            <p:cNvSpPr txBox="true"/>
            <p:nvPr/>
          </p:nvSpPr>
          <p:spPr>
            <a:xfrm>
              <a:off x="0" y="-104775"/>
              <a:ext cx="259192" cy="363967"/>
            </a:xfrm>
            <a:prstGeom prst="rect">
              <a:avLst/>
            </a:prstGeom>
          </p:spPr>
          <p:txBody>
            <a:bodyPr anchor="ctr" rtlCol="false" tIns="50800" lIns="50800" bIns="50800" rIns="50800"/>
            <a:lstStyle/>
            <a:p>
              <a:pPr algn="ctr">
                <a:lnSpc>
                  <a:spcPts val="6019"/>
                </a:lnSpc>
              </a:pPr>
              <a:r>
                <a:rPr lang="en-US" b="true" sz="4299">
                  <a:solidFill>
                    <a:srgbClr val="FFFFFF"/>
                  </a:solidFill>
                  <a:latin typeface="Arimo Bold"/>
                  <a:ea typeface="Arimo Bold"/>
                  <a:cs typeface="Arimo Bold"/>
                  <a:sym typeface="Arimo Bold"/>
                </a:rPr>
                <a:t>2</a:t>
              </a:r>
            </a:p>
          </p:txBody>
        </p:sp>
      </p:grpSp>
      <p:sp>
        <p:nvSpPr>
          <p:cNvPr name="TextBox 17" id="17"/>
          <p:cNvSpPr txBox="true"/>
          <p:nvPr/>
        </p:nvSpPr>
        <p:spPr>
          <a:xfrm rot="0">
            <a:off x="4799501" y="3228694"/>
            <a:ext cx="12459799" cy="2242544"/>
          </a:xfrm>
          <a:prstGeom prst="rect">
            <a:avLst/>
          </a:prstGeom>
        </p:spPr>
        <p:txBody>
          <a:bodyPr anchor="t" rtlCol="false" tIns="0" lIns="0" bIns="0" rIns="0">
            <a:spAutoFit/>
          </a:bodyPr>
          <a:lstStyle/>
          <a:p>
            <a:pPr algn="just">
              <a:lnSpc>
                <a:spcPts val="4495"/>
              </a:lnSpc>
            </a:pPr>
            <a:r>
              <a:rPr lang="en-US" sz="3210">
                <a:solidFill>
                  <a:srgbClr val="1B3D65"/>
                </a:solidFill>
                <a:latin typeface="Arimo"/>
                <a:ea typeface="Arimo"/>
                <a:cs typeface="Arimo"/>
                <a:sym typeface="Arimo"/>
              </a:rPr>
              <a:t>Mental Model</a:t>
            </a:r>
          </a:p>
          <a:p>
            <a:pPr algn="just">
              <a:lnSpc>
                <a:spcPts val="4495"/>
              </a:lnSpc>
              <a:spcBef>
                <a:spcPct val="0"/>
              </a:spcBef>
            </a:pPr>
            <a:r>
              <a:rPr lang="en-US" sz="3210">
                <a:solidFill>
                  <a:srgbClr val="1B3D65"/>
                </a:solidFill>
                <a:latin typeface="Arimo"/>
                <a:ea typeface="Arimo"/>
                <a:cs typeface="Arimo"/>
                <a:sym typeface="Arimo"/>
              </a:rPr>
              <a:t>Chris mengubah pola pikirnya dari keterbatasan menjadi peluang. Ia membentuk keyakinan baru tentang kemampuannya, menunjukkan ketahanan dan fokus dalam menghadapi tekanan hidup.</a:t>
            </a:r>
          </a:p>
        </p:txBody>
      </p:sp>
      <p:grpSp>
        <p:nvGrpSpPr>
          <p:cNvPr name="Group 18" id="18"/>
          <p:cNvGrpSpPr/>
          <p:nvPr/>
        </p:nvGrpSpPr>
        <p:grpSpPr>
          <a:xfrm rot="0">
            <a:off x="3699695" y="6763312"/>
            <a:ext cx="984119" cy="984119"/>
            <a:chOff x="0" y="0"/>
            <a:chExt cx="259192" cy="259192"/>
          </a:xfrm>
        </p:grpSpPr>
        <p:sp>
          <p:nvSpPr>
            <p:cNvPr name="Freeform 19" id="19"/>
            <p:cNvSpPr/>
            <p:nvPr/>
          </p:nvSpPr>
          <p:spPr>
            <a:xfrm flipH="false" flipV="false" rot="0">
              <a:off x="0" y="0"/>
              <a:ext cx="259192" cy="259192"/>
            </a:xfrm>
            <a:custGeom>
              <a:avLst/>
              <a:gdLst/>
              <a:ahLst/>
              <a:cxnLst/>
              <a:rect r="r" b="b" t="t" l="l"/>
              <a:pathLst>
                <a:path h="259192" w="259192">
                  <a:moveTo>
                    <a:pt x="0" y="0"/>
                  </a:moveTo>
                  <a:lnTo>
                    <a:pt x="259192" y="0"/>
                  </a:lnTo>
                  <a:lnTo>
                    <a:pt x="259192" y="259192"/>
                  </a:lnTo>
                  <a:lnTo>
                    <a:pt x="0" y="259192"/>
                  </a:lnTo>
                  <a:close/>
                </a:path>
              </a:pathLst>
            </a:custGeom>
            <a:solidFill>
              <a:srgbClr val="1B3D65"/>
            </a:solidFill>
          </p:spPr>
        </p:sp>
        <p:sp>
          <p:nvSpPr>
            <p:cNvPr name="TextBox 20" id="20"/>
            <p:cNvSpPr txBox="true"/>
            <p:nvPr/>
          </p:nvSpPr>
          <p:spPr>
            <a:xfrm>
              <a:off x="0" y="-104775"/>
              <a:ext cx="259192" cy="363967"/>
            </a:xfrm>
            <a:prstGeom prst="rect">
              <a:avLst/>
            </a:prstGeom>
          </p:spPr>
          <p:txBody>
            <a:bodyPr anchor="ctr" rtlCol="false" tIns="50800" lIns="50800" bIns="50800" rIns="50800"/>
            <a:lstStyle/>
            <a:p>
              <a:pPr algn="ctr">
                <a:lnSpc>
                  <a:spcPts val="6019"/>
                </a:lnSpc>
              </a:pPr>
              <a:r>
                <a:rPr lang="en-US" b="true" sz="4299">
                  <a:solidFill>
                    <a:srgbClr val="FFFFFF"/>
                  </a:solidFill>
                  <a:latin typeface="Arimo Bold"/>
                  <a:ea typeface="Arimo Bold"/>
                  <a:cs typeface="Arimo Bold"/>
                  <a:sym typeface="Arimo Bold"/>
                </a:rPr>
                <a:t>3</a:t>
              </a:r>
            </a:p>
          </p:txBody>
        </p:sp>
      </p:grpSp>
      <p:sp>
        <p:nvSpPr>
          <p:cNvPr name="TextBox 21" id="21"/>
          <p:cNvSpPr txBox="true"/>
          <p:nvPr/>
        </p:nvSpPr>
        <p:spPr>
          <a:xfrm rot="0">
            <a:off x="4799501" y="6096000"/>
            <a:ext cx="12459799" cy="2242544"/>
          </a:xfrm>
          <a:prstGeom prst="rect">
            <a:avLst/>
          </a:prstGeom>
        </p:spPr>
        <p:txBody>
          <a:bodyPr anchor="t" rtlCol="false" tIns="0" lIns="0" bIns="0" rIns="0">
            <a:spAutoFit/>
          </a:bodyPr>
          <a:lstStyle/>
          <a:p>
            <a:pPr algn="just">
              <a:lnSpc>
                <a:spcPts val="4495"/>
              </a:lnSpc>
            </a:pPr>
            <a:r>
              <a:rPr lang="en-US" sz="3210">
                <a:solidFill>
                  <a:srgbClr val="1B3D65"/>
                </a:solidFill>
                <a:latin typeface="Arimo"/>
                <a:ea typeface="Arimo"/>
                <a:cs typeface="Arimo"/>
                <a:sym typeface="Arimo"/>
              </a:rPr>
              <a:t>Shared Vision</a:t>
            </a:r>
          </a:p>
          <a:p>
            <a:pPr algn="just">
              <a:lnSpc>
                <a:spcPts val="4495"/>
              </a:lnSpc>
              <a:spcBef>
                <a:spcPct val="0"/>
              </a:spcBef>
            </a:pPr>
            <a:r>
              <a:rPr lang="en-US" sz="3210">
                <a:solidFill>
                  <a:srgbClr val="1B3D65"/>
                </a:solidFill>
                <a:latin typeface="Arimo"/>
                <a:ea typeface="Arimo"/>
                <a:cs typeface="Arimo"/>
                <a:sym typeface="Arimo"/>
              </a:rPr>
              <a:t>Chris membangun visi bersama dengan anaknya tentang kehidupan yang lebih baik, sekaligus mengadopsi nilai dan tujuan dari lingkungan profesionalnya untuk meraih kesuksesan.</a:t>
            </a:r>
          </a:p>
        </p:txBody>
      </p:sp>
      <p:sp>
        <p:nvSpPr>
          <p:cNvPr name="TextBox 22" id="22"/>
          <p:cNvSpPr txBox="true"/>
          <p:nvPr/>
        </p:nvSpPr>
        <p:spPr>
          <a:xfrm rot="0">
            <a:off x="1304173" y="1079500"/>
            <a:ext cx="847130" cy="1736726"/>
          </a:xfrm>
          <a:prstGeom prst="rect">
            <a:avLst/>
          </a:prstGeom>
        </p:spPr>
        <p:txBody>
          <a:bodyPr anchor="t" rtlCol="false" tIns="0" lIns="0" bIns="0" rIns="0">
            <a:spAutoFit/>
          </a:bodyPr>
          <a:lstStyle/>
          <a:p>
            <a:pPr algn="ctr">
              <a:lnSpc>
                <a:spcPts val="13999"/>
              </a:lnSpc>
              <a:spcBef>
                <a:spcPct val="0"/>
              </a:spcBef>
            </a:pPr>
            <a:r>
              <a:rPr lang="en-US" b="true" sz="9999">
                <a:solidFill>
                  <a:srgbClr val="FFFFFF"/>
                </a:solidFill>
                <a:latin typeface="Arimo Bold"/>
                <a:ea typeface="Arimo Bold"/>
                <a:cs typeface="Arimo Bold"/>
                <a:sym typeface="Arimo Bold"/>
              </a:rPr>
              <a:t>S</a:t>
            </a:r>
          </a:p>
        </p:txBody>
      </p:sp>
      <p:sp>
        <p:nvSpPr>
          <p:cNvPr name="TextBox 23" id="23"/>
          <p:cNvSpPr txBox="true"/>
          <p:nvPr/>
        </p:nvSpPr>
        <p:spPr>
          <a:xfrm rot="0">
            <a:off x="1150986" y="6000815"/>
            <a:ext cx="1058019" cy="1736726"/>
          </a:xfrm>
          <a:prstGeom prst="rect">
            <a:avLst/>
          </a:prstGeom>
        </p:spPr>
        <p:txBody>
          <a:bodyPr anchor="t" rtlCol="false" tIns="0" lIns="0" bIns="0" rIns="0">
            <a:spAutoFit/>
          </a:bodyPr>
          <a:lstStyle/>
          <a:p>
            <a:pPr algn="ctr">
              <a:lnSpc>
                <a:spcPts val="13999"/>
              </a:lnSpc>
              <a:spcBef>
                <a:spcPct val="0"/>
              </a:spcBef>
            </a:pPr>
            <a:r>
              <a:rPr lang="en-US" b="true" sz="9999">
                <a:solidFill>
                  <a:srgbClr val="FFFFFF"/>
                </a:solidFill>
                <a:latin typeface="Arimo Bold"/>
                <a:ea typeface="Arimo Bold"/>
                <a:cs typeface="Arimo Bold"/>
                <a:sym typeface="Arimo Bold"/>
              </a:rPr>
              <a:t>M</a:t>
            </a:r>
          </a:p>
        </p:txBody>
      </p:sp>
      <p:sp>
        <p:nvSpPr>
          <p:cNvPr name="TextBox 24" id="24"/>
          <p:cNvSpPr txBox="true"/>
          <p:nvPr/>
        </p:nvSpPr>
        <p:spPr>
          <a:xfrm rot="0">
            <a:off x="1269124" y="3403665"/>
            <a:ext cx="917228" cy="1736726"/>
          </a:xfrm>
          <a:prstGeom prst="rect">
            <a:avLst/>
          </a:prstGeom>
        </p:spPr>
        <p:txBody>
          <a:bodyPr anchor="t" rtlCol="false" tIns="0" lIns="0" bIns="0" rIns="0">
            <a:spAutoFit/>
          </a:bodyPr>
          <a:lstStyle/>
          <a:p>
            <a:pPr algn="ctr">
              <a:lnSpc>
                <a:spcPts val="13999"/>
              </a:lnSpc>
              <a:spcBef>
                <a:spcPct val="0"/>
              </a:spcBef>
            </a:pPr>
            <a:r>
              <a:rPr lang="en-US" b="true" sz="9999">
                <a:solidFill>
                  <a:srgbClr val="FFFFFF"/>
                </a:solidFill>
                <a:latin typeface="Arimo Bold"/>
                <a:ea typeface="Arimo Bold"/>
                <a:cs typeface="Arimo Bold"/>
                <a:sym typeface="Arimo Bold"/>
              </a:rPr>
              <a:t>D</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3471" y="-221867"/>
            <a:ext cx="18441471" cy="10373327"/>
          </a:xfrm>
          <a:custGeom>
            <a:avLst/>
            <a:gdLst/>
            <a:ahLst/>
            <a:cxnLst/>
            <a:rect r="r" b="b" t="t" l="l"/>
            <a:pathLst>
              <a:path h="10373327" w="18441471">
                <a:moveTo>
                  <a:pt x="0" y="0"/>
                </a:moveTo>
                <a:lnTo>
                  <a:pt x="18441471" y="0"/>
                </a:lnTo>
                <a:lnTo>
                  <a:pt x="18441471" y="10373327"/>
                </a:lnTo>
                <a:lnTo>
                  <a:pt x="0" y="10373327"/>
                </a:lnTo>
                <a:lnTo>
                  <a:pt x="0" y="0"/>
                </a:lnTo>
                <a:close/>
              </a:path>
            </a:pathLst>
          </a:custGeom>
          <a:blipFill>
            <a:blip r:embed="rId2">
              <a:alphaModFix amt="8999"/>
              <a:extLst>
                <a:ext uri="{96DAC541-7B7A-43D3-8B79-37D633B846F1}">
                  <asvg:svgBlip xmlns:asvg="http://schemas.microsoft.com/office/drawing/2016/SVG/main" r:embed="rId3"/>
                </a:ext>
              </a:extLst>
            </a:blip>
            <a:stretch>
              <a:fillRect l="0" t="-45114" r="0" b="-45114"/>
            </a:stretch>
          </a:blipFill>
        </p:spPr>
      </p:sp>
      <p:sp>
        <p:nvSpPr>
          <p:cNvPr name="Freeform 3" id="3"/>
          <p:cNvSpPr/>
          <p:nvPr/>
        </p:nvSpPr>
        <p:spPr>
          <a:xfrm flipH="false" flipV="false" rot="0">
            <a:off x="3092060" y="7546593"/>
            <a:ext cx="15226645" cy="3423414"/>
          </a:xfrm>
          <a:custGeom>
            <a:avLst/>
            <a:gdLst/>
            <a:ahLst/>
            <a:cxnLst/>
            <a:rect r="r" b="b" t="t" l="l"/>
            <a:pathLst>
              <a:path h="3423414" w="15226645">
                <a:moveTo>
                  <a:pt x="0" y="0"/>
                </a:moveTo>
                <a:lnTo>
                  <a:pt x="15226645" y="0"/>
                </a:lnTo>
                <a:lnTo>
                  <a:pt x="15226645" y="3423414"/>
                </a:lnTo>
                <a:lnTo>
                  <a:pt x="0" y="34234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646763" y="0"/>
            <a:ext cx="3990288" cy="10287000"/>
            <a:chOff x="0" y="0"/>
            <a:chExt cx="1050940" cy="2709333"/>
          </a:xfrm>
        </p:grpSpPr>
        <p:sp>
          <p:nvSpPr>
            <p:cNvPr name="Freeform 5" id="5"/>
            <p:cNvSpPr/>
            <p:nvPr/>
          </p:nvSpPr>
          <p:spPr>
            <a:xfrm flipH="false" flipV="false" rot="0">
              <a:off x="0" y="0"/>
              <a:ext cx="1050940" cy="2709333"/>
            </a:xfrm>
            <a:custGeom>
              <a:avLst/>
              <a:gdLst/>
              <a:ahLst/>
              <a:cxnLst/>
              <a:rect r="r" b="b" t="t" l="l"/>
              <a:pathLst>
                <a:path h="2709333" w="1050940">
                  <a:moveTo>
                    <a:pt x="0" y="0"/>
                  </a:moveTo>
                  <a:lnTo>
                    <a:pt x="1050940" y="0"/>
                  </a:lnTo>
                  <a:lnTo>
                    <a:pt x="1050940" y="2709333"/>
                  </a:lnTo>
                  <a:lnTo>
                    <a:pt x="0" y="2709333"/>
                  </a:lnTo>
                  <a:close/>
                </a:path>
              </a:pathLst>
            </a:custGeom>
            <a:solidFill>
              <a:srgbClr val="1B3D65"/>
            </a:solidFill>
          </p:spPr>
        </p:sp>
        <p:sp>
          <p:nvSpPr>
            <p:cNvPr name="TextBox 6" id="6"/>
            <p:cNvSpPr txBox="true"/>
            <p:nvPr/>
          </p:nvSpPr>
          <p:spPr>
            <a:xfrm>
              <a:off x="0" y="-47625"/>
              <a:ext cx="1050940" cy="2756958"/>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0">
            <a:off x="-1002934" y="4114800"/>
            <a:ext cx="4702629" cy="4114800"/>
          </a:xfrm>
          <a:custGeom>
            <a:avLst/>
            <a:gdLst/>
            <a:ahLst/>
            <a:cxnLst/>
            <a:rect r="r" b="b" t="t" l="l"/>
            <a:pathLst>
              <a:path h="4114800" w="4702629">
                <a:moveTo>
                  <a:pt x="0" y="0"/>
                </a:moveTo>
                <a:lnTo>
                  <a:pt x="4702629" y="0"/>
                </a:lnTo>
                <a:lnTo>
                  <a:pt x="4702629" y="4114800"/>
                </a:lnTo>
                <a:lnTo>
                  <a:pt x="0" y="4114800"/>
                </a:lnTo>
                <a:lnTo>
                  <a:pt x="0" y="0"/>
                </a:lnTo>
                <a:close/>
              </a:path>
            </a:pathLst>
          </a:custGeom>
          <a:blipFill>
            <a:blip r:embed="rId6">
              <a:alphaModFix amt="41000"/>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247754" y="0"/>
            <a:ext cx="4702629" cy="4114800"/>
          </a:xfrm>
          <a:custGeom>
            <a:avLst/>
            <a:gdLst/>
            <a:ahLst/>
            <a:cxnLst/>
            <a:rect r="r" b="b" t="t" l="l"/>
            <a:pathLst>
              <a:path h="4114800" w="4702629">
                <a:moveTo>
                  <a:pt x="0" y="0"/>
                </a:moveTo>
                <a:lnTo>
                  <a:pt x="4702628" y="0"/>
                </a:lnTo>
                <a:lnTo>
                  <a:pt x="4702628" y="4114800"/>
                </a:lnTo>
                <a:lnTo>
                  <a:pt x="0" y="4114800"/>
                </a:lnTo>
                <a:lnTo>
                  <a:pt x="0" y="0"/>
                </a:lnTo>
                <a:close/>
              </a:path>
            </a:pathLst>
          </a:custGeom>
          <a:blipFill>
            <a:blip r:embed="rId6">
              <a:alphaModFix amt="41000"/>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623576" y="8229600"/>
            <a:ext cx="4702629" cy="4114800"/>
          </a:xfrm>
          <a:custGeom>
            <a:avLst/>
            <a:gdLst/>
            <a:ahLst/>
            <a:cxnLst/>
            <a:rect r="r" b="b" t="t" l="l"/>
            <a:pathLst>
              <a:path h="4114800" w="4702629">
                <a:moveTo>
                  <a:pt x="0" y="0"/>
                </a:moveTo>
                <a:lnTo>
                  <a:pt x="4702628" y="0"/>
                </a:lnTo>
                <a:lnTo>
                  <a:pt x="4702628" y="4114800"/>
                </a:lnTo>
                <a:lnTo>
                  <a:pt x="0" y="4114800"/>
                </a:lnTo>
                <a:lnTo>
                  <a:pt x="0" y="0"/>
                </a:lnTo>
                <a:close/>
              </a:path>
            </a:pathLst>
          </a:custGeom>
          <a:blipFill>
            <a:blip r:embed="rId6">
              <a:alphaModFix amt="41000"/>
              <a:extLst>
                <a:ext uri="{96DAC541-7B7A-43D3-8B79-37D633B846F1}">
                  <asvg:svgBlip xmlns:asvg="http://schemas.microsoft.com/office/drawing/2016/SVG/main" r:embed="rId7"/>
                </a:ext>
              </a:extLst>
            </a:blip>
            <a:stretch>
              <a:fillRect l="0" t="0" r="0" b="0"/>
            </a:stretch>
          </a:blipFill>
        </p:spPr>
      </p:sp>
      <p:grpSp>
        <p:nvGrpSpPr>
          <p:cNvPr name="Group 10" id="10"/>
          <p:cNvGrpSpPr/>
          <p:nvPr/>
        </p:nvGrpSpPr>
        <p:grpSpPr>
          <a:xfrm rot="0">
            <a:off x="3699695" y="806515"/>
            <a:ext cx="984119" cy="984119"/>
            <a:chOff x="0" y="0"/>
            <a:chExt cx="259192" cy="259192"/>
          </a:xfrm>
        </p:grpSpPr>
        <p:sp>
          <p:nvSpPr>
            <p:cNvPr name="Freeform 11" id="11"/>
            <p:cNvSpPr/>
            <p:nvPr/>
          </p:nvSpPr>
          <p:spPr>
            <a:xfrm flipH="false" flipV="false" rot="0">
              <a:off x="0" y="0"/>
              <a:ext cx="259192" cy="259192"/>
            </a:xfrm>
            <a:custGeom>
              <a:avLst/>
              <a:gdLst/>
              <a:ahLst/>
              <a:cxnLst/>
              <a:rect r="r" b="b" t="t" l="l"/>
              <a:pathLst>
                <a:path h="259192" w="259192">
                  <a:moveTo>
                    <a:pt x="0" y="0"/>
                  </a:moveTo>
                  <a:lnTo>
                    <a:pt x="259192" y="0"/>
                  </a:lnTo>
                  <a:lnTo>
                    <a:pt x="259192" y="259192"/>
                  </a:lnTo>
                  <a:lnTo>
                    <a:pt x="0" y="259192"/>
                  </a:lnTo>
                  <a:close/>
                </a:path>
              </a:pathLst>
            </a:custGeom>
            <a:solidFill>
              <a:srgbClr val="1B3D65"/>
            </a:solidFill>
          </p:spPr>
        </p:sp>
        <p:sp>
          <p:nvSpPr>
            <p:cNvPr name="TextBox 12" id="12"/>
            <p:cNvSpPr txBox="true"/>
            <p:nvPr/>
          </p:nvSpPr>
          <p:spPr>
            <a:xfrm>
              <a:off x="0" y="-104775"/>
              <a:ext cx="259192" cy="363967"/>
            </a:xfrm>
            <a:prstGeom prst="rect">
              <a:avLst/>
            </a:prstGeom>
          </p:spPr>
          <p:txBody>
            <a:bodyPr anchor="ctr" rtlCol="false" tIns="50800" lIns="50800" bIns="50800" rIns="50800"/>
            <a:lstStyle/>
            <a:p>
              <a:pPr algn="ctr">
                <a:lnSpc>
                  <a:spcPts val="6019"/>
                </a:lnSpc>
              </a:pPr>
              <a:r>
                <a:rPr lang="en-US" b="true" sz="4299">
                  <a:solidFill>
                    <a:srgbClr val="FFFFFF"/>
                  </a:solidFill>
                  <a:latin typeface="Arimo Bold"/>
                  <a:ea typeface="Arimo Bold"/>
                  <a:cs typeface="Arimo Bold"/>
                  <a:sym typeface="Arimo Bold"/>
                </a:rPr>
                <a:t>4</a:t>
              </a:r>
            </a:p>
          </p:txBody>
        </p:sp>
      </p:grpSp>
      <p:sp>
        <p:nvSpPr>
          <p:cNvPr name="TextBox 13" id="13"/>
          <p:cNvSpPr txBox="true"/>
          <p:nvPr/>
        </p:nvSpPr>
        <p:spPr>
          <a:xfrm rot="0">
            <a:off x="4799501" y="361388"/>
            <a:ext cx="12243787" cy="2804519"/>
          </a:xfrm>
          <a:prstGeom prst="rect">
            <a:avLst/>
          </a:prstGeom>
        </p:spPr>
        <p:txBody>
          <a:bodyPr anchor="t" rtlCol="false" tIns="0" lIns="0" bIns="0" rIns="0">
            <a:spAutoFit/>
          </a:bodyPr>
          <a:lstStyle/>
          <a:p>
            <a:pPr algn="just">
              <a:lnSpc>
                <a:spcPts val="4495"/>
              </a:lnSpc>
            </a:pPr>
            <a:r>
              <a:rPr lang="en-US" sz="3210">
                <a:solidFill>
                  <a:srgbClr val="1B3D65"/>
                </a:solidFill>
                <a:latin typeface="Arimo"/>
                <a:ea typeface="Arimo"/>
                <a:cs typeface="Arimo"/>
                <a:sym typeface="Arimo"/>
              </a:rPr>
              <a:t>Team Learning</a:t>
            </a:r>
          </a:p>
          <a:p>
            <a:pPr algn="just">
              <a:lnSpc>
                <a:spcPts val="4495"/>
              </a:lnSpc>
              <a:spcBef>
                <a:spcPct val="0"/>
              </a:spcBef>
            </a:pPr>
            <a:r>
              <a:rPr lang="en-US" sz="3210">
                <a:solidFill>
                  <a:srgbClr val="1B3D65"/>
                </a:solidFill>
                <a:latin typeface="Arimo"/>
                <a:ea typeface="Arimo"/>
                <a:cs typeface="Arimo"/>
                <a:sym typeface="Arimo"/>
              </a:rPr>
              <a:t>Meski b</a:t>
            </a:r>
            <a:r>
              <a:rPr lang="en-US" sz="3210">
                <a:solidFill>
                  <a:srgbClr val="1B3D65"/>
                </a:solidFill>
                <a:latin typeface="Arimo"/>
                <a:ea typeface="Arimo"/>
                <a:cs typeface="Arimo"/>
                <a:sym typeface="Arimo"/>
              </a:rPr>
              <a:t>ersifat individual, Chris aktif belajar dari orang lain di sekitarnya dan menjalin hubungan baik dengan rekan sesama peserta magang sebagai bentuk kolaborasi.</a:t>
            </a:r>
          </a:p>
          <a:p>
            <a:pPr algn="just">
              <a:lnSpc>
                <a:spcPts val="4495"/>
              </a:lnSpc>
              <a:spcBef>
                <a:spcPct val="0"/>
              </a:spcBef>
            </a:pPr>
          </a:p>
        </p:txBody>
      </p:sp>
      <p:grpSp>
        <p:nvGrpSpPr>
          <p:cNvPr name="Group 14" id="14"/>
          <p:cNvGrpSpPr/>
          <p:nvPr/>
        </p:nvGrpSpPr>
        <p:grpSpPr>
          <a:xfrm rot="0">
            <a:off x="3699695" y="3649976"/>
            <a:ext cx="984119" cy="984119"/>
            <a:chOff x="0" y="0"/>
            <a:chExt cx="259192" cy="259192"/>
          </a:xfrm>
        </p:grpSpPr>
        <p:sp>
          <p:nvSpPr>
            <p:cNvPr name="Freeform 15" id="15"/>
            <p:cNvSpPr/>
            <p:nvPr/>
          </p:nvSpPr>
          <p:spPr>
            <a:xfrm flipH="false" flipV="false" rot="0">
              <a:off x="0" y="0"/>
              <a:ext cx="259192" cy="259192"/>
            </a:xfrm>
            <a:custGeom>
              <a:avLst/>
              <a:gdLst/>
              <a:ahLst/>
              <a:cxnLst/>
              <a:rect r="r" b="b" t="t" l="l"/>
              <a:pathLst>
                <a:path h="259192" w="259192">
                  <a:moveTo>
                    <a:pt x="0" y="0"/>
                  </a:moveTo>
                  <a:lnTo>
                    <a:pt x="259192" y="0"/>
                  </a:lnTo>
                  <a:lnTo>
                    <a:pt x="259192" y="259192"/>
                  </a:lnTo>
                  <a:lnTo>
                    <a:pt x="0" y="259192"/>
                  </a:lnTo>
                  <a:close/>
                </a:path>
              </a:pathLst>
            </a:custGeom>
            <a:solidFill>
              <a:srgbClr val="1B3D65"/>
            </a:solidFill>
          </p:spPr>
        </p:sp>
        <p:sp>
          <p:nvSpPr>
            <p:cNvPr name="TextBox 16" id="16"/>
            <p:cNvSpPr txBox="true"/>
            <p:nvPr/>
          </p:nvSpPr>
          <p:spPr>
            <a:xfrm>
              <a:off x="0" y="-104775"/>
              <a:ext cx="259192" cy="363967"/>
            </a:xfrm>
            <a:prstGeom prst="rect">
              <a:avLst/>
            </a:prstGeom>
          </p:spPr>
          <p:txBody>
            <a:bodyPr anchor="ctr" rtlCol="false" tIns="50800" lIns="50800" bIns="50800" rIns="50800"/>
            <a:lstStyle/>
            <a:p>
              <a:pPr algn="ctr">
                <a:lnSpc>
                  <a:spcPts val="6019"/>
                </a:lnSpc>
              </a:pPr>
              <a:r>
                <a:rPr lang="en-US" b="true" sz="4299">
                  <a:solidFill>
                    <a:srgbClr val="FFFFFF"/>
                  </a:solidFill>
                  <a:latin typeface="Arimo Bold"/>
                  <a:ea typeface="Arimo Bold"/>
                  <a:cs typeface="Arimo Bold"/>
                  <a:sym typeface="Arimo Bold"/>
                </a:rPr>
                <a:t>5</a:t>
              </a:r>
            </a:p>
          </p:txBody>
        </p:sp>
      </p:grpSp>
      <p:sp>
        <p:nvSpPr>
          <p:cNvPr name="TextBox 17" id="17"/>
          <p:cNvSpPr txBox="true"/>
          <p:nvPr/>
        </p:nvSpPr>
        <p:spPr>
          <a:xfrm rot="0">
            <a:off x="4799501" y="3228694"/>
            <a:ext cx="12459799" cy="2804519"/>
          </a:xfrm>
          <a:prstGeom prst="rect">
            <a:avLst/>
          </a:prstGeom>
        </p:spPr>
        <p:txBody>
          <a:bodyPr anchor="t" rtlCol="false" tIns="0" lIns="0" bIns="0" rIns="0">
            <a:spAutoFit/>
          </a:bodyPr>
          <a:lstStyle/>
          <a:p>
            <a:pPr algn="just">
              <a:lnSpc>
                <a:spcPts val="4495"/>
              </a:lnSpc>
            </a:pPr>
            <a:r>
              <a:rPr lang="en-US" sz="3210">
                <a:solidFill>
                  <a:srgbClr val="1B3D65"/>
                </a:solidFill>
                <a:latin typeface="Arimo"/>
                <a:ea typeface="Arimo"/>
                <a:cs typeface="Arimo"/>
                <a:sym typeface="Arimo"/>
              </a:rPr>
              <a:t>System Thinking</a:t>
            </a:r>
          </a:p>
          <a:p>
            <a:pPr algn="just">
              <a:lnSpc>
                <a:spcPts val="4495"/>
              </a:lnSpc>
              <a:spcBef>
                <a:spcPct val="0"/>
              </a:spcBef>
            </a:pPr>
            <a:r>
              <a:rPr lang="en-US" sz="3210">
                <a:solidFill>
                  <a:srgbClr val="1B3D65"/>
                </a:solidFill>
                <a:latin typeface="Arimo"/>
                <a:ea typeface="Arimo"/>
                <a:cs typeface="Arimo"/>
                <a:sym typeface="Arimo"/>
              </a:rPr>
              <a:t>Chris memahami bahwa kesuksesan dipengaruhi oleh berbagai faktor eksternal. Ia belajar membaca situasi, memahami dampak setiap keputusan, dan bertindak strategis dalam lingkup yang lebih luas.</a:t>
            </a:r>
          </a:p>
        </p:txBody>
      </p:sp>
      <p:grpSp>
        <p:nvGrpSpPr>
          <p:cNvPr name="Group 18" id="18"/>
          <p:cNvGrpSpPr/>
          <p:nvPr/>
        </p:nvGrpSpPr>
        <p:grpSpPr>
          <a:xfrm rot="0">
            <a:off x="3699695" y="6763312"/>
            <a:ext cx="984119" cy="984119"/>
            <a:chOff x="0" y="0"/>
            <a:chExt cx="259192" cy="259192"/>
          </a:xfrm>
        </p:grpSpPr>
        <p:sp>
          <p:nvSpPr>
            <p:cNvPr name="Freeform 19" id="19"/>
            <p:cNvSpPr/>
            <p:nvPr/>
          </p:nvSpPr>
          <p:spPr>
            <a:xfrm flipH="false" flipV="false" rot="0">
              <a:off x="0" y="0"/>
              <a:ext cx="259192" cy="259192"/>
            </a:xfrm>
            <a:custGeom>
              <a:avLst/>
              <a:gdLst/>
              <a:ahLst/>
              <a:cxnLst/>
              <a:rect r="r" b="b" t="t" l="l"/>
              <a:pathLst>
                <a:path h="259192" w="259192">
                  <a:moveTo>
                    <a:pt x="0" y="0"/>
                  </a:moveTo>
                  <a:lnTo>
                    <a:pt x="259192" y="0"/>
                  </a:lnTo>
                  <a:lnTo>
                    <a:pt x="259192" y="259192"/>
                  </a:lnTo>
                  <a:lnTo>
                    <a:pt x="0" y="259192"/>
                  </a:lnTo>
                  <a:close/>
                </a:path>
              </a:pathLst>
            </a:custGeom>
            <a:solidFill>
              <a:srgbClr val="1B3D65"/>
            </a:solidFill>
          </p:spPr>
        </p:sp>
        <p:sp>
          <p:nvSpPr>
            <p:cNvPr name="TextBox 20" id="20"/>
            <p:cNvSpPr txBox="true"/>
            <p:nvPr/>
          </p:nvSpPr>
          <p:spPr>
            <a:xfrm>
              <a:off x="0" y="-104775"/>
              <a:ext cx="259192" cy="363967"/>
            </a:xfrm>
            <a:prstGeom prst="rect">
              <a:avLst/>
            </a:prstGeom>
          </p:spPr>
          <p:txBody>
            <a:bodyPr anchor="ctr" rtlCol="false" tIns="50800" lIns="50800" bIns="50800" rIns="50800"/>
            <a:lstStyle/>
            <a:p>
              <a:pPr algn="ctr">
                <a:lnSpc>
                  <a:spcPts val="6019"/>
                </a:lnSpc>
              </a:pPr>
              <a:r>
                <a:rPr lang="en-US" b="true" sz="4299">
                  <a:solidFill>
                    <a:srgbClr val="FFFFFF"/>
                  </a:solidFill>
                  <a:latin typeface="Arimo Bold"/>
                  <a:ea typeface="Arimo Bold"/>
                  <a:cs typeface="Arimo Bold"/>
                  <a:sym typeface="Arimo Bold"/>
                </a:rPr>
                <a:t>6</a:t>
              </a:r>
            </a:p>
          </p:txBody>
        </p:sp>
      </p:grpSp>
      <p:sp>
        <p:nvSpPr>
          <p:cNvPr name="TextBox 21" id="21"/>
          <p:cNvSpPr txBox="true"/>
          <p:nvPr/>
        </p:nvSpPr>
        <p:spPr>
          <a:xfrm rot="0">
            <a:off x="4799501" y="6297181"/>
            <a:ext cx="12459799" cy="2804519"/>
          </a:xfrm>
          <a:prstGeom prst="rect">
            <a:avLst/>
          </a:prstGeom>
        </p:spPr>
        <p:txBody>
          <a:bodyPr anchor="t" rtlCol="false" tIns="0" lIns="0" bIns="0" rIns="0">
            <a:spAutoFit/>
          </a:bodyPr>
          <a:lstStyle/>
          <a:p>
            <a:pPr algn="just">
              <a:lnSpc>
                <a:spcPts val="4495"/>
              </a:lnSpc>
            </a:pPr>
            <a:r>
              <a:rPr lang="en-US" sz="3210">
                <a:solidFill>
                  <a:srgbClr val="1B3D65"/>
                </a:solidFill>
                <a:latin typeface="Arimo"/>
                <a:ea typeface="Arimo"/>
                <a:cs typeface="Arimo"/>
                <a:sym typeface="Arimo"/>
              </a:rPr>
              <a:t>Kepemimpinan Strategik</a:t>
            </a:r>
          </a:p>
          <a:p>
            <a:pPr algn="just">
              <a:lnSpc>
                <a:spcPts val="4495"/>
              </a:lnSpc>
              <a:spcBef>
                <a:spcPct val="0"/>
              </a:spcBef>
            </a:pPr>
            <a:r>
              <a:rPr lang="en-US" sz="3210">
                <a:solidFill>
                  <a:srgbClr val="1B3D65"/>
                </a:solidFill>
                <a:latin typeface="Arimo"/>
                <a:ea typeface="Arimo"/>
                <a:cs typeface="Arimo"/>
                <a:sym typeface="Arimo"/>
              </a:rPr>
              <a:t>Chris menunjukkan kepemimpinan terhadap diri dan keluarganya dengan merancang tujuan jangka panjang, beradaptasi, dan tetap fokus meski dalam tekanan. Ia menjadi contoh pemimpin yang mampu mengarahkan hidup menuju keberhasilan.</a:t>
            </a:r>
          </a:p>
        </p:txBody>
      </p:sp>
      <p:sp>
        <p:nvSpPr>
          <p:cNvPr name="TextBox 22" id="22"/>
          <p:cNvSpPr txBox="true"/>
          <p:nvPr/>
        </p:nvSpPr>
        <p:spPr>
          <a:xfrm rot="0">
            <a:off x="1304173" y="1079500"/>
            <a:ext cx="847130" cy="1736726"/>
          </a:xfrm>
          <a:prstGeom prst="rect">
            <a:avLst/>
          </a:prstGeom>
        </p:spPr>
        <p:txBody>
          <a:bodyPr anchor="t" rtlCol="false" tIns="0" lIns="0" bIns="0" rIns="0">
            <a:spAutoFit/>
          </a:bodyPr>
          <a:lstStyle/>
          <a:p>
            <a:pPr algn="ctr">
              <a:lnSpc>
                <a:spcPts val="13999"/>
              </a:lnSpc>
              <a:spcBef>
                <a:spcPct val="0"/>
              </a:spcBef>
            </a:pPr>
            <a:r>
              <a:rPr lang="en-US" b="true" sz="9999">
                <a:solidFill>
                  <a:srgbClr val="FFFFFF"/>
                </a:solidFill>
                <a:latin typeface="Arimo Bold"/>
                <a:ea typeface="Arimo Bold"/>
                <a:cs typeface="Arimo Bold"/>
                <a:sym typeface="Arimo Bold"/>
              </a:rPr>
              <a:t>S</a:t>
            </a:r>
          </a:p>
        </p:txBody>
      </p:sp>
      <p:sp>
        <p:nvSpPr>
          <p:cNvPr name="TextBox 23" id="23"/>
          <p:cNvSpPr txBox="true"/>
          <p:nvPr/>
        </p:nvSpPr>
        <p:spPr>
          <a:xfrm rot="0">
            <a:off x="1150986" y="6000815"/>
            <a:ext cx="1058019" cy="1736726"/>
          </a:xfrm>
          <a:prstGeom prst="rect">
            <a:avLst/>
          </a:prstGeom>
        </p:spPr>
        <p:txBody>
          <a:bodyPr anchor="t" rtlCol="false" tIns="0" lIns="0" bIns="0" rIns="0">
            <a:spAutoFit/>
          </a:bodyPr>
          <a:lstStyle/>
          <a:p>
            <a:pPr algn="ctr">
              <a:lnSpc>
                <a:spcPts val="13999"/>
              </a:lnSpc>
              <a:spcBef>
                <a:spcPct val="0"/>
              </a:spcBef>
            </a:pPr>
            <a:r>
              <a:rPr lang="en-US" b="true" sz="9999">
                <a:solidFill>
                  <a:srgbClr val="FFFFFF"/>
                </a:solidFill>
                <a:latin typeface="Arimo Bold"/>
                <a:ea typeface="Arimo Bold"/>
                <a:cs typeface="Arimo Bold"/>
                <a:sym typeface="Arimo Bold"/>
              </a:rPr>
              <a:t>M</a:t>
            </a:r>
          </a:p>
        </p:txBody>
      </p:sp>
      <p:sp>
        <p:nvSpPr>
          <p:cNvPr name="TextBox 24" id="24"/>
          <p:cNvSpPr txBox="true"/>
          <p:nvPr/>
        </p:nvSpPr>
        <p:spPr>
          <a:xfrm rot="0">
            <a:off x="1269124" y="3403665"/>
            <a:ext cx="917228" cy="1736726"/>
          </a:xfrm>
          <a:prstGeom prst="rect">
            <a:avLst/>
          </a:prstGeom>
        </p:spPr>
        <p:txBody>
          <a:bodyPr anchor="t" rtlCol="false" tIns="0" lIns="0" bIns="0" rIns="0">
            <a:spAutoFit/>
          </a:bodyPr>
          <a:lstStyle/>
          <a:p>
            <a:pPr algn="ctr">
              <a:lnSpc>
                <a:spcPts val="13999"/>
              </a:lnSpc>
              <a:spcBef>
                <a:spcPct val="0"/>
              </a:spcBef>
            </a:pPr>
            <a:r>
              <a:rPr lang="en-US" b="true" sz="9999">
                <a:solidFill>
                  <a:srgbClr val="FFFFFF"/>
                </a:solidFill>
                <a:latin typeface="Arimo Bold"/>
                <a:ea typeface="Arimo Bold"/>
                <a:cs typeface="Arimo Bold"/>
                <a:sym typeface="Arimo Bold"/>
              </a:rPr>
              <a:t>D</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13566"/>
        </a:solidFill>
      </p:bgPr>
    </p:bg>
    <p:spTree>
      <p:nvGrpSpPr>
        <p:cNvPr id="1" name=""/>
        <p:cNvGrpSpPr/>
        <p:nvPr/>
      </p:nvGrpSpPr>
      <p:grpSpPr>
        <a:xfrm>
          <a:off x="0" y="0"/>
          <a:ext cx="0" cy="0"/>
          <a:chOff x="0" y="0"/>
          <a:chExt cx="0" cy="0"/>
        </a:xfrm>
      </p:grpSpPr>
      <p:sp>
        <p:nvSpPr>
          <p:cNvPr name="Freeform 2" id="2"/>
          <p:cNvSpPr/>
          <p:nvPr/>
        </p:nvSpPr>
        <p:spPr>
          <a:xfrm flipH="false" flipV="false" rot="0">
            <a:off x="12252153"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3" id="3"/>
          <p:cNvSpPr/>
          <p:nvPr/>
        </p:nvSpPr>
        <p:spPr>
          <a:xfrm flipH="false" flipV="false" rot="0">
            <a:off x="6126077" y="-892347"/>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4" id="4"/>
          <p:cNvSpPr/>
          <p:nvPr/>
        </p:nvSpPr>
        <p:spPr>
          <a:xfrm flipH="false" flipV="false" rot="0">
            <a:off x="12252153"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5" id="5"/>
          <p:cNvSpPr/>
          <p:nvPr/>
        </p:nvSpPr>
        <p:spPr>
          <a:xfrm flipH="false" flipV="false" rot="0">
            <a:off x="6126077" y="5143500"/>
            <a:ext cx="6035847" cy="6035847"/>
          </a:xfrm>
          <a:custGeom>
            <a:avLst/>
            <a:gdLst/>
            <a:ahLst/>
            <a:cxnLst/>
            <a:rect r="r" b="b" t="t" l="l"/>
            <a:pathLst>
              <a:path h="6035847" w="6035847">
                <a:moveTo>
                  <a:pt x="0" y="0"/>
                </a:moveTo>
                <a:lnTo>
                  <a:pt x="6035846" y="0"/>
                </a:lnTo>
                <a:lnTo>
                  <a:pt x="6035846" y="6035847"/>
                </a:lnTo>
                <a:lnTo>
                  <a:pt x="0" y="6035847"/>
                </a:lnTo>
                <a:lnTo>
                  <a:pt x="0" y="0"/>
                </a:lnTo>
                <a:close/>
              </a:path>
            </a:pathLst>
          </a:custGeom>
          <a:blipFill>
            <a:blip r:embed="rId2">
              <a:alphaModFix amt="44999"/>
            </a:blip>
            <a:stretch>
              <a:fillRect l="0" t="0" r="0" b="0"/>
            </a:stretch>
          </a:blipFill>
        </p:spPr>
      </p:sp>
      <p:sp>
        <p:nvSpPr>
          <p:cNvPr name="Freeform 6" id="6"/>
          <p:cNvSpPr/>
          <p:nvPr/>
        </p:nvSpPr>
        <p:spPr>
          <a:xfrm flipH="false" flipV="false" rot="0">
            <a:off x="0" y="-892347"/>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sp>
        <p:nvSpPr>
          <p:cNvPr name="Freeform 7" id="7"/>
          <p:cNvSpPr/>
          <p:nvPr/>
        </p:nvSpPr>
        <p:spPr>
          <a:xfrm flipH="false" flipV="false" rot="0">
            <a:off x="0" y="5143500"/>
            <a:ext cx="6035847" cy="6035847"/>
          </a:xfrm>
          <a:custGeom>
            <a:avLst/>
            <a:gdLst/>
            <a:ahLst/>
            <a:cxnLst/>
            <a:rect r="r" b="b" t="t" l="l"/>
            <a:pathLst>
              <a:path h="6035847" w="6035847">
                <a:moveTo>
                  <a:pt x="0" y="0"/>
                </a:moveTo>
                <a:lnTo>
                  <a:pt x="6035847" y="0"/>
                </a:lnTo>
                <a:lnTo>
                  <a:pt x="6035847" y="6035847"/>
                </a:lnTo>
                <a:lnTo>
                  <a:pt x="0" y="6035847"/>
                </a:lnTo>
                <a:lnTo>
                  <a:pt x="0" y="0"/>
                </a:lnTo>
                <a:close/>
              </a:path>
            </a:pathLst>
          </a:custGeom>
          <a:blipFill>
            <a:blip r:embed="rId2">
              <a:alphaModFix amt="44999"/>
            </a:blip>
            <a:stretch>
              <a:fillRect l="0" t="0" r="0" b="0"/>
            </a:stretch>
          </a:blipFill>
        </p:spPr>
      </p:sp>
      <p:grpSp>
        <p:nvGrpSpPr>
          <p:cNvPr name="Group 8" id="8"/>
          <p:cNvGrpSpPr/>
          <p:nvPr/>
        </p:nvGrpSpPr>
        <p:grpSpPr>
          <a:xfrm rot="0">
            <a:off x="1028700" y="1028700"/>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113566">
                <a:alpha val="92941"/>
              </a:srgbClr>
            </a:solidFill>
            <a:ln cap="rnd">
              <a:noFill/>
              <a:prstDash val="solid"/>
              <a:round/>
            </a:ln>
          </p:spPr>
        </p:sp>
        <p:sp>
          <p:nvSpPr>
            <p:cNvPr name="TextBox 10" id="10"/>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3969121" y="1028700"/>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10800000">
            <a:off x="3969121" y="8389236"/>
            <a:ext cx="10349757" cy="869064"/>
          </a:xfrm>
          <a:custGeom>
            <a:avLst/>
            <a:gdLst/>
            <a:ahLst/>
            <a:cxnLst/>
            <a:rect r="r" b="b" t="t" l="l"/>
            <a:pathLst>
              <a:path h="869064" w="10349757">
                <a:moveTo>
                  <a:pt x="0" y="0"/>
                </a:moveTo>
                <a:lnTo>
                  <a:pt x="10349758" y="0"/>
                </a:lnTo>
                <a:lnTo>
                  <a:pt x="10349758" y="869064"/>
                </a:lnTo>
                <a:lnTo>
                  <a:pt x="0" y="869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3" id="13"/>
          <p:cNvGrpSpPr/>
          <p:nvPr/>
        </p:nvGrpSpPr>
        <p:grpSpPr>
          <a:xfrm rot="0">
            <a:off x="1028700" y="1028700"/>
            <a:ext cx="16230600" cy="8229600"/>
            <a:chOff x="0" y="0"/>
            <a:chExt cx="4274726" cy="2167467"/>
          </a:xfrm>
        </p:grpSpPr>
        <p:sp>
          <p:nvSpPr>
            <p:cNvPr name="Freeform 14" id="14"/>
            <p:cNvSpPr/>
            <p:nvPr/>
          </p:nvSpPr>
          <p:spPr>
            <a:xfrm flipH="false" flipV="false" rot="0">
              <a:off x="0" y="0"/>
              <a:ext cx="4274726" cy="2167467"/>
            </a:xfrm>
            <a:custGeom>
              <a:avLst/>
              <a:gdLst/>
              <a:ahLst/>
              <a:cxnLst/>
              <a:rect r="r" b="b" t="t" l="l"/>
              <a:pathLst>
                <a:path h="2167467" w="4274726">
                  <a:moveTo>
                    <a:pt x="14310" y="0"/>
                  </a:moveTo>
                  <a:lnTo>
                    <a:pt x="4260416" y="0"/>
                  </a:lnTo>
                  <a:cubicBezTo>
                    <a:pt x="4264211" y="0"/>
                    <a:pt x="4267851" y="1508"/>
                    <a:pt x="4270535" y="4191"/>
                  </a:cubicBezTo>
                  <a:cubicBezTo>
                    <a:pt x="4273218" y="6875"/>
                    <a:pt x="4274726" y="10515"/>
                    <a:pt x="4274726" y="14310"/>
                  </a:cubicBezTo>
                  <a:lnTo>
                    <a:pt x="4274726" y="2153157"/>
                  </a:lnTo>
                  <a:cubicBezTo>
                    <a:pt x="4274726" y="2156952"/>
                    <a:pt x="4273218" y="2160592"/>
                    <a:pt x="4270535" y="2163276"/>
                  </a:cubicBezTo>
                  <a:cubicBezTo>
                    <a:pt x="4267851" y="2165959"/>
                    <a:pt x="4264211" y="2167467"/>
                    <a:pt x="4260416" y="2167467"/>
                  </a:cubicBezTo>
                  <a:lnTo>
                    <a:pt x="14310" y="2167467"/>
                  </a:lnTo>
                  <a:cubicBezTo>
                    <a:pt x="10515" y="2167467"/>
                    <a:pt x="6875" y="2165959"/>
                    <a:pt x="4191" y="2163276"/>
                  </a:cubicBezTo>
                  <a:cubicBezTo>
                    <a:pt x="1508" y="2160592"/>
                    <a:pt x="0" y="2156952"/>
                    <a:pt x="0" y="2153157"/>
                  </a:cubicBezTo>
                  <a:lnTo>
                    <a:pt x="0" y="14310"/>
                  </a:lnTo>
                  <a:cubicBezTo>
                    <a:pt x="0" y="10515"/>
                    <a:pt x="1508" y="6875"/>
                    <a:pt x="4191" y="4191"/>
                  </a:cubicBezTo>
                  <a:cubicBezTo>
                    <a:pt x="6875" y="1508"/>
                    <a:pt x="10515" y="0"/>
                    <a:pt x="14310" y="0"/>
                  </a:cubicBezTo>
                  <a:close/>
                </a:path>
              </a:pathLst>
            </a:custGeom>
            <a:solidFill>
              <a:srgbClr val="000000">
                <a:alpha val="0"/>
              </a:srgbClr>
            </a:solidFill>
            <a:ln w="85725" cap="rnd">
              <a:solidFill>
                <a:srgbClr val="1EF1FF"/>
              </a:solidFill>
              <a:prstDash val="solid"/>
              <a:round/>
            </a:ln>
          </p:spPr>
        </p:sp>
        <p:sp>
          <p:nvSpPr>
            <p:cNvPr name="TextBox 15" id="1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16" id="16"/>
          <p:cNvSpPr/>
          <p:nvPr/>
        </p:nvSpPr>
        <p:spPr>
          <a:xfrm flipH="false" flipV="false" rot="0">
            <a:off x="1028700" y="2431277"/>
            <a:ext cx="3507719" cy="242352"/>
          </a:xfrm>
          <a:custGeom>
            <a:avLst/>
            <a:gdLst/>
            <a:ahLst/>
            <a:cxnLst/>
            <a:rect r="r" b="b" t="t" l="l"/>
            <a:pathLst>
              <a:path h="242352" w="3507719">
                <a:moveTo>
                  <a:pt x="0" y="0"/>
                </a:moveTo>
                <a:lnTo>
                  <a:pt x="3507719" y="0"/>
                </a:lnTo>
                <a:lnTo>
                  <a:pt x="3507719" y="242352"/>
                </a:lnTo>
                <a:lnTo>
                  <a:pt x="0" y="24235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true" flipV="false" rot="0">
            <a:off x="13751581" y="2431277"/>
            <a:ext cx="3507719" cy="242352"/>
          </a:xfrm>
          <a:custGeom>
            <a:avLst/>
            <a:gdLst/>
            <a:ahLst/>
            <a:cxnLst/>
            <a:rect r="r" b="b" t="t" l="l"/>
            <a:pathLst>
              <a:path h="242352" w="3507719">
                <a:moveTo>
                  <a:pt x="3507719" y="0"/>
                </a:moveTo>
                <a:lnTo>
                  <a:pt x="0" y="0"/>
                </a:lnTo>
                <a:lnTo>
                  <a:pt x="0" y="242352"/>
                </a:lnTo>
                <a:lnTo>
                  <a:pt x="3507719" y="242352"/>
                </a:lnTo>
                <a:lnTo>
                  <a:pt x="3507719"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8" id="18"/>
          <p:cNvSpPr txBox="true"/>
          <p:nvPr/>
        </p:nvSpPr>
        <p:spPr>
          <a:xfrm rot="0">
            <a:off x="6937899" y="2082807"/>
            <a:ext cx="4701788" cy="1029244"/>
          </a:xfrm>
          <a:prstGeom prst="rect">
            <a:avLst/>
          </a:prstGeom>
        </p:spPr>
        <p:txBody>
          <a:bodyPr anchor="t" rtlCol="false" tIns="0" lIns="0" bIns="0" rIns="0">
            <a:spAutoFit/>
          </a:bodyPr>
          <a:lstStyle/>
          <a:p>
            <a:pPr algn="ctr">
              <a:lnSpc>
                <a:spcPts val="7394"/>
              </a:lnSpc>
            </a:pPr>
            <a:r>
              <a:rPr lang="en-US" b="true" sz="5776">
                <a:solidFill>
                  <a:srgbClr val="90F8FF"/>
                </a:solidFill>
                <a:latin typeface="Neo Tech Bold"/>
                <a:ea typeface="Neo Tech Bold"/>
                <a:cs typeface="Neo Tech Bold"/>
                <a:sym typeface="Neo Tech Bold"/>
              </a:rPr>
              <a:t>KESIMPULAN</a:t>
            </a:r>
          </a:p>
        </p:txBody>
      </p:sp>
      <p:sp>
        <p:nvSpPr>
          <p:cNvPr name="TextBox 19" id="19"/>
          <p:cNvSpPr txBox="true"/>
          <p:nvPr/>
        </p:nvSpPr>
        <p:spPr>
          <a:xfrm rot="0">
            <a:off x="1378853" y="3035851"/>
            <a:ext cx="15530293" cy="5521684"/>
          </a:xfrm>
          <a:prstGeom prst="rect">
            <a:avLst/>
          </a:prstGeom>
        </p:spPr>
        <p:txBody>
          <a:bodyPr anchor="t" rtlCol="false" tIns="0" lIns="0" bIns="0" rIns="0">
            <a:spAutoFit/>
          </a:bodyPr>
          <a:lstStyle/>
          <a:p>
            <a:pPr algn="just">
              <a:lnSpc>
                <a:spcPts val="4355"/>
              </a:lnSpc>
              <a:spcBef>
                <a:spcPct val="0"/>
              </a:spcBef>
            </a:pPr>
            <a:r>
              <a:rPr lang="en-US" sz="3110">
                <a:solidFill>
                  <a:srgbClr val="FFFFFF"/>
                </a:solidFill>
                <a:latin typeface="Arimo"/>
                <a:ea typeface="Arimo"/>
                <a:cs typeface="Arimo"/>
                <a:sym typeface="Arimo"/>
              </a:rPr>
              <a:t>The Pursuit of Happyness menyampaikan pesan mendalam tentang arti ketekunan, harapan, dan cinta. Chris Gardner membuktikan bahwa kerja keras dan ketekunan dapat mengatasi rintangan hidup, bahkan dalam kondisi paling sulit seperti kemiskinan dan tunawisma. Harapan akan masa depan yang lebih baik menjadi sumber kekuatan yang membuatnya terus bertahan. Kasih sayang terhadap anaknya menjadi motivasi utama dalam perjuangannya. Film ini juga menegaskan pentingnya pendidikan dan memanfaatkan peluang untuk mengubah nasib. Selain itu, judul film ini mengingatkan bahwa kebahagiaan bukan sekadar tujuan akhir, tetapi proses yang dijalani dengan penuh makna. Keseluruhan kisah ini menginspirasi bahwa dengan semangat pantang menyerah, harapan, dan cinta, impian besar tetap bisa dicapai.</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3471" y="-221867"/>
            <a:ext cx="18441471" cy="10373327"/>
          </a:xfrm>
          <a:custGeom>
            <a:avLst/>
            <a:gdLst/>
            <a:ahLst/>
            <a:cxnLst/>
            <a:rect r="r" b="b" t="t" l="l"/>
            <a:pathLst>
              <a:path h="10373327" w="18441471">
                <a:moveTo>
                  <a:pt x="0" y="0"/>
                </a:moveTo>
                <a:lnTo>
                  <a:pt x="18441471" y="0"/>
                </a:lnTo>
                <a:lnTo>
                  <a:pt x="18441471" y="10373327"/>
                </a:lnTo>
                <a:lnTo>
                  <a:pt x="0" y="10373327"/>
                </a:lnTo>
                <a:lnTo>
                  <a:pt x="0" y="0"/>
                </a:lnTo>
                <a:close/>
              </a:path>
            </a:pathLst>
          </a:custGeom>
          <a:blipFill>
            <a:blip r:embed="rId2">
              <a:alphaModFix amt="8999"/>
              <a:extLst>
                <a:ext uri="{96DAC541-7B7A-43D3-8B79-37D633B846F1}">
                  <asvg:svgBlip xmlns:asvg="http://schemas.microsoft.com/office/drawing/2016/SVG/main" r:embed="rId3"/>
                </a:ext>
              </a:extLst>
            </a:blip>
            <a:stretch>
              <a:fillRect l="0" t="-45114" r="0" b="-45114"/>
            </a:stretch>
          </a:blipFill>
        </p:spPr>
      </p:sp>
      <p:sp>
        <p:nvSpPr>
          <p:cNvPr name="Freeform 3" id="3"/>
          <p:cNvSpPr/>
          <p:nvPr/>
        </p:nvSpPr>
        <p:spPr>
          <a:xfrm flipH="false" flipV="false" rot="0">
            <a:off x="3061355" y="7474062"/>
            <a:ext cx="15226645" cy="3423414"/>
          </a:xfrm>
          <a:custGeom>
            <a:avLst/>
            <a:gdLst/>
            <a:ahLst/>
            <a:cxnLst/>
            <a:rect r="r" b="b" t="t" l="l"/>
            <a:pathLst>
              <a:path h="3423414" w="15226645">
                <a:moveTo>
                  <a:pt x="0" y="0"/>
                </a:moveTo>
                <a:lnTo>
                  <a:pt x="15226645" y="0"/>
                </a:lnTo>
                <a:lnTo>
                  <a:pt x="15226645" y="3423414"/>
                </a:lnTo>
                <a:lnTo>
                  <a:pt x="0" y="34234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5400000">
            <a:off x="7163057" y="-1028700"/>
            <a:ext cx="5457808" cy="12344400"/>
            <a:chOff x="0" y="0"/>
            <a:chExt cx="7277077" cy="16459200"/>
          </a:xfrm>
        </p:grpSpPr>
        <p:grpSp>
          <p:nvGrpSpPr>
            <p:cNvPr name="Group 5" id="5"/>
            <p:cNvGrpSpPr/>
            <p:nvPr/>
          </p:nvGrpSpPr>
          <p:grpSpPr>
            <a:xfrm rot="0">
              <a:off x="474894" y="0"/>
              <a:ext cx="5320384" cy="13716000"/>
              <a:chOff x="0" y="0"/>
              <a:chExt cx="1050940" cy="2709333"/>
            </a:xfrm>
          </p:grpSpPr>
          <p:sp>
            <p:nvSpPr>
              <p:cNvPr name="Freeform 6" id="6"/>
              <p:cNvSpPr/>
              <p:nvPr/>
            </p:nvSpPr>
            <p:spPr>
              <a:xfrm flipH="false" flipV="false" rot="0">
                <a:off x="0" y="0"/>
                <a:ext cx="1050940" cy="2709333"/>
              </a:xfrm>
              <a:custGeom>
                <a:avLst/>
                <a:gdLst/>
                <a:ahLst/>
                <a:cxnLst/>
                <a:rect r="r" b="b" t="t" l="l"/>
                <a:pathLst>
                  <a:path h="2709333" w="1050940">
                    <a:moveTo>
                      <a:pt x="0" y="0"/>
                    </a:moveTo>
                    <a:lnTo>
                      <a:pt x="1050940" y="0"/>
                    </a:lnTo>
                    <a:lnTo>
                      <a:pt x="1050940" y="2709333"/>
                    </a:lnTo>
                    <a:lnTo>
                      <a:pt x="0" y="2709333"/>
                    </a:lnTo>
                    <a:close/>
                  </a:path>
                </a:pathLst>
              </a:custGeom>
              <a:solidFill>
                <a:srgbClr val="1B3D65"/>
              </a:solidFill>
            </p:spPr>
          </p:sp>
          <p:sp>
            <p:nvSpPr>
              <p:cNvPr name="TextBox 7" id="7"/>
              <p:cNvSpPr txBox="true"/>
              <p:nvPr/>
            </p:nvSpPr>
            <p:spPr>
              <a:xfrm>
                <a:off x="0" y="-47625"/>
                <a:ext cx="1050940" cy="2756958"/>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0" y="5486400"/>
              <a:ext cx="6270171" cy="5486400"/>
            </a:xfrm>
            <a:custGeom>
              <a:avLst/>
              <a:gdLst/>
              <a:ahLst/>
              <a:cxnLst/>
              <a:rect r="r" b="b" t="t" l="l"/>
              <a:pathLst>
                <a:path h="5486400" w="6270171">
                  <a:moveTo>
                    <a:pt x="0" y="0"/>
                  </a:moveTo>
                  <a:lnTo>
                    <a:pt x="6270171" y="0"/>
                  </a:lnTo>
                  <a:lnTo>
                    <a:pt x="6270171" y="5486400"/>
                  </a:lnTo>
                  <a:lnTo>
                    <a:pt x="0" y="5486400"/>
                  </a:lnTo>
                  <a:lnTo>
                    <a:pt x="0" y="0"/>
                  </a:lnTo>
                  <a:close/>
                </a:path>
              </a:pathLst>
            </a:custGeom>
            <a:blipFill>
              <a:blip r:embed="rId6">
                <a:alphaModFix amt="41000"/>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006906" y="0"/>
              <a:ext cx="6270171" cy="5486400"/>
            </a:xfrm>
            <a:custGeom>
              <a:avLst/>
              <a:gdLst/>
              <a:ahLst/>
              <a:cxnLst/>
              <a:rect r="r" b="b" t="t" l="l"/>
              <a:pathLst>
                <a:path h="5486400" w="6270171">
                  <a:moveTo>
                    <a:pt x="0" y="0"/>
                  </a:moveTo>
                  <a:lnTo>
                    <a:pt x="6270171" y="0"/>
                  </a:lnTo>
                  <a:lnTo>
                    <a:pt x="6270171" y="5486400"/>
                  </a:lnTo>
                  <a:lnTo>
                    <a:pt x="0" y="5486400"/>
                  </a:lnTo>
                  <a:lnTo>
                    <a:pt x="0" y="0"/>
                  </a:lnTo>
                  <a:close/>
                </a:path>
              </a:pathLst>
            </a:custGeom>
            <a:blipFill>
              <a:blip r:embed="rId6">
                <a:alphaModFix amt="41000"/>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505810" y="10972800"/>
              <a:ext cx="6270171" cy="5486400"/>
            </a:xfrm>
            <a:custGeom>
              <a:avLst/>
              <a:gdLst/>
              <a:ahLst/>
              <a:cxnLst/>
              <a:rect r="r" b="b" t="t" l="l"/>
              <a:pathLst>
                <a:path h="5486400" w="6270171">
                  <a:moveTo>
                    <a:pt x="0" y="0"/>
                  </a:moveTo>
                  <a:lnTo>
                    <a:pt x="6270171" y="0"/>
                  </a:lnTo>
                  <a:lnTo>
                    <a:pt x="6270171" y="5486400"/>
                  </a:lnTo>
                  <a:lnTo>
                    <a:pt x="0" y="5486400"/>
                  </a:lnTo>
                  <a:lnTo>
                    <a:pt x="0" y="0"/>
                  </a:lnTo>
                  <a:close/>
                </a:path>
              </a:pathLst>
            </a:custGeom>
            <a:blipFill>
              <a:blip r:embed="rId6">
                <a:alphaModFix amt="41000"/>
                <a:extLst>
                  <a:ext uri="{96DAC541-7B7A-43D3-8B79-37D633B846F1}">
                    <asvg:svgBlip xmlns:asvg="http://schemas.microsoft.com/office/drawing/2016/SVG/main" r:embed="rId7"/>
                  </a:ext>
                </a:extLst>
              </a:blip>
              <a:stretch>
                <a:fillRect l="0" t="0" r="0" b="0"/>
              </a:stretch>
            </a:blipFill>
          </p:spPr>
        </p:sp>
      </p:grpSp>
      <p:sp>
        <p:nvSpPr>
          <p:cNvPr name="Freeform 11" id="11"/>
          <p:cNvSpPr/>
          <p:nvPr/>
        </p:nvSpPr>
        <p:spPr>
          <a:xfrm flipH="false" flipV="false" rot="0">
            <a:off x="-12086960" y="7546593"/>
            <a:ext cx="15226645" cy="3423414"/>
          </a:xfrm>
          <a:custGeom>
            <a:avLst/>
            <a:gdLst/>
            <a:ahLst/>
            <a:cxnLst/>
            <a:rect r="r" b="b" t="t" l="l"/>
            <a:pathLst>
              <a:path h="3423414" w="15226645">
                <a:moveTo>
                  <a:pt x="0" y="0"/>
                </a:moveTo>
                <a:lnTo>
                  <a:pt x="15226645" y="0"/>
                </a:lnTo>
                <a:lnTo>
                  <a:pt x="15226645" y="3423414"/>
                </a:lnTo>
                <a:lnTo>
                  <a:pt x="0" y="34234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10800000">
            <a:off x="-9853041" y="-683007"/>
            <a:ext cx="15226645" cy="3423414"/>
          </a:xfrm>
          <a:custGeom>
            <a:avLst/>
            <a:gdLst/>
            <a:ahLst/>
            <a:cxnLst/>
            <a:rect r="r" b="b" t="t" l="l"/>
            <a:pathLst>
              <a:path h="3423414" w="15226645">
                <a:moveTo>
                  <a:pt x="0" y="0"/>
                </a:moveTo>
                <a:lnTo>
                  <a:pt x="15226646" y="0"/>
                </a:lnTo>
                <a:lnTo>
                  <a:pt x="15226646" y="3423414"/>
                </a:lnTo>
                <a:lnTo>
                  <a:pt x="0" y="34234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10800000">
            <a:off x="5325980" y="-683007"/>
            <a:ext cx="15226645" cy="3423414"/>
          </a:xfrm>
          <a:custGeom>
            <a:avLst/>
            <a:gdLst/>
            <a:ahLst/>
            <a:cxnLst/>
            <a:rect r="r" b="b" t="t" l="l"/>
            <a:pathLst>
              <a:path h="3423414" w="15226645">
                <a:moveTo>
                  <a:pt x="0" y="0"/>
                </a:moveTo>
                <a:lnTo>
                  <a:pt x="15226645" y="0"/>
                </a:lnTo>
                <a:lnTo>
                  <a:pt x="15226645" y="3423414"/>
                </a:lnTo>
                <a:lnTo>
                  <a:pt x="0" y="34234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497141">
            <a:off x="2310376" y="1763421"/>
            <a:ext cx="2291438" cy="1953972"/>
          </a:xfrm>
          <a:custGeom>
            <a:avLst/>
            <a:gdLst/>
            <a:ahLst/>
            <a:cxnLst/>
            <a:rect r="r" b="b" t="t" l="l"/>
            <a:pathLst>
              <a:path h="1953972" w="2291438">
                <a:moveTo>
                  <a:pt x="0" y="0"/>
                </a:moveTo>
                <a:lnTo>
                  <a:pt x="2291438" y="0"/>
                </a:lnTo>
                <a:lnTo>
                  <a:pt x="2291438" y="1953972"/>
                </a:lnTo>
                <a:lnTo>
                  <a:pt x="0" y="195397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true" flipV="true" rot="-1112582">
            <a:off x="13172013" y="7304328"/>
            <a:ext cx="2291438" cy="1953972"/>
          </a:xfrm>
          <a:custGeom>
            <a:avLst/>
            <a:gdLst/>
            <a:ahLst/>
            <a:cxnLst/>
            <a:rect r="r" b="b" t="t" l="l"/>
            <a:pathLst>
              <a:path h="1953972" w="2291438">
                <a:moveTo>
                  <a:pt x="2291438" y="1953972"/>
                </a:moveTo>
                <a:lnTo>
                  <a:pt x="0" y="1953972"/>
                </a:lnTo>
                <a:lnTo>
                  <a:pt x="0" y="0"/>
                </a:lnTo>
                <a:lnTo>
                  <a:pt x="2291438" y="0"/>
                </a:lnTo>
                <a:lnTo>
                  <a:pt x="2291438" y="1953972"/>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0">
            <a:off x="1028700" y="7304328"/>
            <a:ext cx="651198" cy="1846180"/>
          </a:xfrm>
          <a:custGeom>
            <a:avLst/>
            <a:gdLst/>
            <a:ahLst/>
            <a:cxnLst/>
            <a:rect r="r" b="b" t="t" l="l"/>
            <a:pathLst>
              <a:path h="1846180" w="651198">
                <a:moveTo>
                  <a:pt x="0" y="0"/>
                </a:moveTo>
                <a:lnTo>
                  <a:pt x="651198" y="0"/>
                </a:lnTo>
                <a:lnTo>
                  <a:pt x="651198" y="1846180"/>
                </a:lnTo>
                <a:lnTo>
                  <a:pt x="0" y="184618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7" id="17"/>
          <p:cNvSpPr txBox="true"/>
          <p:nvPr/>
        </p:nvSpPr>
        <p:spPr>
          <a:xfrm rot="0">
            <a:off x="4362216" y="4416676"/>
            <a:ext cx="9410098" cy="2076311"/>
          </a:xfrm>
          <a:prstGeom prst="rect">
            <a:avLst/>
          </a:prstGeom>
        </p:spPr>
        <p:txBody>
          <a:bodyPr anchor="t" rtlCol="false" tIns="0" lIns="0" bIns="0" rIns="0">
            <a:spAutoFit/>
          </a:bodyPr>
          <a:lstStyle/>
          <a:p>
            <a:pPr algn="ctr">
              <a:lnSpc>
                <a:spcPts val="16517"/>
              </a:lnSpc>
              <a:spcBef>
                <a:spcPct val="0"/>
              </a:spcBef>
            </a:pPr>
            <a:r>
              <a:rPr lang="en-US" b="true" sz="11798">
                <a:solidFill>
                  <a:srgbClr val="FFFFFF"/>
                </a:solidFill>
                <a:latin typeface="Arimo Bold"/>
                <a:ea typeface="Arimo Bold"/>
                <a:cs typeface="Arimo Bold"/>
                <a:sym typeface="Arimo Bold"/>
              </a:rPr>
              <a:t>Terima Kasih</a:t>
            </a:r>
          </a:p>
        </p:txBody>
      </p:sp>
      <p:sp>
        <p:nvSpPr>
          <p:cNvPr name="Freeform 18" id="18"/>
          <p:cNvSpPr/>
          <p:nvPr/>
        </p:nvSpPr>
        <p:spPr>
          <a:xfrm flipH="true" flipV="true" rot="0">
            <a:off x="16608102" y="1028700"/>
            <a:ext cx="651198" cy="1846180"/>
          </a:xfrm>
          <a:custGeom>
            <a:avLst/>
            <a:gdLst/>
            <a:ahLst/>
            <a:cxnLst/>
            <a:rect r="r" b="b" t="t" l="l"/>
            <a:pathLst>
              <a:path h="1846180" w="651198">
                <a:moveTo>
                  <a:pt x="651198" y="1846180"/>
                </a:moveTo>
                <a:lnTo>
                  <a:pt x="0" y="1846180"/>
                </a:lnTo>
                <a:lnTo>
                  <a:pt x="0" y="0"/>
                </a:lnTo>
                <a:lnTo>
                  <a:pt x="651198" y="0"/>
                </a:lnTo>
                <a:lnTo>
                  <a:pt x="651198" y="184618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DAGkGL5Y4Bo</dc:identifier>
  <dcterms:modified xsi:type="dcterms:W3CDTF">2011-08-01T06:04:30Z</dcterms:modified>
  <cp:revision>1</cp:revision>
  <dc:title>Film ini mengisahkan perjuangan nyata Chris Gardner, seorang salesman yang harus merawat anaknya seorang diri setelah ditinggal istri, sambil berjuang keluar dari kemiskinan di San Francisco pada 1980-an. Ia magang tanpa bayaran di perusahaan pialang</dc:title>
</cp:coreProperties>
</file>