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99" r:id="rId3"/>
    <p:sldId id="301" r:id="rId4"/>
    <p:sldId id="302" r:id="rId5"/>
    <p:sldId id="306" r:id="rId6"/>
    <p:sldId id="307" r:id="rId7"/>
    <p:sldId id="308" r:id="rId8"/>
    <p:sldId id="310" r:id="rId9"/>
    <p:sldId id="305" r:id="rId10"/>
    <p:sldId id="303" r:id="rId11"/>
    <p:sldId id="304" r:id="rId12"/>
    <p:sldId id="311" r:id="rId13"/>
    <p:sldId id="312" r:id="rId14"/>
    <p:sldId id="313" r:id="rId15"/>
    <p:sldId id="314" r:id="rId16"/>
    <p:sldId id="315" r:id="rId17"/>
    <p:sldId id="300" r:id="rId18"/>
  </p:sldIdLst>
  <p:sldSz cx="9144000" cy="6858000" type="screen4x3"/>
  <p:notesSz cx="7045325" cy="934561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9" d="100"/>
          <a:sy n="59" d="100"/>
        </p:scale>
        <p:origin x="147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179512" y="2132856"/>
            <a:ext cx="8964488"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KONSEP KEBUDAYAAN</a:t>
            </a:r>
          </a:p>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KONSEP BUDAYA PARIWISATA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9</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12E53F5D-4F22-F8F3-DEAE-268479124600}"/>
              </a:ext>
            </a:extLst>
          </p:cNvPr>
          <p:cNvSpPr>
            <a:spLocks noGrp="1"/>
          </p:cNvSpPr>
          <p:nvPr>
            <p:ph idx="1"/>
          </p:nvPr>
        </p:nvSpPr>
        <p:spPr>
          <a:xfrm>
            <a:off x="755576" y="548680"/>
            <a:ext cx="7704856" cy="5577483"/>
          </a:xfrm>
        </p:spPr>
        <p:txBody>
          <a:bodyPr>
            <a:normAutofit fontScale="85000" lnSpcReduction="20000"/>
          </a:bodyPr>
          <a:lstStyle/>
          <a:p>
            <a:pPr marL="0" indent="0" algn="ctr">
              <a:buNone/>
            </a:pPr>
            <a:r>
              <a:rPr lang="id-ID" sz="4200" b="1" dirty="0"/>
              <a:t>3. Unsur-unsur Kebudayaan</a:t>
            </a:r>
            <a:endParaRPr lang="id-ID" sz="4200" dirty="0"/>
          </a:p>
          <a:p>
            <a:pPr>
              <a:buFont typeface="Arial" panose="020B0604020202020204" pitchFamily="34" charset="0"/>
              <a:buChar char="•"/>
            </a:pPr>
            <a:r>
              <a:rPr lang="id-ID" b="1" dirty="0"/>
              <a:t>Sistem Nilai dan Keyakinan:</a:t>
            </a:r>
            <a:r>
              <a:rPr lang="id-ID" dirty="0"/>
              <a:t> Prinsip-prinsip yang menjadi pedoman perilaku manusia.</a:t>
            </a:r>
          </a:p>
          <a:p>
            <a:pPr>
              <a:buFont typeface="Arial" panose="020B0604020202020204" pitchFamily="34" charset="0"/>
              <a:buChar char="•"/>
            </a:pPr>
            <a:r>
              <a:rPr lang="id-ID" b="1" dirty="0"/>
              <a:t>Norma dan Adat Istiadat:</a:t>
            </a:r>
            <a:r>
              <a:rPr lang="id-ID" dirty="0"/>
              <a:t> Aturan-aturan yang mengatur interaksi sosial.</a:t>
            </a:r>
          </a:p>
          <a:p>
            <a:pPr>
              <a:buFont typeface="Arial" panose="020B0604020202020204" pitchFamily="34" charset="0"/>
              <a:buChar char="•"/>
            </a:pPr>
            <a:r>
              <a:rPr lang="id-ID" b="1" dirty="0"/>
              <a:t>Bahasa:</a:t>
            </a:r>
            <a:r>
              <a:rPr lang="id-ID" dirty="0"/>
              <a:t> Sistem komunikasi yang digunakan oleh manusia.</a:t>
            </a:r>
          </a:p>
          <a:p>
            <a:pPr>
              <a:buFont typeface="Arial" panose="020B0604020202020204" pitchFamily="34" charset="0"/>
              <a:buChar char="•"/>
            </a:pPr>
            <a:r>
              <a:rPr lang="id-ID" b="1" dirty="0"/>
              <a:t>Seni:</a:t>
            </a:r>
            <a:r>
              <a:rPr lang="id-ID" dirty="0"/>
              <a:t> Ekspresi kreatif manusia melalui berbagai bentuk seperti musik, tari, dan lukisan.</a:t>
            </a:r>
          </a:p>
          <a:p>
            <a:pPr>
              <a:buFont typeface="Arial" panose="020B0604020202020204" pitchFamily="34" charset="0"/>
              <a:buChar char="•"/>
            </a:pPr>
            <a:r>
              <a:rPr lang="id-ID" b="1" dirty="0"/>
              <a:t>Teknologi:</a:t>
            </a:r>
            <a:r>
              <a:rPr lang="id-ID" dirty="0"/>
              <a:t> Alat dan teknik yang digunakan manusia untuk memenuhi kebutuhan hidupnya.</a:t>
            </a:r>
          </a:p>
          <a:p>
            <a:pPr>
              <a:buFont typeface="Arial" panose="020B0604020202020204" pitchFamily="34" charset="0"/>
              <a:buChar char="•"/>
            </a:pPr>
            <a:r>
              <a:rPr lang="id-ID" b="1" dirty="0"/>
              <a:t>Sistem pengetahuan:</a:t>
            </a:r>
            <a:r>
              <a:rPr lang="id-ID" dirty="0"/>
              <a:t> cara manusia memperoleh dan menyusun pengetahuan.</a:t>
            </a:r>
          </a:p>
          <a:p>
            <a:pPr>
              <a:buFont typeface="Arial" panose="020B0604020202020204" pitchFamily="34" charset="0"/>
              <a:buChar char="•"/>
            </a:pPr>
            <a:r>
              <a:rPr lang="id-ID" b="1" dirty="0"/>
              <a:t>Organisasi sosial:</a:t>
            </a:r>
            <a:r>
              <a:rPr lang="id-ID" dirty="0"/>
              <a:t> sistem yang mengatur hubungan antar manusia.</a:t>
            </a:r>
          </a:p>
          <a:p>
            <a:pPr>
              <a:buFont typeface="Arial" panose="020B0604020202020204" pitchFamily="34" charset="0"/>
              <a:buChar char="•"/>
            </a:pPr>
            <a:r>
              <a:rPr lang="id-ID" b="1" dirty="0"/>
              <a:t>Religi:</a:t>
            </a:r>
            <a:r>
              <a:rPr lang="id-ID" dirty="0"/>
              <a:t> sistem kepercayaan manusia.</a:t>
            </a:r>
          </a:p>
          <a:p>
            <a:endParaRPr lang="id-ID" dirty="0"/>
          </a:p>
        </p:txBody>
      </p:sp>
    </p:spTree>
    <p:extLst>
      <p:ext uri="{BB962C8B-B14F-4D97-AF65-F5344CB8AC3E}">
        <p14:creationId xmlns:p14="http://schemas.microsoft.com/office/powerpoint/2010/main" val="385176550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B49E9B9D-D905-3960-734F-F9884C00F0B1}"/>
              </a:ext>
            </a:extLst>
          </p:cNvPr>
          <p:cNvSpPr>
            <a:spLocks noGrp="1"/>
          </p:cNvSpPr>
          <p:nvPr>
            <p:ph idx="1"/>
          </p:nvPr>
        </p:nvSpPr>
        <p:spPr>
          <a:xfrm>
            <a:off x="1043608" y="692696"/>
            <a:ext cx="7128792" cy="5433467"/>
          </a:xfrm>
        </p:spPr>
        <p:txBody>
          <a:bodyPr/>
          <a:lstStyle/>
          <a:p>
            <a:pPr marL="0" indent="0" algn="ctr">
              <a:buNone/>
            </a:pPr>
            <a:r>
              <a:rPr lang="id-ID" b="1" dirty="0"/>
              <a:t>4. Pandangan Antropologi tentang Kebudayaan</a:t>
            </a:r>
            <a:endParaRPr lang="id-ID" dirty="0"/>
          </a:p>
          <a:p>
            <a:pPr>
              <a:buFont typeface="Arial" panose="020B0604020202020204" pitchFamily="34" charset="0"/>
              <a:buChar char="•"/>
            </a:pPr>
            <a:r>
              <a:rPr lang="id-ID" dirty="0"/>
              <a:t>Antropologi memandang kebudayaan sebagai fenomena yang kompleks dan beragam.</a:t>
            </a:r>
          </a:p>
          <a:p>
            <a:pPr>
              <a:buFont typeface="Arial" panose="020B0604020202020204" pitchFamily="34" charset="0"/>
              <a:buChar char="•"/>
            </a:pPr>
            <a:r>
              <a:rPr lang="id-ID" dirty="0"/>
              <a:t>Antropolog berusaha memahami kebudayaan dari sudut pandang masyarakat lokal (perspektif </a:t>
            </a:r>
            <a:r>
              <a:rPr lang="id-ID" dirty="0" err="1"/>
              <a:t>emik</a:t>
            </a:r>
            <a:r>
              <a:rPr lang="id-ID" dirty="0"/>
              <a:t>).</a:t>
            </a:r>
          </a:p>
          <a:p>
            <a:pPr>
              <a:buFont typeface="Arial" panose="020B0604020202020204" pitchFamily="34" charset="0"/>
              <a:buChar char="•"/>
            </a:pPr>
            <a:r>
              <a:rPr lang="id-ID" dirty="0"/>
              <a:t>Antropologi menekankan pentingnya relativisme budaya, yaitu memahami kebudayaan lain dalam konteksnya sendiri.</a:t>
            </a:r>
          </a:p>
          <a:p>
            <a:endParaRPr lang="id-ID" dirty="0"/>
          </a:p>
        </p:txBody>
      </p:sp>
    </p:spTree>
    <p:extLst>
      <p:ext uri="{BB962C8B-B14F-4D97-AF65-F5344CB8AC3E}">
        <p14:creationId xmlns:p14="http://schemas.microsoft.com/office/powerpoint/2010/main" val="3844556085"/>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1C4FE479-0E4C-6E77-70D4-26AA2C8FB111}"/>
              </a:ext>
            </a:extLst>
          </p:cNvPr>
          <p:cNvSpPr>
            <a:spLocks noGrp="1"/>
          </p:cNvSpPr>
          <p:nvPr>
            <p:ph idx="1"/>
          </p:nvPr>
        </p:nvSpPr>
        <p:spPr>
          <a:xfrm>
            <a:off x="971600" y="620688"/>
            <a:ext cx="7344816" cy="5505475"/>
          </a:xfrm>
        </p:spPr>
        <p:txBody>
          <a:bodyPr>
            <a:normAutofit/>
          </a:bodyPr>
          <a:lstStyle/>
          <a:p>
            <a:pPr marL="0" indent="0" algn="ctr">
              <a:buNone/>
            </a:pPr>
            <a:r>
              <a:rPr lang="id-ID" b="1" dirty="0"/>
              <a:t>5. Fungsi Kebudayaan:</a:t>
            </a:r>
            <a:endParaRPr lang="id-ID" dirty="0"/>
          </a:p>
          <a:p>
            <a:pPr>
              <a:buFont typeface="Arial" panose="020B0604020202020204" pitchFamily="34" charset="0"/>
              <a:buChar char="•"/>
            </a:pPr>
            <a:r>
              <a:rPr lang="id-ID" dirty="0"/>
              <a:t>Memberikan pedoman bagi perilaku manusia.</a:t>
            </a:r>
          </a:p>
          <a:p>
            <a:pPr>
              <a:buFont typeface="Arial" panose="020B0604020202020204" pitchFamily="34" charset="0"/>
              <a:buChar char="•"/>
            </a:pPr>
            <a:r>
              <a:rPr lang="id-ID" dirty="0"/>
              <a:t>Memenuhi kebutuhan dasar manusia.</a:t>
            </a:r>
          </a:p>
          <a:p>
            <a:pPr>
              <a:buFont typeface="Arial" panose="020B0604020202020204" pitchFamily="34" charset="0"/>
              <a:buChar char="•"/>
            </a:pPr>
            <a:r>
              <a:rPr lang="id-ID" dirty="0"/>
              <a:t>Menciptakan identitas dan rasa kebersamaan.</a:t>
            </a:r>
          </a:p>
          <a:p>
            <a:pPr>
              <a:buFont typeface="Arial" panose="020B0604020202020204" pitchFamily="34" charset="0"/>
              <a:buChar char="•"/>
            </a:pPr>
            <a:r>
              <a:rPr lang="id-ID" dirty="0"/>
              <a:t>Memfasilitasi komunikasi dan interaksi sosial.</a:t>
            </a:r>
          </a:p>
          <a:p>
            <a:pPr>
              <a:buFont typeface="Arial" panose="020B0604020202020204" pitchFamily="34" charset="0"/>
              <a:buChar char="•"/>
            </a:pPr>
            <a:r>
              <a:rPr lang="id-ID" dirty="0"/>
              <a:t>Membantu manusia beradaptasi dengan lingkungannya.</a:t>
            </a:r>
          </a:p>
          <a:p>
            <a:r>
              <a:rPr lang="id-ID" dirty="0"/>
              <a:t>Dengan memahami konsep kebudayaan, kita dapat lebih menghargai keragaman manusia dan mempromosikan toleransi antarbudaya.</a:t>
            </a:r>
          </a:p>
          <a:p>
            <a:endParaRPr lang="id-ID" dirty="0"/>
          </a:p>
        </p:txBody>
      </p:sp>
    </p:spTree>
    <p:extLst>
      <p:ext uri="{BB962C8B-B14F-4D97-AF65-F5344CB8AC3E}">
        <p14:creationId xmlns:p14="http://schemas.microsoft.com/office/powerpoint/2010/main" val="561324271"/>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D4DCDA82-4B9D-49D8-40E8-49C151D89311}"/>
              </a:ext>
            </a:extLst>
          </p:cNvPr>
          <p:cNvSpPr>
            <a:spLocks noGrp="1"/>
          </p:cNvSpPr>
          <p:nvPr>
            <p:ph idx="1"/>
          </p:nvPr>
        </p:nvSpPr>
        <p:spPr>
          <a:xfrm>
            <a:off x="1187624" y="692696"/>
            <a:ext cx="6912768" cy="5433467"/>
          </a:xfrm>
        </p:spPr>
        <p:txBody>
          <a:bodyPr>
            <a:normAutofit fontScale="70000" lnSpcReduction="20000"/>
          </a:bodyPr>
          <a:lstStyle/>
          <a:p>
            <a:pPr marL="0" indent="0" algn="ctr">
              <a:buNone/>
            </a:pPr>
            <a:r>
              <a:rPr lang="en-US" sz="3800" b="1" dirty="0"/>
              <a:t>6. </a:t>
            </a:r>
            <a:r>
              <a:rPr lang="id-ID" sz="3800" b="1" dirty="0"/>
              <a:t> Perubahan dan Perkembangan Kebudayaan</a:t>
            </a:r>
          </a:p>
          <a:p>
            <a:r>
              <a:rPr lang="id-ID" dirty="0"/>
              <a:t>Kebudayaan bersifat </a:t>
            </a:r>
            <a:r>
              <a:rPr lang="id-ID" b="1" dirty="0"/>
              <a:t>dinamis</a:t>
            </a:r>
            <a:r>
              <a:rPr lang="id-ID" dirty="0"/>
              <a:t>, yang berarti dapat berubah karena berbagai faktor, seperti teknologi, globalisasi, dan interaksi antarbudaya.</a:t>
            </a:r>
          </a:p>
          <a:p>
            <a:r>
              <a:rPr lang="id-ID" b="1" dirty="0"/>
              <a:t>Faktor Penyebab Perubahan Kebudayaan</a:t>
            </a:r>
          </a:p>
          <a:p>
            <a:r>
              <a:rPr lang="id-ID" dirty="0"/>
              <a:t>1️⃣ </a:t>
            </a:r>
            <a:r>
              <a:rPr lang="id-ID" b="1" dirty="0"/>
              <a:t>Kontak dengan Budaya Lain</a:t>
            </a:r>
            <a:r>
              <a:rPr lang="id-ID" dirty="0"/>
              <a:t> → Terjadi akibat perdagangan, migrasi, atau penjajahan.</a:t>
            </a:r>
            <a:br>
              <a:rPr lang="id-ID" dirty="0"/>
            </a:br>
            <a:r>
              <a:rPr lang="id-ID" dirty="0"/>
              <a:t>2️⃣ </a:t>
            </a:r>
            <a:r>
              <a:rPr lang="id-ID" b="1" dirty="0"/>
              <a:t>Perkembangan Teknologi</a:t>
            </a:r>
            <a:r>
              <a:rPr lang="id-ID" dirty="0"/>
              <a:t> → Inovasi seperti internet dan media sosial mempercepat perubahan budaya.</a:t>
            </a:r>
            <a:br>
              <a:rPr lang="id-ID" dirty="0"/>
            </a:br>
            <a:r>
              <a:rPr lang="id-ID" dirty="0"/>
              <a:t>3️⃣ </a:t>
            </a:r>
            <a:r>
              <a:rPr lang="id-ID" b="1" dirty="0"/>
              <a:t>Lingkungan dan Alam</a:t>
            </a:r>
            <a:r>
              <a:rPr lang="id-ID" dirty="0"/>
              <a:t> → Perubahan iklim atau bencana alam dapat memengaruhi budaya masyarakat.</a:t>
            </a:r>
            <a:br>
              <a:rPr lang="id-ID" dirty="0"/>
            </a:br>
            <a:r>
              <a:rPr lang="id-ID" dirty="0"/>
              <a:t>4️⃣ </a:t>
            </a:r>
            <a:r>
              <a:rPr lang="id-ID" b="1" dirty="0"/>
              <a:t>Modernisasi dan Globalisasi</a:t>
            </a:r>
            <a:r>
              <a:rPr lang="id-ID" dirty="0"/>
              <a:t> → Membawa budaya asing yang dapat mengubah pola hidup masyarakat.</a:t>
            </a:r>
            <a:endParaRPr lang="en-US" dirty="0"/>
          </a:p>
          <a:p>
            <a:pPr marL="0" indent="0">
              <a:buNone/>
            </a:pPr>
            <a:endParaRPr lang="id-ID" dirty="0"/>
          </a:p>
          <a:p>
            <a:r>
              <a:rPr lang="id-ID" dirty="0"/>
              <a:t>📌 </a:t>
            </a:r>
            <a:r>
              <a:rPr lang="id-ID" b="1" dirty="0"/>
              <a:t>Contoh:</a:t>
            </a:r>
            <a:endParaRPr lang="id-ID" dirty="0"/>
          </a:p>
          <a:p>
            <a:pPr>
              <a:buFont typeface="Arial" panose="020B0604020202020204" pitchFamily="34" charset="0"/>
              <a:buChar char="•"/>
            </a:pPr>
            <a:r>
              <a:rPr lang="id-ID" dirty="0"/>
              <a:t>Perubahan gaya berpakaian akibat pengaruh mode global.</a:t>
            </a:r>
          </a:p>
          <a:p>
            <a:pPr>
              <a:buFont typeface="Arial" panose="020B0604020202020204" pitchFamily="34" charset="0"/>
              <a:buChar char="•"/>
            </a:pPr>
            <a:r>
              <a:rPr lang="id-ID" dirty="0"/>
              <a:t>Transformasi pasar tradisional menjadi e-</a:t>
            </a:r>
            <a:r>
              <a:rPr lang="id-ID" dirty="0" err="1"/>
              <a:t>commerce</a:t>
            </a:r>
            <a:r>
              <a:rPr lang="id-ID" dirty="0"/>
              <a:t> dalam budaya ekonomi modern.</a:t>
            </a:r>
          </a:p>
          <a:p>
            <a:endParaRPr lang="id-ID" dirty="0"/>
          </a:p>
        </p:txBody>
      </p:sp>
    </p:spTree>
    <p:extLst>
      <p:ext uri="{BB962C8B-B14F-4D97-AF65-F5344CB8AC3E}">
        <p14:creationId xmlns:p14="http://schemas.microsoft.com/office/powerpoint/2010/main" val="2984538089"/>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94ECC665-DE28-C15B-0CEB-289720887A09}"/>
              </a:ext>
            </a:extLst>
          </p:cNvPr>
          <p:cNvSpPr>
            <a:spLocks noGrp="1"/>
          </p:cNvSpPr>
          <p:nvPr>
            <p:ph idx="1"/>
          </p:nvPr>
        </p:nvSpPr>
        <p:spPr>
          <a:xfrm>
            <a:off x="755576" y="764704"/>
            <a:ext cx="7560840" cy="5361459"/>
          </a:xfrm>
        </p:spPr>
        <p:txBody>
          <a:bodyPr>
            <a:normAutofit fontScale="85000" lnSpcReduction="20000"/>
          </a:bodyPr>
          <a:lstStyle/>
          <a:p>
            <a:pPr marL="0" indent="0" algn="ctr">
              <a:buNone/>
            </a:pPr>
            <a:r>
              <a:rPr lang="id-ID" sz="3500" b="1" dirty="0"/>
              <a:t>6. Kebudayaan dalam Konteks Pariwisata</a:t>
            </a:r>
          </a:p>
          <a:p>
            <a:r>
              <a:rPr lang="id-ID" dirty="0"/>
              <a:t>Dalam dunia pariwisata, kebudayaan menjadi daya tarik utama yang dapat menarik wisatawan dari dalam maupun luar negeri. Wisata budaya melibatkan </a:t>
            </a:r>
            <a:r>
              <a:rPr lang="id-ID" b="1" dirty="0"/>
              <a:t>interaksi antara wisatawan dan masyarakat lokal</a:t>
            </a:r>
            <a:r>
              <a:rPr lang="id-ID" dirty="0"/>
              <a:t> melalui berbagai aktivitas budaya, seperti:</a:t>
            </a:r>
            <a:br>
              <a:rPr lang="id-ID" dirty="0"/>
            </a:br>
            <a:r>
              <a:rPr lang="id-ID" dirty="0"/>
              <a:t>✔️ Festival budaya (contoh: Festival </a:t>
            </a:r>
            <a:r>
              <a:rPr lang="id-ID" dirty="0" err="1"/>
              <a:t>Erau</a:t>
            </a:r>
            <a:r>
              <a:rPr lang="id-ID" dirty="0"/>
              <a:t> di Kalimantan Timur).</a:t>
            </a:r>
            <a:br>
              <a:rPr lang="id-ID" dirty="0"/>
            </a:br>
            <a:r>
              <a:rPr lang="id-ID" dirty="0"/>
              <a:t>✔️ Wisata sejarah dan situs warisan budaya (contoh: Candi Borobudur, Prambanan).</a:t>
            </a:r>
            <a:br>
              <a:rPr lang="id-ID" dirty="0"/>
            </a:br>
            <a:r>
              <a:rPr lang="id-ID" dirty="0"/>
              <a:t>✔️ Wisata kuliner khas daerah (contoh: Rendang dari Minangkabau, Gudeg dari Yogyakarta).</a:t>
            </a:r>
            <a:endParaRPr lang="en-US" dirty="0"/>
          </a:p>
          <a:p>
            <a:pPr marL="0" indent="0">
              <a:buNone/>
            </a:pPr>
            <a:endParaRPr lang="id-ID" dirty="0"/>
          </a:p>
          <a:p>
            <a:r>
              <a:rPr lang="id-ID" dirty="0"/>
              <a:t>📌 </a:t>
            </a:r>
            <a:r>
              <a:rPr lang="id-ID" b="1" dirty="0"/>
              <a:t>Kesimpulan:</a:t>
            </a:r>
            <a:r>
              <a:rPr lang="id-ID" dirty="0"/>
              <a:t> Kebudayaan yang kuat dan terjaga dapat menjadi aset penting dalam industri pariwisata yang </a:t>
            </a:r>
            <a:r>
              <a:rPr lang="id-ID" dirty="0" err="1"/>
              <a:t>berkelanjuta</a:t>
            </a:r>
            <a:endParaRPr lang="id-ID" dirty="0"/>
          </a:p>
          <a:p>
            <a:endParaRPr lang="id-ID" dirty="0"/>
          </a:p>
        </p:txBody>
      </p:sp>
    </p:spTree>
    <p:extLst>
      <p:ext uri="{BB962C8B-B14F-4D97-AF65-F5344CB8AC3E}">
        <p14:creationId xmlns:p14="http://schemas.microsoft.com/office/powerpoint/2010/main" val="1309492631"/>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50F1D34E-DA1C-AA9B-EC1C-0810E3ECF485}"/>
              </a:ext>
            </a:extLst>
          </p:cNvPr>
          <p:cNvSpPr>
            <a:spLocks noGrp="1"/>
          </p:cNvSpPr>
          <p:nvPr>
            <p:ph idx="1"/>
          </p:nvPr>
        </p:nvSpPr>
        <p:spPr>
          <a:xfrm>
            <a:off x="899592" y="980728"/>
            <a:ext cx="7272808" cy="5145435"/>
          </a:xfrm>
        </p:spPr>
        <p:txBody>
          <a:bodyPr/>
          <a:lstStyle/>
          <a:p>
            <a:r>
              <a:rPr lang="id-ID" dirty="0"/>
              <a:t>🔹 </a:t>
            </a:r>
            <a:r>
              <a:rPr lang="id-ID" b="1" dirty="0"/>
              <a:t>Poin utama dalam konsep kebudayaan:</a:t>
            </a:r>
            <a:br>
              <a:rPr lang="id-ID" dirty="0"/>
            </a:br>
            <a:r>
              <a:rPr lang="id-ID" dirty="0"/>
              <a:t>✅ Kebudayaan mencakup gagasan, aktivitas, dan hasil karya manusia.</a:t>
            </a:r>
            <a:br>
              <a:rPr lang="id-ID" dirty="0"/>
            </a:br>
            <a:r>
              <a:rPr lang="id-ID" dirty="0"/>
              <a:t>✅ Kebudayaan memiliki unsur utama, seperti bahasa, seni, dan teknologi.</a:t>
            </a:r>
            <a:br>
              <a:rPr lang="id-ID" dirty="0"/>
            </a:br>
            <a:r>
              <a:rPr lang="id-ID" dirty="0"/>
              <a:t>✅ Kebudayaan bisa berubah akibat globalisasi, teknologi, dan interaksi antarbudaya.</a:t>
            </a:r>
            <a:br>
              <a:rPr lang="id-ID" dirty="0"/>
            </a:br>
            <a:r>
              <a:rPr lang="id-ID" dirty="0"/>
              <a:t>✅ Dalam pariwisata, kebudayaan menjadi daya tarik utama yang harus dilestarikan.</a:t>
            </a:r>
          </a:p>
        </p:txBody>
      </p:sp>
    </p:spTree>
    <p:extLst>
      <p:ext uri="{BB962C8B-B14F-4D97-AF65-F5344CB8AC3E}">
        <p14:creationId xmlns:p14="http://schemas.microsoft.com/office/powerpoint/2010/main" val="65693617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E8DD2A69-A73B-A488-304C-AEBEBC26D054}"/>
              </a:ext>
            </a:extLst>
          </p:cNvPr>
          <p:cNvSpPr>
            <a:spLocks noGrp="1"/>
          </p:cNvSpPr>
          <p:nvPr>
            <p:ph idx="1"/>
          </p:nvPr>
        </p:nvSpPr>
        <p:spPr>
          <a:xfrm>
            <a:off x="899592" y="980728"/>
            <a:ext cx="7344816" cy="5145435"/>
          </a:xfrm>
        </p:spPr>
        <p:txBody>
          <a:bodyPr/>
          <a:lstStyle/>
          <a:p>
            <a:pPr marL="0" indent="0" algn="ctr">
              <a:buNone/>
            </a:pPr>
            <a:r>
              <a:rPr lang="id-ID" b="1" dirty="0"/>
              <a:t>Kesimpulan</a:t>
            </a:r>
          </a:p>
          <a:p>
            <a:r>
              <a:rPr lang="id-ID" dirty="0"/>
              <a:t>Kebudayaan adalah </a:t>
            </a:r>
            <a:r>
              <a:rPr lang="id-ID" b="1" dirty="0"/>
              <a:t>keseluruhan cara hidup manusia</a:t>
            </a:r>
            <a:r>
              <a:rPr lang="id-ID" dirty="0"/>
              <a:t> yang mencakup </a:t>
            </a:r>
            <a:r>
              <a:rPr lang="id-ID" b="1" dirty="0"/>
              <a:t>nilai, norma, kepercayaan, teknologi, dan kesenian</a:t>
            </a:r>
            <a:r>
              <a:rPr lang="id-ID" dirty="0"/>
              <a:t>. Kebudayaan bersifat </a:t>
            </a:r>
            <a:r>
              <a:rPr lang="id-ID" b="1" dirty="0"/>
              <a:t>dinamis</a:t>
            </a:r>
            <a:r>
              <a:rPr lang="id-ID" dirty="0"/>
              <a:t>, </a:t>
            </a:r>
            <a:r>
              <a:rPr lang="id-ID" b="1" dirty="0"/>
              <a:t>universal</a:t>
            </a:r>
            <a:r>
              <a:rPr lang="id-ID" dirty="0"/>
              <a:t>, dan dapat </a:t>
            </a:r>
            <a:r>
              <a:rPr lang="id-ID" b="1" dirty="0"/>
              <a:t>berubah</a:t>
            </a:r>
            <a:r>
              <a:rPr lang="id-ID" dirty="0"/>
              <a:t> seiring waktu. Dalam pariwisata, kebudayaan menjadi aset penting yang harus dilestarikan agar tetap bisa dinikmati oleh generasi mendatang.</a:t>
            </a:r>
          </a:p>
          <a:p>
            <a:endParaRPr lang="id-ID" dirty="0"/>
          </a:p>
        </p:txBody>
      </p:sp>
    </p:spTree>
    <p:extLst>
      <p:ext uri="{BB962C8B-B14F-4D97-AF65-F5344CB8AC3E}">
        <p14:creationId xmlns:p14="http://schemas.microsoft.com/office/powerpoint/2010/main" val="434711120"/>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78296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a:latin typeface="Arial" panose="020B0604020202020204" pitchFamily="34" charset="0"/>
                <a:ea typeface="+mj-ea"/>
                <a:cs typeface="Arial" panose="020B0604020202020204" pitchFamily="34" charset="0"/>
              </a:rPr>
              <a:t>KONSEP KEBUDAYAAN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323528" y="1268760"/>
            <a:ext cx="8363272" cy="503143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id-ID" b="1" dirty="0">
                <a:solidFill>
                  <a:schemeClr val="tx1"/>
                </a:solidFill>
              </a:rPr>
              <a:t>Konsep kebudayaan </a:t>
            </a:r>
            <a:r>
              <a:rPr lang="id-ID" dirty="0">
                <a:solidFill>
                  <a:schemeClr val="tx1"/>
                </a:solidFill>
              </a:rPr>
              <a:t>merupakan salah satu konsep sentral dalam antropologi. Secara sederhana, kebudayaan dapat diartikan sebagai keseluruhan sistem gagasan, tindakan, dan hasil karya manusia dalam kehidupan bermasyarakat, yang dipelajari melalui proses belajar</a:t>
            </a:r>
            <a:endParaRPr lang="en-US" dirty="0">
              <a:solidFill>
                <a:schemeClr val="tx1"/>
              </a:solidFill>
            </a:endParaRPr>
          </a:p>
          <a:p>
            <a:endParaRPr lang="en-US" dirty="0">
              <a:solidFill>
                <a:schemeClr val="tx1"/>
              </a:solidFill>
            </a:endParaRPr>
          </a:p>
          <a:p>
            <a:r>
              <a:rPr lang="id-ID" b="1" dirty="0">
                <a:solidFill>
                  <a:schemeClr val="tx1"/>
                </a:solidFill>
              </a:rPr>
              <a:t>Kebudayaan</a:t>
            </a:r>
            <a:r>
              <a:rPr lang="id-ID" dirty="0">
                <a:solidFill>
                  <a:schemeClr val="tx1"/>
                </a:solidFill>
              </a:rPr>
              <a:t> adalah keseluruhan sistem nilai, norma, pengetahuan, kepercayaan, adat istiadat, seni, dan segala bentuk perilaku yang diwariskan dari generasi ke generasi dalam suatu masyarakat. Kebudayaan mencerminkan cara hidup suatu kelompok manusia dan membentuk identitas mereka.</a:t>
            </a: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35091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827584" y="557808"/>
            <a:ext cx="7776864" cy="582352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id-ID" b="1" dirty="0">
                <a:solidFill>
                  <a:schemeClr val="tx1"/>
                </a:solidFill>
                <a:latin typeface="+mn-lt"/>
              </a:rPr>
              <a:t>1. Pengertian Kebudayaan Menurut Para Ahli</a:t>
            </a:r>
          </a:p>
          <a:p>
            <a:r>
              <a:rPr lang="id-ID" sz="2000" dirty="0">
                <a:solidFill>
                  <a:schemeClr val="tx1"/>
                </a:solidFill>
                <a:latin typeface="+mn-lt"/>
              </a:rPr>
              <a:t>Berikut beberapa definisi kebudayaan dari para ahli:</a:t>
            </a:r>
          </a:p>
          <a:p>
            <a:r>
              <a:rPr lang="id-ID" sz="2000" dirty="0">
                <a:solidFill>
                  <a:schemeClr val="tx1"/>
                </a:solidFill>
                <a:latin typeface="+mn-lt"/>
              </a:rPr>
              <a:t>🔹 </a:t>
            </a:r>
            <a:r>
              <a:rPr lang="id-ID" sz="2000" b="1" dirty="0">
                <a:solidFill>
                  <a:schemeClr val="tx1"/>
                </a:solidFill>
                <a:latin typeface="+mn-lt"/>
              </a:rPr>
              <a:t>Edward B. </a:t>
            </a:r>
            <a:r>
              <a:rPr lang="id-ID" sz="2000" b="1" dirty="0" err="1">
                <a:solidFill>
                  <a:schemeClr val="tx1"/>
                </a:solidFill>
                <a:latin typeface="+mn-lt"/>
              </a:rPr>
              <a:t>Tylor</a:t>
            </a:r>
            <a:r>
              <a:rPr lang="id-ID" sz="2000" dirty="0">
                <a:solidFill>
                  <a:schemeClr val="tx1"/>
                </a:solidFill>
                <a:latin typeface="+mn-lt"/>
              </a:rPr>
              <a:t> → Kebudayaan adalah keseluruhan kompleks yang mencakup </a:t>
            </a:r>
            <a:r>
              <a:rPr lang="id-ID" sz="2000" b="1" dirty="0">
                <a:solidFill>
                  <a:schemeClr val="tx1"/>
                </a:solidFill>
                <a:latin typeface="+mn-lt"/>
              </a:rPr>
              <a:t>pengetahuan, kepercayaan, seni, moral, hukum, adat istiadat, dan kebiasaan lain yang diperoleh manusia sebagai anggota masyarakat</a:t>
            </a:r>
            <a:r>
              <a:rPr lang="id-ID" sz="2000" dirty="0">
                <a:solidFill>
                  <a:schemeClr val="tx1"/>
                </a:solidFill>
                <a:latin typeface="+mn-lt"/>
              </a:rPr>
              <a:t>.</a:t>
            </a:r>
            <a:endParaRPr lang="en-US" sz="2000" dirty="0">
              <a:solidFill>
                <a:schemeClr val="tx1"/>
              </a:solidFill>
              <a:latin typeface="+mn-lt"/>
            </a:endParaRPr>
          </a:p>
          <a:p>
            <a:endParaRPr lang="id-ID" sz="2000" dirty="0">
              <a:solidFill>
                <a:schemeClr val="tx1"/>
              </a:solidFill>
              <a:latin typeface="+mn-lt"/>
            </a:endParaRPr>
          </a:p>
          <a:p>
            <a:r>
              <a:rPr lang="id-ID" sz="2000" dirty="0">
                <a:solidFill>
                  <a:schemeClr val="tx1"/>
                </a:solidFill>
                <a:latin typeface="+mn-lt"/>
              </a:rPr>
              <a:t>🔹 </a:t>
            </a:r>
            <a:r>
              <a:rPr lang="id-ID" sz="2000" b="1" dirty="0" err="1">
                <a:solidFill>
                  <a:schemeClr val="tx1"/>
                </a:solidFill>
                <a:latin typeface="+mn-lt"/>
              </a:rPr>
              <a:t>Koentjaraningrat</a:t>
            </a:r>
            <a:r>
              <a:rPr lang="id-ID" sz="2000" dirty="0">
                <a:solidFill>
                  <a:schemeClr val="tx1"/>
                </a:solidFill>
                <a:latin typeface="+mn-lt"/>
              </a:rPr>
              <a:t> → Kebudayaan adalah </a:t>
            </a:r>
            <a:r>
              <a:rPr lang="id-ID" sz="2000" b="1" dirty="0">
                <a:solidFill>
                  <a:schemeClr val="tx1"/>
                </a:solidFill>
                <a:latin typeface="+mn-lt"/>
              </a:rPr>
              <a:t>keseluruhan sistem gagasan, tindakan, dan hasil karya manusia dalam kehidupan masyarakat yang diperoleh melalui proses belajar</a:t>
            </a:r>
            <a:r>
              <a:rPr lang="id-ID" sz="2000" dirty="0">
                <a:solidFill>
                  <a:schemeClr val="tx1"/>
                </a:solidFill>
                <a:latin typeface="+mn-lt"/>
              </a:rPr>
              <a:t>.</a:t>
            </a:r>
            <a:endParaRPr lang="en-US" sz="2000" dirty="0">
              <a:solidFill>
                <a:schemeClr val="tx1"/>
              </a:solidFill>
              <a:latin typeface="+mn-lt"/>
            </a:endParaRPr>
          </a:p>
          <a:p>
            <a:endParaRPr lang="id-ID" sz="2000" dirty="0">
              <a:solidFill>
                <a:schemeClr val="tx1"/>
              </a:solidFill>
              <a:latin typeface="+mn-lt"/>
            </a:endParaRPr>
          </a:p>
          <a:p>
            <a:r>
              <a:rPr lang="id-ID" sz="2000" dirty="0">
                <a:solidFill>
                  <a:schemeClr val="tx1"/>
                </a:solidFill>
                <a:latin typeface="+mn-lt"/>
              </a:rPr>
              <a:t>🔹 </a:t>
            </a:r>
            <a:r>
              <a:rPr lang="id-ID" sz="2000" b="1" dirty="0" err="1">
                <a:solidFill>
                  <a:schemeClr val="tx1"/>
                </a:solidFill>
                <a:latin typeface="+mn-lt"/>
              </a:rPr>
              <a:t>Clifford</a:t>
            </a:r>
            <a:r>
              <a:rPr lang="id-ID" sz="2000" b="1" dirty="0">
                <a:solidFill>
                  <a:schemeClr val="tx1"/>
                </a:solidFill>
                <a:latin typeface="+mn-lt"/>
              </a:rPr>
              <a:t> </a:t>
            </a:r>
            <a:r>
              <a:rPr lang="id-ID" sz="2000" b="1" dirty="0" err="1">
                <a:solidFill>
                  <a:schemeClr val="tx1"/>
                </a:solidFill>
                <a:latin typeface="+mn-lt"/>
              </a:rPr>
              <a:t>Geertz</a:t>
            </a:r>
            <a:r>
              <a:rPr lang="id-ID" sz="2000" dirty="0">
                <a:solidFill>
                  <a:schemeClr val="tx1"/>
                </a:solidFill>
                <a:latin typeface="+mn-lt"/>
              </a:rPr>
              <a:t> → Kebudayaan adalah </a:t>
            </a:r>
            <a:r>
              <a:rPr lang="id-ID" sz="2000" b="1" dirty="0">
                <a:solidFill>
                  <a:schemeClr val="tx1"/>
                </a:solidFill>
                <a:latin typeface="+mn-lt"/>
              </a:rPr>
              <a:t>pola makna yang dianut oleh manusia yang tercermin dalam simbol-simbol yang diwariskan dalam suatu masyarakat</a:t>
            </a:r>
            <a:r>
              <a:rPr lang="id-ID" sz="2000" dirty="0">
                <a:solidFill>
                  <a:schemeClr val="tx1"/>
                </a:solidFill>
                <a:latin typeface="+mn-lt"/>
              </a:rPr>
              <a:t>.</a:t>
            </a:r>
            <a:endParaRPr lang="en-US" sz="2000" dirty="0">
              <a:solidFill>
                <a:schemeClr val="tx1"/>
              </a:solidFill>
              <a:latin typeface="+mn-lt"/>
            </a:endParaRPr>
          </a:p>
          <a:p>
            <a:endParaRPr lang="id-ID" sz="2000" dirty="0">
              <a:solidFill>
                <a:schemeClr val="tx1"/>
              </a:solidFill>
              <a:latin typeface="+mn-lt"/>
            </a:endParaRPr>
          </a:p>
          <a:p>
            <a:r>
              <a:rPr lang="id-ID" sz="2000" dirty="0">
                <a:solidFill>
                  <a:schemeClr val="tx1"/>
                </a:solidFill>
                <a:latin typeface="+mn-lt"/>
              </a:rPr>
              <a:t>📌 </a:t>
            </a:r>
            <a:r>
              <a:rPr lang="id-ID" sz="2000" b="1" dirty="0">
                <a:solidFill>
                  <a:schemeClr val="tx1"/>
                </a:solidFill>
                <a:latin typeface="+mn-lt"/>
              </a:rPr>
              <a:t>Kesimpulan:</a:t>
            </a:r>
            <a:r>
              <a:rPr lang="id-ID" sz="2000" dirty="0">
                <a:solidFill>
                  <a:schemeClr val="tx1"/>
                </a:solidFill>
                <a:latin typeface="+mn-lt"/>
              </a:rPr>
              <a:t> Kebudayaan mencakup segala aspek kehidupan manusia, baik yang bersifat </a:t>
            </a:r>
            <a:r>
              <a:rPr lang="id-ID" sz="2000" b="1" dirty="0">
                <a:solidFill>
                  <a:schemeClr val="tx1"/>
                </a:solidFill>
                <a:latin typeface="+mn-lt"/>
              </a:rPr>
              <a:t>materiil</a:t>
            </a:r>
            <a:r>
              <a:rPr lang="id-ID" sz="2000" dirty="0">
                <a:solidFill>
                  <a:schemeClr val="tx1"/>
                </a:solidFill>
                <a:latin typeface="+mn-lt"/>
              </a:rPr>
              <a:t> (misalnya pakaian, rumah, alat musik) maupun </a:t>
            </a:r>
            <a:r>
              <a:rPr lang="id-ID" sz="2000" b="1" dirty="0">
                <a:solidFill>
                  <a:schemeClr val="tx1"/>
                </a:solidFill>
                <a:latin typeface="+mn-lt"/>
              </a:rPr>
              <a:t>non-materiil</a:t>
            </a:r>
            <a:r>
              <a:rPr lang="id-ID" sz="2000" dirty="0">
                <a:solidFill>
                  <a:schemeClr val="tx1"/>
                </a:solidFill>
                <a:latin typeface="+mn-lt"/>
              </a:rPr>
              <a:t> (misalnya bahasa, agama, nilai, norma).</a:t>
            </a:r>
          </a:p>
          <a:p>
            <a:pPr algn="l"/>
            <a:endParaRPr lang="id-ID" sz="2000" dirty="0">
              <a:solidFill>
                <a:schemeClr val="tx1"/>
              </a:solidFill>
              <a:latin typeface="+mn-lt"/>
              <a:cs typeface="Arial" panose="020B0604020202020204" pitchFamily="34" charset="0"/>
            </a:endParaRPr>
          </a:p>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6664A362-9642-BE57-E6E3-75EF1425A84D}"/>
              </a:ext>
            </a:extLst>
          </p:cNvPr>
          <p:cNvSpPr>
            <a:spLocks noGrp="1"/>
          </p:cNvSpPr>
          <p:nvPr>
            <p:ph idx="1"/>
          </p:nvPr>
        </p:nvSpPr>
        <p:spPr>
          <a:xfrm>
            <a:off x="827584" y="620688"/>
            <a:ext cx="7859216" cy="5505475"/>
          </a:xfrm>
        </p:spPr>
        <p:txBody>
          <a:bodyPr>
            <a:normAutofit lnSpcReduction="10000"/>
          </a:bodyPr>
          <a:lstStyle/>
          <a:p>
            <a:pPr marL="0" indent="0" algn="ctr">
              <a:buNone/>
            </a:pPr>
            <a:r>
              <a:rPr lang="id-ID" sz="3200" b="1" dirty="0"/>
              <a:t>2. Ciri-ciri Kebudayaan</a:t>
            </a:r>
            <a:endParaRPr lang="id-ID" sz="3200" dirty="0"/>
          </a:p>
          <a:p>
            <a:pPr>
              <a:buFont typeface="Arial" panose="020B0604020202020204" pitchFamily="34" charset="0"/>
              <a:buChar char="•"/>
            </a:pPr>
            <a:r>
              <a:rPr lang="id-ID" b="1" dirty="0"/>
              <a:t>Dipelajari:</a:t>
            </a:r>
            <a:r>
              <a:rPr lang="id-ID" dirty="0"/>
              <a:t> Kebudayaan tidak diwariskan secara biologis, tetapi dipelajari melalui proses sosialisasi.</a:t>
            </a:r>
          </a:p>
          <a:p>
            <a:pPr>
              <a:buFont typeface="Arial" panose="020B0604020202020204" pitchFamily="34" charset="0"/>
              <a:buChar char="•"/>
            </a:pPr>
            <a:r>
              <a:rPr lang="id-ID" b="1" dirty="0"/>
              <a:t>Dibagikan:</a:t>
            </a:r>
            <a:r>
              <a:rPr lang="id-ID" dirty="0"/>
              <a:t> Kebudayaan dimiliki bersama oleh anggota suatu kelompok atau masyarakat.</a:t>
            </a:r>
          </a:p>
          <a:p>
            <a:pPr>
              <a:buFont typeface="Arial" panose="020B0604020202020204" pitchFamily="34" charset="0"/>
              <a:buChar char="•"/>
            </a:pPr>
            <a:r>
              <a:rPr lang="id-ID" b="1" dirty="0"/>
              <a:t>Bersifat Simbolik:</a:t>
            </a:r>
            <a:r>
              <a:rPr lang="id-ID" dirty="0"/>
              <a:t> Kebudayaan menggunakan simbol-simbol untuk menyampaikan makna.</a:t>
            </a:r>
          </a:p>
          <a:p>
            <a:pPr>
              <a:buFont typeface="Arial" panose="020B0604020202020204" pitchFamily="34" charset="0"/>
              <a:buChar char="•"/>
            </a:pPr>
            <a:r>
              <a:rPr lang="id-ID" b="1" dirty="0"/>
              <a:t>Bersifat Integratif:</a:t>
            </a:r>
            <a:r>
              <a:rPr lang="id-ID" dirty="0"/>
              <a:t> Berbagai aspek kebudayaan saling terkait dan membentuk suatu sistem yang utuh.</a:t>
            </a:r>
          </a:p>
          <a:p>
            <a:pPr>
              <a:buFont typeface="Arial" panose="020B0604020202020204" pitchFamily="34" charset="0"/>
              <a:buChar char="•"/>
            </a:pPr>
            <a:r>
              <a:rPr lang="id-ID" b="1" dirty="0"/>
              <a:t>Bersifat Adaptif:</a:t>
            </a:r>
            <a:r>
              <a:rPr lang="id-ID" dirty="0"/>
              <a:t> Kebudayaan membantu manusia beradaptasi dengan lingkungannya.</a:t>
            </a:r>
          </a:p>
          <a:p>
            <a:endParaRPr lang="id-ID" dirty="0"/>
          </a:p>
        </p:txBody>
      </p:sp>
    </p:spTree>
    <p:extLst>
      <p:ext uri="{BB962C8B-B14F-4D97-AF65-F5344CB8AC3E}">
        <p14:creationId xmlns:p14="http://schemas.microsoft.com/office/powerpoint/2010/main" val="3294426440"/>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81849980-47D1-390E-AB79-6E44A1CD9F52}"/>
              </a:ext>
            </a:extLst>
          </p:cNvPr>
          <p:cNvSpPr>
            <a:spLocks noGrp="1"/>
          </p:cNvSpPr>
          <p:nvPr>
            <p:ph idx="1"/>
          </p:nvPr>
        </p:nvSpPr>
        <p:spPr>
          <a:xfrm>
            <a:off x="755576" y="764704"/>
            <a:ext cx="7931224" cy="5361459"/>
          </a:xfrm>
        </p:spPr>
        <p:txBody>
          <a:bodyPr>
            <a:normAutofit fontScale="92500" lnSpcReduction="10000"/>
          </a:bodyPr>
          <a:lstStyle/>
          <a:p>
            <a:pPr marL="0" indent="0" algn="ctr">
              <a:buNone/>
            </a:pPr>
            <a:r>
              <a:rPr lang="id-ID" sz="3200" b="1" dirty="0"/>
              <a:t>Wujud Kebudayaan</a:t>
            </a:r>
          </a:p>
          <a:p>
            <a:r>
              <a:rPr lang="id-ID" dirty="0"/>
              <a:t>Menurut </a:t>
            </a:r>
            <a:r>
              <a:rPr lang="id-ID" b="1" dirty="0" err="1"/>
              <a:t>Koentjaraningrat</a:t>
            </a:r>
            <a:r>
              <a:rPr lang="id-ID" dirty="0"/>
              <a:t>, kebudayaan memiliki </a:t>
            </a:r>
            <a:r>
              <a:rPr lang="id-ID" b="1" dirty="0"/>
              <a:t>tiga wujud utama</a:t>
            </a:r>
            <a:r>
              <a:rPr lang="id-ID" dirty="0"/>
              <a:t>, yaitu:</a:t>
            </a:r>
            <a:endParaRPr lang="en-US" dirty="0"/>
          </a:p>
          <a:p>
            <a:pPr marL="0" indent="0">
              <a:buNone/>
            </a:pPr>
            <a:endParaRPr lang="id-ID" dirty="0"/>
          </a:p>
          <a:p>
            <a:pPr marL="0" indent="0" algn="ctr">
              <a:buNone/>
            </a:pPr>
            <a:r>
              <a:rPr lang="id-ID" b="1" dirty="0"/>
              <a:t>A. Kebudayaan sebagai Gagasan (Ideologi)</a:t>
            </a:r>
          </a:p>
          <a:p>
            <a:pPr>
              <a:buFont typeface="Arial" panose="020B0604020202020204" pitchFamily="34" charset="0"/>
              <a:buChar char="•"/>
            </a:pPr>
            <a:r>
              <a:rPr lang="id-ID" dirty="0"/>
              <a:t>Berupa nilai, norma, dan sistem kepercayaan yang dianut oleh masyarakat.</a:t>
            </a:r>
          </a:p>
          <a:p>
            <a:pPr>
              <a:buFont typeface="Arial" panose="020B0604020202020204" pitchFamily="34" charset="0"/>
              <a:buChar char="•"/>
            </a:pPr>
            <a:r>
              <a:rPr lang="id-ID" dirty="0"/>
              <a:t>Tidak dapat dilihat secara langsung, tetapi menjadi pedoman hidup.</a:t>
            </a:r>
          </a:p>
          <a:p>
            <a:pPr>
              <a:buFont typeface="Arial" panose="020B0604020202020204" pitchFamily="34" charset="0"/>
              <a:buChar char="•"/>
            </a:pPr>
            <a:r>
              <a:rPr lang="id-ID" b="1" dirty="0"/>
              <a:t>Contoh:</a:t>
            </a:r>
            <a:r>
              <a:rPr lang="id-ID" dirty="0"/>
              <a:t> </a:t>
            </a:r>
          </a:p>
          <a:p>
            <a:pPr marL="742950" lvl="1" indent="-285750">
              <a:buFont typeface="Arial" panose="020B0604020202020204" pitchFamily="34" charset="0"/>
              <a:buChar char="•"/>
            </a:pPr>
            <a:r>
              <a:rPr lang="id-ID" dirty="0"/>
              <a:t>Konsep gotong royong dalam budaya Indonesia.</a:t>
            </a:r>
          </a:p>
          <a:p>
            <a:pPr marL="742950" lvl="1" indent="-285750">
              <a:buFont typeface="Arial" panose="020B0604020202020204" pitchFamily="34" charset="0"/>
              <a:buChar char="•"/>
            </a:pPr>
            <a:r>
              <a:rPr lang="id-ID" dirty="0"/>
              <a:t>Kepercayaan pada adat istiadat dalam pernikahan tradisional.</a:t>
            </a:r>
          </a:p>
          <a:p>
            <a:endParaRPr lang="id-ID" dirty="0"/>
          </a:p>
        </p:txBody>
      </p:sp>
    </p:spTree>
    <p:extLst>
      <p:ext uri="{BB962C8B-B14F-4D97-AF65-F5344CB8AC3E}">
        <p14:creationId xmlns:p14="http://schemas.microsoft.com/office/powerpoint/2010/main" val="1561947575"/>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BF565AA3-2414-FBB2-2D9A-BC3486993DFD}"/>
              </a:ext>
            </a:extLst>
          </p:cNvPr>
          <p:cNvSpPr>
            <a:spLocks noGrp="1"/>
          </p:cNvSpPr>
          <p:nvPr>
            <p:ph idx="1"/>
          </p:nvPr>
        </p:nvSpPr>
        <p:spPr>
          <a:xfrm>
            <a:off x="1403648" y="548680"/>
            <a:ext cx="6696744" cy="5577483"/>
          </a:xfrm>
        </p:spPr>
        <p:txBody>
          <a:bodyPr/>
          <a:lstStyle/>
          <a:p>
            <a:pPr marL="0" indent="0" algn="ctr">
              <a:buNone/>
            </a:pPr>
            <a:r>
              <a:rPr lang="id-ID" b="1" dirty="0"/>
              <a:t>B. Kebudayaan sebagai Aktivitas</a:t>
            </a:r>
            <a:endParaRPr lang="en-US" b="1" dirty="0"/>
          </a:p>
          <a:p>
            <a:pPr marL="0" indent="0" algn="ctr">
              <a:buNone/>
            </a:pPr>
            <a:r>
              <a:rPr lang="id-ID" b="1" dirty="0"/>
              <a:t> (Sistem Sosial)</a:t>
            </a:r>
          </a:p>
          <a:p>
            <a:pPr>
              <a:buFont typeface="Arial" panose="020B0604020202020204" pitchFamily="34" charset="0"/>
              <a:buChar char="•"/>
            </a:pPr>
            <a:r>
              <a:rPr lang="id-ID" dirty="0"/>
              <a:t>Berupa pola perilaku dan interaksi sosial yang dipraktikkan dalam kehidupan sehari-hari.</a:t>
            </a:r>
          </a:p>
          <a:p>
            <a:pPr>
              <a:buFont typeface="Arial" panose="020B0604020202020204" pitchFamily="34" charset="0"/>
              <a:buChar char="•"/>
            </a:pPr>
            <a:r>
              <a:rPr lang="id-ID" dirty="0"/>
              <a:t>Terlihat dalam kebiasaan, upacara adat, dan hubungan sosial.</a:t>
            </a:r>
          </a:p>
          <a:p>
            <a:pPr>
              <a:buFont typeface="Arial" panose="020B0604020202020204" pitchFamily="34" charset="0"/>
              <a:buChar char="•"/>
            </a:pPr>
            <a:r>
              <a:rPr lang="id-ID" b="1" dirty="0"/>
              <a:t>Contoh:</a:t>
            </a:r>
            <a:r>
              <a:rPr lang="id-ID" dirty="0"/>
              <a:t> </a:t>
            </a:r>
          </a:p>
          <a:p>
            <a:pPr marL="742950" lvl="1" indent="-285750">
              <a:buFont typeface="Arial" panose="020B0604020202020204" pitchFamily="34" charset="0"/>
              <a:buChar char="•"/>
            </a:pPr>
            <a:r>
              <a:rPr lang="id-ID" dirty="0"/>
              <a:t>Tradisi mudik saat Lebaran di Indonesia.</a:t>
            </a:r>
          </a:p>
          <a:p>
            <a:pPr marL="742950" lvl="1" indent="-285750">
              <a:buFont typeface="Arial" panose="020B0604020202020204" pitchFamily="34" charset="0"/>
              <a:buChar char="•"/>
            </a:pPr>
            <a:r>
              <a:rPr lang="id-ID" dirty="0"/>
              <a:t>Ritual adat Ngaben di Bali sebagai bentuk penghormatan kepada leluhur.</a:t>
            </a:r>
          </a:p>
          <a:p>
            <a:endParaRPr lang="id-ID" dirty="0"/>
          </a:p>
        </p:txBody>
      </p:sp>
    </p:spTree>
    <p:extLst>
      <p:ext uri="{BB962C8B-B14F-4D97-AF65-F5344CB8AC3E}">
        <p14:creationId xmlns:p14="http://schemas.microsoft.com/office/powerpoint/2010/main" val="305704572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8917E70E-8E6C-FF09-2B08-804CCC4A7B2D}"/>
              </a:ext>
            </a:extLst>
          </p:cNvPr>
          <p:cNvSpPr>
            <a:spLocks noGrp="1"/>
          </p:cNvSpPr>
          <p:nvPr>
            <p:ph idx="1"/>
          </p:nvPr>
        </p:nvSpPr>
        <p:spPr>
          <a:xfrm>
            <a:off x="827584" y="764704"/>
            <a:ext cx="7416824" cy="5361459"/>
          </a:xfrm>
        </p:spPr>
        <p:txBody>
          <a:bodyPr>
            <a:normAutofit fontScale="92500" lnSpcReduction="10000"/>
          </a:bodyPr>
          <a:lstStyle/>
          <a:p>
            <a:pPr marL="0" indent="0" algn="ctr">
              <a:buNone/>
            </a:pPr>
            <a:r>
              <a:rPr lang="id-ID" sz="3500" b="1" dirty="0"/>
              <a:t>C. Kebudayaan sebagai Artefak </a:t>
            </a:r>
            <a:endParaRPr lang="en-US" sz="3500" b="1" dirty="0"/>
          </a:p>
          <a:p>
            <a:pPr marL="0" indent="0" algn="ctr">
              <a:buNone/>
            </a:pPr>
            <a:r>
              <a:rPr lang="id-ID" sz="3500" b="1" dirty="0"/>
              <a:t>(Hasil Karya Material)</a:t>
            </a:r>
          </a:p>
          <a:p>
            <a:pPr>
              <a:buFont typeface="Arial" panose="020B0604020202020204" pitchFamily="34" charset="0"/>
              <a:buChar char="•"/>
            </a:pPr>
            <a:r>
              <a:rPr lang="id-ID" dirty="0"/>
              <a:t>Berupa benda-benda hasil karya manusia yang mencerminkan budaya.</a:t>
            </a:r>
          </a:p>
          <a:p>
            <a:pPr>
              <a:buFont typeface="Arial" panose="020B0604020202020204" pitchFamily="34" charset="0"/>
              <a:buChar char="•"/>
            </a:pPr>
            <a:r>
              <a:rPr lang="id-ID" dirty="0"/>
              <a:t>Dapat berupa pakaian, rumah adat, senjata tradisional, alat musik, dan sebagainya.</a:t>
            </a:r>
          </a:p>
          <a:p>
            <a:pPr>
              <a:buFont typeface="Arial" panose="020B0604020202020204" pitchFamily="34" charset="0"/>
              <a:buChar char="•"/>
            </a:pPr>
            <a:r>
              <a:rPr lang="id-ID" b="1" dirty="0"/>
              <a:t>Contoh:</a:t>
            </a:r>
            <a:r>
              <a:rPr lang="id-ID" dirty="0"/>
              <a:t> </a:t>
            </a:r>
          </a:p>
          <a:p>
            <a:pPr marL="742950" lvl="1" indent="-285750">
              <a:buFont typeface="Arial" panose="020B0604020202020204" pitchFamily="34" charset="0"/>
              <a:buChar char="•"/>
            </a:pPr>
            <a:r>
              <a:rPr lang="id-ID" dirty="0"/>
              <a:t>Batik sebagai warisan budaya Indonesia.</a:t>
            </a:r>
          </a:p>
          <a:p>
            <a:pPr marL="742950" lvl="1" indent="-285750">
              <a:buFont typeface="Arial" panose="020B0604020202020204" pitchFamily="34" charset="0"/>
              <a:buChar char="•"/>
            </a:pPr>
            <a:r>
              <a:rPr lang="id-ID" dirty="0"/>
              <a:t>Rumah Gadang sebagai simbol arsitektur Minangkabau.</a:t>
            </a:r>
          </a:p>
          <a:p>
            <a:r>
              <a:rPr lang="id-ID" dirty="0"/>
              <a:t>📌 </a:t>
            </a:r>
            <a:r>
              <a:rPr lang="id-ID" b="1" dirty="0"/>
              <a:t>Kesimpulan:</a:t>
            </a:r>
            <a:r>
              <a:rPr lang="id-ID" dirty="0"/>
              <a:t> Kebudayaan tidak hanya berupa benda fisik, tetapi juga gagasan dan perilaku yang diwariskan dalam masyarakat.</a:t>
            </a:r>
          </a:p>
          <a:p>
            <a:endParaRPr lang="id-ID" dirty="0"/>
          </a:p>
        </p:txBody>
      </p:sp>
    </p:spTree>
    <p:extLst>
      <p:ext uri="{BB962C8B-B14F-4D97-AF65-F5344CB8AC3E}">
        <p14:creationId xmlns:p14="http://schemas.microsoft.com/office/powerpoint/2010/main" val="753823723"/>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F6760-88E8-5C30-DBB8-3DA2114EDB22}"/>
            </a:ext>
          </a:extLst>
        </p:cNvPr>
        <p:cNvGrpSpPr/>
        <p:nvPr/>
      </p:nvGrpSpPr>
      <p:grpSpPr>
        <a:xfrm>
          <a:off x="0" y="0"/>
          <a:ext cx="0" cy="0"/>
          <a:chOff x="0" y="0"/>
          <a:chExt cx="0" cy="0"/>
        </a:xfrm>
      </p:grpSpPr>
      <p:sp>
        <p:nvSpPr>
          <p:cNvPr id="2" name="Tampungan Konten 1">
            <a:extLst>
              <a:ext uri="{FF2B5EF4-FFF2-40B4-BE49-F238E27FC236}">
                <a16:creationId xmlns:a16="http://schemas.microsoft.com/office/drawing/2014/main" id="{315DDE9D-8974-4692-E1B8-ACFE8BC3FEB7}"/>
              </a:ext>
            </a:extLst>
          </p:cNvPr>
          <p:cNvSpPr>
            <a:spLocks noGrp="1"/>
          </p:cNvSpPr>
          <p:nvPr>
            <p:ph idx="1"/>
          </p:nvPr>
        </p:nvSpPr>
        <p:spPr>
          <a:xfrm>
            <a:off x="827584" y="620688"/>
            <a:ext cx="7859216" cy="5505475"/>
          </a:xfrm>
        </p:spPr>
        <p:txBody>
          <a:bodyPr>
            <a:normAutofit lnSpcReduction="10000"/>
          </a:bodyPr>
          <a:lstStyle/>
          <a:p>
            <a:pPr marL="0" indent="0" algn="ctr">
              <a:buNone/>
            </a:pPr>
            <a:r>
              <a:rPr lang="id-ID" sz="3200" b="1" dirty="0"/>
              <a:t>2. Ciri-ciri Kebudayaan</a:t>
            </a:r>
            <a:endParaRPr lang="id-ID" sz="3200" dirty="0"/>
          </a:p>
          <a:p>
            <a:pPr>
              <a:buFont typeface="Arial" panose="020B0604020202020204" pitchFamily="34" charset="0"/>
              <a:buChar char="•"/>
            </a:pPr>
            <a:r>
              <a:rPr lang="id-ID" b="1" dirty="0"/>
              <a:t>Dipelajari:</a:t>
            </a:r>
            <a:r>
              <a:rPr lang="id-ID" dirty="0"/>
              <a:t> Kebudayaan tidak diwariskan secara biologis, tetapi dipelajari melalui proses sosialisasi.</a:t>
            </a:r>
          </a:p>
          <a:p>
            <a:pPr>
              <a:buFont typeface="Arial" panose="020B0604020202020204" pitchFamily="34" charset="0"/>
              <a:buChar char="•"/>
            </a:pPr>
            <a:r>
              <a:rPr lang="id-ID" b="1" dirty="0"/>
              <a:t>Dibagikan:</a:t>
            </a:r>
            <a:r>
              <a:rPr lang="id-ID" dirty="0"/>
              <a:t> Kebudayaan dimiliki bersama oleh anggota suatu kelompok atau masyarakat.</a:t>
            </a:r>
          </a:p>
          <a:p>
            <a:pPr>
              <a:buFont typeface="Arial" panose="020B0604020202020204" pitchFamily="34" charset="0"/>
              <a:buChar char="•"/>
            </a:pPr>
            <a:r>
              <a:rPr lang="id-ID" b="1" dirty="0"/>
              <a:t>Bersifat Simbolik:</a:t>
            </a:r>
            <a:r>
              <a:rPr lang="id-ID" dirty="0"/>
              <a:t> Kebudayaan menggunakan simbol-simbol untuk menyampaikan makna.</a:t>
            </a:r>
          </a:p>
          <a:p>
            <a:pPr>
              <a:buFont typeface="Arial" panose="020B0604020202020204" pitchFamily="34" charset="0"/>
              <a:buChar char="•"/>
            </a:pPr>
            <a:r>
              <a:rPr lang="id-ID" b="1" dirty="0"/>
              <a:t>Bersifat Integratif:</a:t>
            </a:r>
            <a:r>
              <a:rPr lang="id-ID" dirty="0"/>
              <a:t> Berbagai aspek kebudayaan saling terkait dan membentuk suatu sistem yang utuh.</a:t>
            </a:r>
          </a:p>
          <a:p>
            <a:pPr>
              <a:buFont typeface="Arial" panose="020B0604020202020204" pitchFamily="34" charset="0"/>
              <a:buChar char="•"/>
            </a:pPr>
            <a:r>
              <a:rPr lang="id-ID" b="1" dirty="0"/>
              <a:t>Bersifat Adaptif:</a:t>
            </a:r>
            <a:r>
              <a:rPr lang="id-ID" dirty="0"/>
              <a:t> Kebudayaan membantu manusia beradaptasi dengan lingkungannya.</a:t>
            </a:r>
          </a:p>
          <a:p>
            <a:endParaRPr lang="id-ID" dirty="0"/>
          </a:p>
        </p:txBody>
      </p:sp>
    </p:spTree>
    <p:extLst>
      <p:ext uri="{BB962C8B-B14F-4D97-AF65-F5344CB8AC3E}">
        <p14:creationId xmlns:p14="http://schemas.microsoft.com/office/powerpoint/2010/main" val="268171334"/>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64F05554-7FAF-26B8-A433-949006FE32E2}"/>
              </a:ext>
            </a:extLst>
          </p:cNvPr>
          <p:cNvSpPr>
            <a:spLocks noGrp="1"/>
          </p:cNvSpPr>
          <p:nvPr>
            <p:ph idx="1"/>
          </p:nvPr>
        </p:nvSpPr>
        <p:spPr>
          <a:xfrm>
            <a:off x="683568" y="980728"/>
            <a:ext cx="7632848" cy="5112568"/>
          </a:xfrm>
        </p:spPr>
        <p:txBody>
          <a:bodyPr>
            <a:normAutofit fontScale="77500" lnSpcReduction="20000"/>
          </a:bodyPr>
          <a:lstStyle/>
          <a:p>
            <a:r>
              <a:rPr lang="id-ID" dirty="0"/>
              <a:t>✅ </a:t>
            </a:r>
            <a:r>
              <a:rPr lang="id-ID" b="1" dirty="0"/>
              <a:t>Bersifat Universal</a:t>
            </a:r>
            <a:r>
              <a:rPr lang="id-ID" dirty="0"/>
              <a:t> → Semua masyarakat memiliki budaya, meskipun berbeda bentuknya.</a:t>
            </a:r>
            <a:br>
              <a:rPr lang="id-ID" dirty="0"/>
            </a:br>
            <a:r>
              <a:rPr lang="id-ID" dirty="0"/>
              <a:t>✅ </a:t>
            </a:r>
            <a:r>
              <a:rPr lang="id-ID" b="1" dirty="0"/>
              <a:t>Dapat Dipelajari</a:t>
            </a:r>
            <a:r>
              <a:rPr lang="id-ID" dirty="0"/>
              <a:t> → Kebudayaan diwariskan dari satu generasi ke generasi berikutnya melalui proses sosialisasi.</a:t>
            </a:r>
            <a:br>
              <a:rPr lang="id-ID" dirty="0"/>
            </a:br>
            <a:r>
              <a:rPr lang="id-ID" dirty="0"/>
              <a:t>✅ </a:t>
            </a:r>
            <a:r>
              <a:rPr lang="id-ID" b="1" dirty="0"/>
              <a:t>Bersifat Dinamis</a:t>
            </a:r>
            <a:r>
              <a:rPr lang="id-ID" dirty="0"/>
              <a:t> → Kebudayaan dapat berubah dan berkembang seiring waktu.</a:t>
            </a:r>
            <a:br>
              <a:rPr lang="id-ID" dirty="0"/>
            </a:br>
            <a:r>
              <a:rPr lang="id-ID" dirty="0"/>
              <a:t>✅ </a:t>
            </a:r>
            <a:r>
              <a:rPr lang="id-ID" b="1" dirty="0"/>
              <a:t>Bersifat Simbolik</a:t>
            </a:r>
            <a:r>
              <a:rPr lang="id-ID" dirty="0"/>
              <a:t> → Banyak aspek budaya yang diwujudkan dalam simbol, seperti bendera, pakaian adat, atau tarian.</a:t>
            </a:r>
            <a:br>
              <a:rPr lang="id-ID" dirty="0"/>
            </a:br>
            <a:r>
              <a:rPr lang="id-ID" dirty="0"/>
              <a:t>✅ </a:t>
            </a:r>
            <a:r>
              <a:rPr lang="id-ID" b="1" dirty="0"/>
              <a:t>Terintegrasi dalam Masyarakat</a:t>
            </a:r>
            <a:r>
              <a:rPr lang="id-ID" dirty="0"/>
              <a:t> → Kebudayaan menjadi bagian dari kehidupan sehari-hari dalam masyarakat.</a:t>
            </a:r>
            <a:endParaRPr lang="en-US" dirty="0"/>
          </a:p>
          <a:p>
            <a:pPr marL="0" indent="0">
              <a:buNone/>
            </a:pPr>
            <a:endParaRPr lang="id-ID" dirty="0"/>
          </a:p>
          <a:p>
            <a:r>
              <a:rPr lang="id-ID" dirty="0"/>
              <a:t>📌 </a:t>
            </a:r>
            <a:r>
              <a:rPr lang="id-ID" b="1" dirty="0"/>
              <a:t>Contoh:</a:t>
            </a:r>
            <a:r>
              <a:rPr lang="id-ID" dirty="0"/>
              <a:t> Tradisi pernikahan adat di Indonesia memiliki berbagai simbol, seperti upacara siraman dalam adat Jawa yang melambangkan penyucian diri sebelum menikah.</a:t>
            </a:r>
          </a:p>
          <a:p>
            <a:endParaRPr lang="id-ID" dirty="0"/>
          </a:p>
        </p:txBody>
      </p:sp>
    </p:spTree>
    <p:extLst>
      <p:ext uri="{BB962C8B-B14F-4D97-AF65-F5344CB8AC3E}">
        <p14:creationId xmlns:p14="http://schemas.microsoft.com/office/powerpoint/2010/main" val="754321286"/>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2990</TotalTime>
  <Words>1159</Words>
  <Application>Microsoft Office PowerPoint</Application>
  <PresentationFormat>Tampilan Layar (4:3)</PresentationFormat>
  <Paragraphs>94</Paragraphs>
  <Slides>17</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17</vt:i4>
      </vt:variant>
    </vt:vector>
  </HeadingPairs>
  <TitlesOfParts>
    <vt:vector size="23"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yusminar wahyuningsih</cp:lastModifiedBy>
  <cp:revision>444</cp:revision>
  <cp:lastPrinted>2017-08-29T02:54:51Z</cp:lastPrinted>
  <dcterms:created xsi:type="dcterms:W3CDTF">2010-04-18T12:06:30Z</dcterms:created>
  <dcterms:modified xsi:type="dcterms:W3CDTF">2025-03-09T11:07:24Z</dcterms:modified>
</cp:coreProperties>
</file>