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7"/>
  </p:notesMasterIdLst>
  <p:handoutMasterIdLst>
    <p:handoutMasterId r:id="rId28"/>
  </p:handoutMasterIdLst>
  <p:sldIdLst>
    <p:sldId id="256" r:id="rId2"/>
    <p:sldId id="299" r:id="rId3"/>
    <p:sldId id="301" r:id="rId4"/>
    <p:sldId id="302" r:id="rId5"/>
    <p:sldId id="303" r:id="rId6"/>
    <p:sldId id="304" r:id="rId7"/>
    <p:sldId id="305" r:id="rId8"/>
    <p:sldId id="306" r:id="rId9"/>
    <p:sldId id="309" r:id="rId10"/>
    <p:sldId id="307" r:id="rId11"/>
    <p:sldId id="308" r:id="rId12"/>
    <p:sldId id="310" r:id="rId13"/>
    <p:sldId id="311" r:id="rId14"/>
    <p:sldId id="312" r:id="rId15"/>
    <p:sldId id="313" r:id="rId16"/>
    <p:sldId id="314" r:id="rId17"/>
    <p:sldId id="315" r:id="rId18"/>
    <p:sldId id="316" r:id="rId19"/>
    <p:sldId id="317" r:id="rId20"/>
    <p:sldId id="319" r:id="rId21"/>
    <p:sldId id="320" r:id="rId22"/>
    <p:sldId id="322" r:id="rId23"/>
    <p:sldId id="323" r:id="rId24"/>
    <p:sldId id="324" r:id="rId25"/>
    <p:sldId id="300" r:id="rId26"/>
  </p:sldIdLst>
  <p:sldSz cx="9144000" cy="6858000" type="screen4x3"/>
  <p:notesSz cx="7045325" cy="9345613"/>
  <p:custDataLst>
    <p:tags r:id="rId29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43" userDrawn="1">
          <p15:clr>
            <a:srgbClr val="A4A3A4"/>
          </p15:clr>
        </p15:guide>
        <p15:guide id="2" pos="221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userId="Ray" providerId="None"/>
      </p:ext>
    </p:extLst>
  </p:cmAuthor>
  <p:cmAuthor id="2" name="user" initials="u" lastIdx="1" clrIdx="1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172" autoAdjust="0"/>
    <p:restoredTop sz="94580" autoAdjust="0"/>
  </p:normalViewPr>
  <p:slideViewPr>
    <p:cSldViewPr>
      <p:cViewPr varScale="1">
        <p:scale>
          <a:sx n="59" d="100"/>
          <a:sy n="59" d="100"/>
        </p:scale>
        <p:origin x="1476" y="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946" y="-96"/>
      </p:cViewPr>
      <p:guideLst>
        <p:guide orient="horz" pos="2943"/>
        <p:guide pos="221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gs" Target="tags/tag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commentAuthors" Target="commentAuthors.xml"/><Relationship Id="rId8" Type="http://schemas.openxmlformats.org/officeDocument/2006/relationships/slide" Target="slides/slide7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1-04-30T14:37:44.232" idx="1">
    <p:pos x="10" y="10"/>
    <p:text/>
    <p:extLst>
      <p:ext uri="{C676402C-5697-4E1C-873F-D02D1690AC5C}">
        <p15:threadingInfo xmlns:p15="http://schemas.microsoft.com/office/powerpoint/2012/main" timeZoneBias="-420"/>
      </p:ext>
    </p:extLst>
  </p:cm>
</p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7450" y="701675"/>
            <a:ext cx="4670425" cy="3503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56" tIns="46278" rIns="92556" bIns="462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4533" y="4439167"/>
            <a:ext cx="5636260" cy="4205526"/>
          </a:xfrm>
          <a:prstGeom prst="rect">
            <a:avLst/>
          </a:prstGeom>
        </p:spPr>
        <p:txBody>
          <a:bodyPr vert="horz" lIns="92556" tIns="46278" rIns="92556" bIns="4627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7E5F97AF-CD45-40DE-9BCE-3C60148170F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4BD782C2-0B6B-41B6-B032-B4AAE7AFA99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1605E9BE-0D9A-4E76-8D6C-56DE4E94803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0" r:id="rId3"/>
    <p:sldLayoutId id="2147483652" r:id="rId4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6" Type="http://schemas.openxmlformats.org/officeDocument/2006/relationships/comments" Target="../comments/comment1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107504" y="1988840"/>
            <a:ext cx="9036496" cy="187743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000" b="1" dirty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WISATA BUDAYA</a:t>
            </a:r>
          </a:p>
          <a:p>
            <a:pPr algn="ctr"/>
            <a:r>
              <a:rPr lang="en-US" sz="4000" b="1" dirty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CONTOH WISATA BUDAYA</a:t>
            </a:r>
            <a:endParaRPr lang="id-ID" sz="4000" b="1" dirty="0"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ctr"/>
            <a:r>
              <a:rPr lang="id-ID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PERTEMUAN KE </a:t>
            </a:r>
            <a:r>
              <a:rPr lang="en-US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10</a:t>
            </a:r>
            <a:endParaRPr lang="en-US" sz="360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pic>
        <p:nvPicPr>
          <p:cNvPr id="5" name="Picture 4" descr="D:\!!!DATA RETNO_QAC\ARSIP Internal Memo\LOGO IM.png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9" t="15303" r="72530" b="16026"/>
          <a:stretch>
            <a:fillRect/>
          </a:stretch>
        </p:blipFill>
        <p:spPr bwMode="auto">
          <a:xfrm>
            <a:off x="7812360" y="60608"/>
            <a:ext cx="1276350" cy="128016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 thruBlk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Konten 1">
            <a:extLst>
              <a:ext uri="{FF2B5EF4-FFF2-40B4-BE49-F238E27FC236}">
                <a16:creationId xmlns:a16="http://schemas.microsoft.com/office/drawing/2014/main" id="{EC818870-55E0-661F-C7B2-DBAAF8C031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3568" y="620688"/>
            <a:ext cx="7632848" cy="5505475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id-ID" sz="3200" b="1" i="0" dirty="0" err="1">
                <a:solidFill>
                  <a:srgbClr val="404040"/>
                </a:solidFill>
                <a:effectLst/>
                <a:latin typeface="Inter"/>
              </a:rPr>
              <a:t>Tips</a:t>
            </a:r>
            <a:r>
              <a:rPr lang="id-ID" sz="3200" b="1" i="0" dirty="0">
                <a:solidFill>
                  <a:srgbClr val="404040"/>
                </a:solidFill>
                <a:effectLst/>
                <a:latin typeface="Inter"/>
              </a:rPr>
              <a:t> untuk Wisata Budaya</a:t>
            </a:r>
          </a:p>
          <a:p>
            <a:pPr algn="l">
              <a:buFont typeface="+mj-lt"/>
              <a:buAutoNum type="arabicPeriod"/>
            </a:pPr>
            <a:r>
              <a:rPr lang="id-ID" b="1" i="0" dirty="0">
                <a:solidFill>
                  <a:srgbClr val="404040"/>
                </a:solidFill>
                <a:effectLst/>
                <a:latin typeface="Inter"/>
              </a:rPr>
              <a:t>Pelajari Budaya Lokal Sebelum Berkunjung</a:t>
            </a:r>
            <a:r>
              <a:rPr lang="id-ID" b="0" i="0" dirty="0">
                <a:solidFill>
                  <a:srgbClr val="404040"/>
                </a:solidFill>
                <a:effectLst/>
                <a:latin typeface="Inter"/>
              </a:rPr>
              <a:t>: Cari tahu tentang adat istiadat, bahasa, dan norma yang berlaku agar tidak menyinggung masyarakat setempat.</a:t>
            </a:r>
          </a:p>
          <a:p>
            <a:pPr algn="l">
              <a:spcBef>
                <a:spcPts val="300"/>
              </a:spcBef>
              <a:buFont typeface="+mj-lt"/>
              <a:buAutoNum type="arabicPeriod"/>
            </a:pPr>
            <a:r>
              <a:rPr lang="id-ID" b="1" i="0" dirty="0">
                <a:solidFill>
                  <a:srgbClr val="404040"/>
                </a:solidFill>
                <a:effectLst/>
                <a:latin typeface="Inter"/>
              </a:rPr>
              <a:t>Hormati Tradisi dan Kepercayaan</a:t>
            </a:r>
            <a:r>
              <a:rPr lang="id-ID" b="0" i="0" dirty="0">
                <a:solidFill>
                  <a:srgbClr val="404040"/>
                </a:solidFill>
                <a:effectLst/>
                <a:latin typeface="Inter"/>
              </a:rPr>
              <a:t>: Patuhi aturan dan tata krama yang berlaku di tempat yang dikunjungi.</a:t>
            </a:r>
          </a:p>
          <a:p>
            <a:pPr algn="l">
              <a:spcBef>
                <a:spcPts val="300"/>
              </a:spcBef>
              <a:buFont typeface="+mj-lt"/>
              <a:buAutoNum type="arabicPeriod"/>
            </a:pPr>
            <a:r>
              <a:rPr lang="id-ID" b="1" i="0" dirty="0">
                <a:solidFill>
                  <a:srgbClr val="404040"/>
                </a:solidFill>
                <a:effectLst/>
                <a:latin typeface="Inter"/>
              </a:rPr>
              <a:t>Dukung Ekonomi Lokal</a:t>
            </a:r>
            <a:r>
              <a:rPr lang="id-ID" b="0" i="0" dirty="0">
                <a:solidFill>
                  <a:srgbClr val="404040"/>
                </a:solidFill>
                <a:effectLst/>
                <a:latin typeface="Inter"/>
              </a:rPr>
              <a:t>: Beli produk atau jasa dari masyarakat setempat untuk mendukung kesejahteraan mereka.</a:t>
            </a:r>
          </a:p>
          <a:p>
            <a:pPr algn="l">
              <a:spcBef>
                <a:spcPts val="300"/>
              </a:spcBef>
              <a:buFont typeface="+mj-lt"/>
              <a:buAutoNum type="arabicPeriod"/>
            </a:pPr>
            <a:r>
              <a:rPr lang="id-ID" b="1" i="0" dirty="0">
                <a:solidFill>
                  <a:srgbClr val="404040"/>
                </a:solidFill>
                <a:effectLst/>
                <a:latin typeface="Inter"/>
              </a:rPr>
              <a:t>Jaga Kelestarian Lingkungan</a:t>
            </a:r>
            <a:r>
              <a:rPr lang="id-ID" b="0" i="0" dirty="0">
                <a:solidFill>
                  <a:srgbClr val="404040"/>
                </a:solidFill>
                <a:effectLst/>
                <a:latin typeface="Inter"/>
              </a:rPr>
              <a:t>: Hindari merusak situs budaya atau alam selama berkunjung.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487861718"/>
      </p:ext>
    </p:extLst>
  </p:cSld>
  <p:clrMapOvr>
    <a:masterClrMapping/>
  </p:clrMapOvr>
  <p:transition spd="slow">
    <p:fade thruBlk="1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Konten 1">
            <a:extLst>
              <a:ext uri="{FF2B5EF4-FFF2-40B4-BE49-F238E27FC236}">
                <a16:creationId xmlns:a16="http://schemas.microsoft.com/office/drawing/2014/main" id="{DC70F6A2-8FF8-75D7-21C0-4D4B568532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99592" y="836712"/>
            <a:ext cx="7560840" cy="528945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id-ID" sz="3200" b="1" dirty="0"/>
              <a:t>Strategi Pengembangan Wisata Budaya</a:t>
            </a:r>
          </a:p>
          <a:p>
            <a:r>
              <a:rPr lang="id-ID" dirty="0"/>
              <a:t>Agar wisata budaya berkembang dengan baik, perlu adanya strategi yang tepat, antara lain:</a:t>
            </a:r>
            <a:endParaRPr lang="en-US" dirty="0"/>
          </a:p>
          <a:p>
            <a:pPr marL="0" indent="0">
              <a:buNone/>
            </a:pPr>
            <a:endParaRPr lang="id-ID" dirty="0"/>
          </a:p>
          <a:p>
            <a:r>
              <a:rPr lang="id-ID" b="1" dirty="0"/>
              <a:t>A. Pelestarian Budaya</a:t>
            </a:r>
          </a:p>
          <a:p>
            <a:r>
              <a:rPr lang="id-ID" dirty="0"/>
              <a:t>✔️ Dokumentasi dan revitalisasi budaya yang mulai punah.</a:t>
            </a:r>
            <a:br>
              <a:rPr lang="id-ID" dirty="0"/>
            </a:br>
            <a:r>
              <a:rPr lang="id-ID" dirty="0"/>
              <a:t>✔️ Mendorong generasi muda untuk melanjutkan tradisi.</a:t>
            </a:r>
            <a:br>
              <a:rPr lang="id-ID" dirty="0"/>
            </a:br>
            <a:r>
              <a:rPr lang="id-ID" dirty="0"/>
              <a:t>✔️ Menetapkan regulasi untuk melindungi warisan budaya.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268127326"/>
      </p:ext>
    </p:extLst>
  </p:cSld>
  <p:clrMapOvr>
    <a:masterClrMapping/>
  </p:clrMapOvr>
  <p:transition spd="slow">
    <p:fade thruBlk="1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Konten 1">
            <a:extLst>
              <a:ext uri="{FF2B5EF4-FFF2-40B4-BE49-F238E27FC236}">
                <a16:creationId xmlns:a16="http://schemas.microsoft.com/office/drawing/2014/main" id="{264140E9-D3AD-8A07-96F7-F971E94BB0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71600" y="836712"/>
            <a:ext cx="7200800" cy="5289451"/>
          </a:xfrm>
        </p:spPr>
        <p:txBody>
          <a:bodyPr>
            <a:normAutofit lnSpcReduction="10000"/>
          </a:bodyPr>
          <a:lstStyle/>
          <a:p>
            <a:r>
              <a:rPr lang="id-ID" b="1" dirty="0"/>
              <a:t>B. Peningkatan Infrastruktur dan Aksesibilitas</a:t>
            </a:r>
          </a:p>
          <a:p>
            <a:r>
              <a:rPr lang="id-ID" dirty="0"/>
              <a:t>✔️ Perbaikan jalan, transportasi, dan fasilitas pendukung wisata.</a:t>
            </a:r>
            <a:br>
              <a:rPr lang="id-ID" dirty="0"/>
            </a:br>
            <a:r>
              <a:rPr lang="id-ID" dirty="0"/>
              <a:t>✔️ Penyediaan pusat informasi dan pemandu wisata budaya.</a:t>
            </a:r>
            <a:endParaRPr lang="en-US" dirty="0"/>
          </a:p>
          <a:p>
            <a:pPr marL="0" indent="0">
              <a:buNone/>
            </a:pPr>
            <a:endParaRPr lang="id-ID" dirty="0"/>
          </a:p>
          <a:p>
            <a:r>
              <a:rPr lang="id-ID" b="1" dirty="0"/>
              <a:t>C. Promosi dan Digitalisasi Wisata Budaya</a:t>
            </a:r>
          </a:p>
          <a:p>
            <a:r>
              <a:rPr lang="id-ID" dirty="0"/>
              <a:t>✔️ Menggunakan media sosial dan </a:t>
            </a:r>
            <a:r>
              <a:rPr lang="id-ID" dirty="0" err="1"/>
              <a:t>website</a:t>
            </a:r>
            <a:r>
              <a:rPr lang="id-ID" dirty="0"/>
              <a:t> untuk mempromosikan wisata budaya.</a:t>
            </a:r>
            <a:br>
              <a:rPr lang="id-ID" dirty="0"/>
            </a:br>
            <a:r>
              <a:rPr lang="id-ID" dirty="0"/>
              <a:t>✔️ Mengembangkan virtual </a:t>
            </a:r>
            <a:r>
              <a:rPr lang="id-ID" dirty="0" err="1"/>
              <a:t>tour</a:t>
            </a:r>
            <a:r>
              <a:rPr lang="id-ID" dirty="0"/>
              <a:t> dan aplikasi interaktif bagi wisatawan.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786754520"/>
      </p:ext>
    </p:extLst>
  </p:cSld>
  <p:clrMapOvr>
    <a:masterClrMapping/>
  </p:clrMapOvr>
  <p:transition spd="slow">
    <p:fade thruBlk="1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Konten 1">
            <a:extLst>
              <a:ext uri="{FF2B5EF4-FFF2-40B4-BE49-F238E27FC236}">
                <a16:creationId xmlns:a16="http://schemas.microsoft.com/office/drawing/2014/main" id="{80FF5158-59CC-09F2-C393-3E9DEFA6EF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99592" y="764704"/>
            <a:ext cx="7632848" cy="5361459"/>
          </a:xfrm>
        </p:spPr>
        <p:txBody>
          <a:bodyPr>
            <a:normAutofit fontScale="92500" lnSpcReduction="10000"/>
          </a:bodyPr>
          <a:lstStyle/>
          <a:p>
            <a:r>
              <a:rPr lang="id-ID" sz="3500" b="1" dirty="0"/>
              <a:t>D. Pemberdayaan Masyarakat Lokal</a:t>
            </a:r>
          </a:p>
          <a:p>
            <a:r>
              <a:rPr lang="id-ID" dirty="0"/>
              <a:t>✔️ Melibatkan masyarakat dalam pengelolaan wisata budaya.</a:t>
            </a:r>
            <a:br>
              <a:rPr lang="id-ID" dirty="0"/>
            </a:br>
            <a:r>
              <a:rPr lang="id-ID" dirty="0"/>
              <a:t>✔️ Mengadakan pelatihan bagi masyarakat dalam bidang pariwisata.</a:t>
            </a:r>
            <a:endParaRPr lang="en-US" dirty="0"/>
          </a:p>
          <a:p>
            <a:pPr marL="0" indent="0">
              <a:buNone/>
            </a:pPr>
            <a:endParaRPr lang="id-ID" dirty="0"/>
          </a:p>
          <a:p>
            <a:r>
              <a:rPr lang="id-ID" dirty="0"/>
              <a:t>📌 </a:t>
            </a:r>
            <a:r>
              <a:rPr lang="id-ID" b="1" dirty="0"/>
              <a:t>Contoh Sukses:</a:t>
            </a:r>
            <a:endParaRPr lang="id-ID" dirty="0"/>
          </a:p>
          <a:p>
            <a:pPr>
              <a:buFont typeface="Arial" panose="020B0604020202020204" pitchFamily="34" charset="0"/>
              <a:buChar char="•"/>
            </a:pPr>
            <a:r>
              <a:rPr lang="id-ID" b="1" dirty="0"/>
              <a:t>Desa Wisata </a:t>
            </a:r>
            <a:r>
              <a:rPr lang="id-ID" b="1" dirty="0" err="1"/>
              <a:t>Nglanggeran</a:t>
            </a:r>
            <a:r>
              <a:rPr lang="id-ID" b="1" dirty="0"/>
              <a:t> (Yogyakarta)</a:t>
            </a:r>
            <a:r>
              <a:rPr lang="id-ID" dirty="0"/>
              <a:t> → Dikelola oleh masyarakat dengan konsep ekowisata dan wisata budaya.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d-ID" b="1" dirty="0"/>
              <a:t>Kampung Batik </a:t>
            </a:r>
            <a:r>
              <a:rPr lang="id-ID" b="1" dirty="0" err="1"/>
              <a:t>Laweyan</a:t>
            </a:r>
            <a:r>
              <a:rPr lang="id-ID" b="1" dirty="0"/>
              <a:t> (Solo)</a:t>
            </a:r>
            <a:r>
              <a:rPr lang="id-ID" dirty="0"/>
              <a:t> → Masyarakat setempat mengembangkan industri batik sebagai daya tarik wisata budaya.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992763187"/>
      </p:ext>
    </p:extLst>
  </p:cSld>
  <p:clrMapOvr>
    <a:masterClrMapping/>
  </p:clrMapOvr>
  <p:transition spd="slow">
    <p:fade thruBlk="1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Konten 1">
            <a:extLst>
              <a:ext uri="{FF2B5EF4-FFF2-40B4-BE49-F238E27FC236}">
                <a16:creationId xmlns:a16="http://schemas.microsoft.com/office/drawing/2014/main" id="{7083148C-AE2B-C07E-1C62-2EA36A4CE3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7584" y="692696"/>
            <a:ext cx="7704856" cy="5433467"/>
          </a:xfrm>
        </p:spPr>
        <p:txBody>
          <a:bodyPr>
            <a:normAutofit fontScale="92500"/>
          </a:bodyPr>
          <a:lstStyle/>
          <a:p>
            <a:pPr marL="0" indent="0" algn="ctr">
              <a:buNone/>
            </a:pPr>
            <a:r>
              <a:rPr lang="id-ID" sz="3500" b="1" dirty="0"/>
              <a:t>Tantangan dalam Wisata Budaya</a:t>
            </a:r>
          </a:p>
          <a:p>
            <a:r>
              <a:rPr lang="id-ID" dirty="0"/>
              <a:t>🚧 </a:t>
            </a:r>
            <a:r>
              <a:rPr lang="id-ID" b="1" dirty="0"/>
              <a:t>Komersialisasi Berlebihan</a:t>
            </a:r>
            <a:r>
              <a:rPr lang="id-ID" dirty="0"/>
              <a:t> → Beberapa atraksi budaya kehilangan keasliannya karena terlalu dikomersialkan.</a:t>
            </a:r>
            <a:br>
              <a:rPr lang="id-ID" dirty="0"/>
            </a:br>
            <a:r>
              <a:rPr lang="id-ID" dirty="0"/>
              <a:t>🚧 </a:t>
            </a:r>
            <a:r>
              <a:rPr lang="id-ID" b="1" dirty="0"/>
              <a:t>Kurangnya Kesadaran Wisatawan</a:t>
            </a:r>
            <a:r>
              <a:rPr lang="id-ID" dirty="0"/>
              <a:t> → Beberapa wisatawan kurang menghormati budaya setempat, seperti berpakaian tidak sopan di tempat sakral.</a:t>
            </a:r>
            <a:br>
              <a:rPr lang="id-ID" dirty="0"/>
            </a:br>
            <a:r>
              <a:rPr lang="id-ID" dirty="0"/>
              <a:t>🚧 </a:t>
            </a:r>
            <a:r>
              <a:rPr lang="id-ID" b="1" dirty="0"/>
              <a:t>Kurangnya Dukungan Infrastruktur</a:t>
            </a:r>
            <a:r>
              <a:rPr lang="id-ID" dirty="0"/>
              <a:t> → Beberapa destinasi budaya masih sulit diakses karena minimnya infrastruktur.</a:t>
            </a:r>
            <a:br>
              <a:rPr lang="id-ID" dirty="0"/>
            </a:br>
            <a:r>
              <a:rPr lang="id-ID" dirty="0"/>
              <a:t>🚧 </a:t>
            </a:r>
            <a:r>
              <a:rPr lang="id-ID" b="1" dirty="0"/>
              <a:t>Ancaman Globalisasi</a:t>
            </a:r>
            <a:r>
              <a:rPr lang="id-ID" dirty="0"/>
              <a:t> → Pengaruh budaya asing dapat menggeser budaya lokal jika tidak dikelola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914706213"/>
      </p:ext>
    </p:extLst>
  </p:cSld>
  <p:clrMapOvr>
    <a:masterClrMapping/>
  </p:clrMapOvr>
  <p:transition spd="slow">
    <p:fade thruBlk="1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Konten 1">
            <a:extLst>
              <a:ext uri="{FF2B5EF4-FFF2-40B4-BE49-F238E27FC236}">
                <a16:creationId xmlns:a16="http://schemas.microsoft.com/office/drawing/2014/main" id="{56674CE4-AE0D-FF17-77E4-C9F3D6F58C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3568" y="692696"/>
            <a:ext cx="7704856" cy="5433467"/>
          </a:xfrm>
        </p:spPr>
        <p:txBody>
          <a:bodyPr/>
          <a:lstStyle/>
          <a:p>
            <a:pPr marL="0" indent="0" algn="ctr">
              <a:buNone/>
            </a:pPr>
            <a:r>
              <a:rPr lang="en-US" sz="3200" b="1" dirty="0"/>
              <a:t>CONTOH WISATA BUDAYA</a:t>
            </a:r>
          </a:p>
          <a:p>
            <a:pPr marL="0" indent="0" algn="ctr">
              <a:buNone/>
            </a:pPr>
            <a:r>
              <a:rPr lang="id-ID" dirty="0"/>
              <a:t>Wisata budaya menawarkan pengalaman yang kaya dan mendalam bagi wisatawan yang ingin mempelajari dan menghargai warisan budaya suatu daerah. Berikut adalah beberapa contoh wisata budaya yang populer:</a:t>
            </a:r>
            <a:endParaRPr lang="id-ID" b="1" dirty="0"/>
          </a:p>
        </p:txBody>
      </p:sp>
    </p:spTree>
    <p:extLst>
      <p:ext uri="{BB962C8B-B14F-4D97-AF65-F5344CB8AC3E}">
        <p14:creationId xmlns:p14="http://schemas.microsoft.com/office/powerpoint/2010/main" val="245800616"/>
      </p:ext>
    </p:extLst>
  </p:cSld>
  <p:clrMapOvr>
    <a:masterClrMapping/>
  </p:clrMapOvr>
  <p:transition spd="slow">
    <p:fade thruBlk="1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Konten 1">
            <a:extLst>
              <a:ext uri="{FF2B5EF4-FFF2-40B4-BE49-F238E27FC236}">
                <a16:creationId xmlns:a16="http://schemas.microsoft.com/office/drawing/2014/main" id="{4224342C-10BC-41B9-ADF9-532D4B31DC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7584" y="620688"/>
            <a:ext cx="7632848" cy="5505475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id-ID" b="1" dirty="0"/>
              <a:t>1. Mengunjungi Situs Bersejarah:</a:t>
            </a:r>
            <a:endParaRPr lang="id-ID" dirty="0"/>
          </a:p>
          <a:p>
            <a:pPr>
              <a:buFont typeface="Arial" panose="020B0604020202020204" pitchFamily="34" charset="0"/>
              <a:buChar char="•"/>
            </a:pPr>
            <a:r>
              <a:rPr lang="id-ID" b="1" dirty="0"/>
              <a:t>Candi Borobudur, Indonesia:</a:t>
            </a:r>
            <a:r>
              <a:rPr lang="id-ID" dirty="0"/>
              <a:t>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id-ID" dirty="0"/>
              <a:t>Mengagumi arsitektur megah candi Buddha terbesar di dunia ini sambil mempelajari sejarah dan filosofi agama Buddha.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d-ID" b="1" dirty="0"/>
              <a:t>Kota Tua Roma, Italia:</a:t>
            </a:r>
            <a:r>
              <a:rPr lang="id-ID" dirty="0"/>
              <a:t>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id-ID" dirty="0"/>
              <a:t>Menjelajahi reruntuhan </a:t>
            </a:r>
            <a:r>
              <a:rPr lang="id-ID" dirty="0" err="1"/>
              <a:t>Colosseum</a:t>
            </a:r>
            <a:r>
              <a:rPr lang="id-ID" dirty="0"/>
              <a:t>, Forum Romawi, dan situs-situs bersejarah lainnya yang menjadi saksi bisu kejayaan Kekaisaran Romawi.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d-ID" b="1" dirty="0"/>
              <a:t>Tembok Besar China:</a:t>
            </a:r>
            <a:r>
              <a:rPr lang="id-ID" dirty="0"/>
              <a:t>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id-ID" dirty="0"/>
              <a:t>Berjalan di sepanjang tembok raksasa yang dibangun selama berabad-abad ini dan mempelajari sejarah pertahanan Tiongkok.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667528279"/>
      </p:ext>
    </p:extLst>
  </p:cSld>
  <p:clrMapOvr>
    <a:masterClrMapping/>
  </p:clrMapOvr>
  <p:transition spd="slow">
    <p:fade thruBlk="1"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Konten 1">
            <a:extLst>
              <a:ext uri="{FF2B5EF4-FFF2-40B4-BE49-F238E27FC236}">
                <a16:creationId xmlns:a16="http://schemas.microsoft.com/office/drawing/2014/main" id="{3D47B99A-0FFF-B0F0-4F85-356786BDC6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3568" y="620688"/>
            <a:ext cx="7920880" cy="55054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id-ID" b="1" dirty="0"/>
              <a:t>2. Mengikuti Festival dan Upacara Adat:</a:t>
            </a:r>
            <a:endParaRPr lang="id-ID" dirty="0"/>
          </a:p>
          <a:p>
            <a:pPr>
              <a:buFont typeface="Arial" panose="020B0604020202020204" pitchFamily="34" charset="0"/>
              <a:buChar char="•"/>
            </a:pPr>
            <a:r>
              <a:rPr lang="id-ID" b="1" dirty="0"/>
              <a:t>Festival Holi di India:</a:t>
            </a:r>
            <a:r>
              <a:rPr lang="id-ID" dirty="0"/>
              <a:t>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id-ID" dirty="0"/>
              <a:t>Bergabung dalam perayaan meriah yang penuh warna ini dan merasakan kegembiraan budaya Hindu.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d-ID" b="1" dirty="0"/>
              <a:t>Upacara Ngaben di Bali, Indonesia:</a:t>
            </a:r>
            <a:r>
              <a:rPr lang="id-ID" dirty="0"/>
              <a:t>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id-ID" dirty="0"/>
              <a:t>Menyaksikan upacara kremasi yang sakral dan mempelajari kepercayaan masyarakat Bali tentang kehidupan setelah kematian.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d-ID" b="1" dirty="0" err="1"/>
              <a:t>Oktoberfest</a:t>
            </a:r>
            <a:r>
              <a:rPr lang="id-ID" b="1" dirty="0"/>
              <a:t> di Jerman:</a:t>
            </a:r>
            <a:r>
              <a:rPr lang="id-ID" dirty="0"/>
              <a:t>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id-ID" dirty="0"/>
              <a:t>Merasakan kemeriahan festival bir terbesar di dunia, sambil menikmati musik tradisional dan hidangan khas Jerman.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955296114"/>
      </p:ext>
    </p:extLst>
  </p:cSld>
  <p:clrMapOvr>
    <a:masterClrMapping/>
  </p:clrMapOvr>
  <p:transition spd="slow">
    <p:fade thruBlk="1"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Konten 1">
            <a:extLst>
              <a:ext uri="{FF2B5EF4-FFF2-40B4-BE49-F238E27FC236}">
                <a16:creationId xmlns:a16="http://schemas.microsoft.com/office/drawing/2014/main" id="{A1EC9ABD-6CFE-55A9-3CC3-D49858422F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9552" y="692696"/>
            <a:ext cx="7848872" cy="5433467"/>
          </a:xfrm>
        </p:spPr>
        <p:txBody>
          <a:bodyPr/>
          <a:lstStyle/>
          <a:p>
            <a:pPr marL="0" indent="0">
              <a:buNone/>
            </a:pPr>
            <a:r>
              <a:rPr lang="id-ID" b="1" dirty="0"/>
              <a:t>3. Mengunjungi Museum dan Galeri Seni:</a:t>
            </a:r>
            <a:endParaRPr lang="id-ID" dirty="0"/>
          </a:p>
          <a:p>
            <a:pPr>
              <a:buFont typeface="Arial" panose="020B0604020202020204" pitchFamily="34" charset="0"/>
              <a:buChar char="•"/>
            </a:pPr>
            <a:r>
              <a:rPr lang="id-ID" b="1" dirty="0"/>
              <a:t>Museum </a:t>
            </a:r>
            <a:r>
              <a:rPr lang="id-ID" b="1" dirty="0" err="1"/>
              <a:t>Louvre</a:t>
            </a:r>
            <a:r>
              <a:rPr lang="id-ID" b="1" dirty="0"/>
              <a:t> di Paris, Prancis:</a:t>
            </a:r>
            <a:r>
              <a:rPr lang="id-ID" dirty="0"/>
              <a:t>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id-ID" dirty="0"/>
              <a:t>Melihat karya-karya seni terkenal seperti Mona Lisa dan ribuan koleksi seni lainnya dari berbagai peradaban.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d-ID" b="1" dirty="0"/>
              <a:t>Museum Nasional Indonesia di Jakarta:</a:t>
            </a:r>
            <a:r>
              <a:rPr lang="id-ID" dirty="0"/>
              <a:t>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id-ID" dirty="0"/>
              <a:t>Mempelajari sejarah dan budaya Indonesia melalui koleksi artefak, etnografi, dan arkeologi yang lengkap.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d-ID" b="1" dirty="0"/>
              <a:t>Galeri </a:t>
            </a:r>
            <a:r>
              <a:rPr lang="id-ID" b="1" dirty="0" err="1"/>
              <a:t>Uffizi</a:t>
            </a:r>
            <a:r>
              <a:rPr lang="id-ID" b="1" dirty="0"/>
              <a:t> di Florence, Italia:</a:t>
            </a:r>
            <a:r>
              <a:rPr lang="id-ID" dirty="0"/>
              <a:t>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id-ID" dirty="0"/>
              <a:t>Mengagumi karya-karya seni Renaisans dari seniman-seniman terkenal seperti </a:t>
            </a:r>
            <a:r>
              <a:rPr lang="id-ID" dirty="0" err="1"/>
              <a:t>Botticelli</a:t>
            </a:r>
            <a:r>
              <a:rPr lang="id-ID" dirty="0"/>
              <a:t> dan </a:t>
            </a:r>
            <a:r>
              <a:rPr lang="id-ID" dirty="0" err="1"/>
              <a:t>Michelangelo</a:t>
            </a:r>
            <a:r>
              <a:rPr lang="id-ID" dirty="0"/>
              <a:t>.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6045121"/>
      </p:ext>
    </p:extLst>
  </p:cSld>
  <p:clrMapOvr>
    <a:masterClrMapping/>
  </p:clrMapOvr>
  <p:transition spd="slow">
    <p:fade thruBlk="1"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Konten 1">
            <a:extLst>
              <a:ext uri="{FF2B5EF4-FFF2-40B4-BE49-F238E27FC236}">
                <a16:creationId xmlns:a16="http://schemas.microsoft.com/office/drawing/2014/main" id="{48C9361B-1F6F-1C2F-4F9A-8F0D884825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7584" y="692696"/>
            <a:ext cx="7560840" cy="5433467"/>
          </a:xfrm>
        </p:spPr>
        <p:txBody>
          <a:bodyPr/>
          <a:lstStyle/>
          <a:p>
            <a:pPr marL="0" indent="0">
              <a:buNone/>
            </a:pPr>
            <a:r>
              <a:rPr lang="id-ID" b="1" dirty="0"/>
              <a:t>4. Mencicipi Kuliner Tradisional:</a:t>
            </a:r>
            <a:endParaRPr lang="id-ID" dirty="0"/>
          </a:p>
          <a:p>
            <a:pPr>
              <a:buFont typeface="Arial" panose="020B0604020202020204" pitchFamily="34" charset="0"/>
              <a:buChar char="•"/>
            </a:pPr>
            <a:r>
              <a:rPr lang="id-ID" b="1" dirty="0"/>
              <a:t>Pasar Malam di Thailand:</a:t>
            </a:r>
            <a:r>
              <a:rPr lang="id-ID" dirty="0"/>
              <a:t>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id-ID" dirty="0"/>
              <a:t>Menjelajahi berbagai warung makanan yang menyajikan hidangan khas Thailand seperti </a:t>
            </a:r>
            <a:r>
              <a:rPr lang="id-ID" dirty="0" err="1"/>
              <a:t>Pad</a:t>
            </a:r>
            <a:r>
              <a:rPr lang="id-ID" dirty="0"/>
              <a:t> </a:t>
            </a:r>
            <a:r>
              <a:rPr lang="id-ID" dirty="0" err="1"/>
              <a:t>Thai</a:t>
            </a:r>
            <a:r>
              <a:rPr lang="id-ID" dirty="0"/>
              <a:t> dan Tom </a:t>
            </a:r>
            <a:r>
              <a:rPr lang="id-ID" dirty="0" err="1"/>
              <a:t>Yum</a:t>
            </a:r>
            <a:r>
              <a:rPr lang="id-ID" dirty="0"/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d-ID" b="1" dirty="0"/>
              <a:t>Restoran Michelin di Jepang:</a:t>
            </a:r>
            <a:r>
              <a:rPr lang="id-ID" dirty="0"/>
              <a:t>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id-ID" dirty="0"/>
              <a:t>Menikmati hidangan sushi dan </a:t>
            </a:r>
            <a:r>
              <a:rPr lang="id-ID" dirty="0" err="1"/>
              <a:t>kaiseki</a:t>
            </a:r>
            <a:r>
              <a:rPr lang="id-ID" dirty="0"/>
              <a:t> yang disajikan dengan teknik dan presentasi yang sangat indah.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d-ID" b="1" dirty="0"/>
              <a:t>Mencicipi Pasta dan </a:t>
            </a:r>
            <a:r>
              <a:rPr lang="id-ID" b="1" dirty="0" err="1"/>
              <a:t>Pizza</a:t>
            </a:r>
            <a:r>
              <a:rPr lang="id-ID" b="1" dirty="0"/>
              <a:t> di Italia:</a:t>
            </a:r>
            <a:r>
              <a:rPr lang="id-ID" dirty="0"/>
              <a:t>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id-ID" dirty="0"/>
              <a:t>Menikmati hidangan otentik dari negara asalnya.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674556351"/>
      </p:ext>
    </p:extLst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d-ID" sz="3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539552" y="1635026"/>
            <a:ext cx="8147248" cy="44911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id-ID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5" name="Kotak Teks 4">
            <a:extLst>
              <a:ext uri="{FF2B5EF4-FFF2-40B4-BE49-F238E27FC236}">
                <a16:creationId xmlns:a16="http://schemas.microsoft.com/office/drawing/2014/main" id="{2A2A5698-F1A7-4093-D002-641DDE2DDF75}"/>
              </a:ext>
            </a:extLst>
          </p:cNvPr>
          <p:cNvSpPr txBox="1"/>
          <p:nvPr/>
        </p:nvSpPr>
        <p:spPr>
          <a:xfrm>
            <a:off x="755576" y="332656"/>
            <a:ext cx="7038528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id-ID" sz="3200" b="1" dirty="0"/>
              <a:t>Wisata Budaya</a:t>
            </a:r>
            <a:endParaRPr lang="en-US" sz="3200" b="1" dirty="0"/>
          </a:p>
          <a:p>
            <a:pPr algn="ctr"/>
            <a:r>
              <a:rPr lang="id-ID" sz="3200" b="1" dirty="0"/>
              <a:t> Pengertian, Ciri, dan Pengembangannya</a:t>
            </a:r>
          </a:p>
        </p:txBody>
      </p:sp>
      <p:sp>
        <p:nvSpPr>
          <p:cNvPr id="7" name="Kotak Teks 6">
            <a:extLst>
              <a:ext uri="{FF2B5EF4-FFF2-40B4-BE49-F238E27FC236}">
                <a16:creationId xmlns:a16="http://schemas.microsoft.com/office/drawing/2014/main" id="{778FA64E-D7AD-31FD-4965-3B96D362B64B}"/>
              </a:ext>
            </a:extLst>
          </p:cNvPr>
          <p:cNvSpPr txBox="1"/>
          <p:nvPr/>
        </p:nvSpPr>
        <p:spPr>
          <a:xfrm>
            <a:off x="1331640" y="1697906"/>
            <a:ext cx="6264696" cy="440120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d-ID" sz="2800" b="1" dirty="0"/>
              <a:t>Wisata budaya</a:t>
            </a:r>
            <a:r>
              <a:rPr lang="id-ID" sz="2800" dirty="0"/>
              <a:t> adalah jenis pariwisata yang berfokus pada </a:t>
            </a:r>
            <a:r>
              <a:rPr lang="id-ID" sz="2800" b="1" dirty="0"/>
              <a:t>pengalaman</a:t>
            </a:r>
            <a:r>
              <a:rPr lang="id-ID" sz="2800" dirty="0"/>
              <a:t> dan </a:t>
            </a:r>
            <a:r>
              <a:rPr lang="id-ID" sz="2800" b="1" dirty="0"/>
              <a:t>eksplorasi</a:t>
            </a:r>
            <a:r>
              <a:rPr lang="id-ID" sz="2800" dirty="0"/>
              <a:t> warisan budaya suatu masyarakat, termasuk tradisi, adat istiadat, seni, arsitektur, kuliner, hingga </a:t>
            </a:r>
            <a:r>
              <a:rPr lang="id-ID" sz="2800" b="1" dirty="0"/>
              <a:t>kehidupan sehari-hari </a:t>
            </a:r>
            <a:r>
              <a:rPr lang="id-ID" sz="2800" dirty="0"/>
              <a:t>masyarakat setempat. Wisata ini bertujuan untuk memperkenalkan dan melestarikan kebudayaan, sekaligus memberikan edukasi kepada wisatawan.</a:t>
            </a:r>
          </a:p>
        </p:txBody>
      </p:sp>
    </p:spTree>
    <p:extLst>
      <p:ext uri="{BB962C8B-B14F-4D97-AF65-F5344CB8AC3E}">
        <p14:creationId xmlns:p14="http://schemas.microsoft.com/office/powerpoint/2010/main" val="2691362876"/>
      </p:ext>
    </p:extLst>
  </p:cSld>
  <p:clrMapOvr>
    <a:masterClrMapping/>
  </p:clrMapOvr>
  <p:transition spd="slow">
    <p:fade thruBlk="1"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Konten 1">
            <a:extLst>
              <a:ext uri="{FF2B5EF4-FFF2-40B4-BE49-F238E27FC236}">
                <a16:creationId xmlns:a16="http://schemas.microsoft.com/office/drawing/2014/main" id="{59002591-2DF6-44BF-9430-C0A6584379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7584" y="836712"/>
            <a:ext cx="7560840" cy="5289451"/>
          </a:xfrm>
        </p:spPr>
        <p:txBody>
          <a:bodyPr/>
          <a:lstStyle/>
          <a:p>
            <a:pPr marL="0" indent="0">
              <a:buNone/>
            </a:pPr>
            <a:r>
              <a:rPr lang="id-ID" b="1" dirty="0"/>
              <a:t>5. Mengunjungi Desa Adat:</a:t>
            </a:r>
            <a:endParaRPr lang="id-ID" dirty="0"/>
          </a:p>
          <a:p>
            <a:pPr>
              <a:buFont typeface="Arial" panose="020B0604020202020204" pitchFamily="34" charset="0"/>
              <a:buChar char="•"/>
            </a:pPr>
            <a:r>
              <a:rPr lang="id-ID" b="1" dirty="0"/>
              <a:t>Desa Wae Rebo di Flores, Indonesia:</a:t>
            </a:r>
            <a:r>
              <a:rPr lang="id-ID" dirty="0"/>
              <a:t>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id-ID" dirty="0"/>
              <a:t>Melihat rumah adat </a:t>
            </a:r>
            <a:r>
              <a:rPr lang="id-ID" dirty="0" err="1"/>
              <a:t>Mbaru</a:t>
            </a:r>
            <a:r>
              <a:rPr lang="id-ID" dirty="0"/>
              <a:t> </a:t>
            </a:r>
            <a:r>
              <a:rPr lang="id-ID" dirty="0" err="1"/>
              <a:t>Niang</a:t>
            </a:r>
            <a:r>
              <a:rPr lang="id-ID" dirty="0"/>
              <a:t> yang unik dan berinteraksi dengan masyarakat adat yang ramah.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d-ID" b="1" dirty="0"/>
              <a:t>Desa Shirakawa-</a:t>
            </a:r>
            <a:r>
              <a:rPr lang="id-ID" b="1" dirty="0" err="1"/>
              <a:t>go</a:t>
            </a:r>
            <a:r>
              <a:rPr lang="id-ID" b="1" dirty="0"/>
              <a:t> di Jepang:</a:t>
            </a:r>
            <a:r>
              <a:rPr lang="id-ID" dirty="0"/>
              <a:t>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id-ID" dirty="0"/>
              <a:t>Mengagumi rumah-rumah tradisional </a:t>
            </a:r>
            <a:r>
              <a:rPr lang="id-ID" dirty="0" err="1"/>
              <a:t>Gassho-zukuri</a:t>
            </a:r>
            <a:r>
              <a:rPr lang="id-ID" dirty="0"/>
              <a:t> yang atapnya berbentuk seperti tangan yang sedang berdoa.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d-ID" b="1" dirty="0"/>
              <a:t>Desa-desa suku </a:t>
            </a:r>
            <a:r>
              <a:rPr lang="id-ID" b="1" dirty="0" err="1"/>
              <a:t>Maasai</a:t>
            </a:r>
            <a:r>
              <a:rPr lang="id-ID" b="1" dirty="0"/>
              <a:t> di Kenya dan Tanzania:</a:t>
            </a:r>
            <a:r>
              <a:rPr lang="id-ID" dirty="0"/>
              <a:t>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id-ID" dirty="0"/>
              <a:t>Belajar tentang budaya dan tradisi suku </a:t>
            </a:r>
            <a:r>
              <a:rPr lang="id-ID" dirty="0" err="1"/>
              <a:t>Maasai</a:t>
            </a:r>
            <a:r>
              <a:rPr lang="id-ID" dirty="0"/>
              <a:t> yang unik, serta melihat kehidupan sehari-hari mereka.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919647600"/>
      </p:ext>
    </p:extLst>
  </p:cSld>
  <p:clrMapOvr>
    <a:masterClrMapping/>
  </p:clrMapOvr>
  <p:transition spd="slow">
    <p:fade thruBlk="1"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Konten 1">
            <a:extLst>
              <a:ext uri="{FF2B5EF4-FFF2-40B4-BE49-F238E27FC236}">
                <a16:creationId xmlns:a16="http://schemas.microsoft.com/office/drawing/2014/main" id="{6EBDBDE3-EEFB-416F-DAA5-9E2B703261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3568" y="620688"/>
            <a:ext cx="7776864" cy="5505475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id-ID" sz="3500" b="1" i="0" dirty="0">
                <a:solidFill>
                  <a:srgbClr val="404040"/>
                </a:solidFill>
                <a:effectLst/>
                <a:latin typeface="Inter"/>
              </a:rPr>
              <a:t>Aktivitas Wisata Budaya yang Bisa Dicoba</a:t>
            </a:r>
          </a:p>
          <a:p>
            <a:pPr algn="l">
              <a:buFont typeface="+mj-lt"/>
              <a:buAutoNum type="arabicPeriod"/>
            </a:pPr>
            <a:r>
              <a:rPr lang="id-ID" b="1" i="0" dirty="0">
                <a:solidFill>
                  <a:srgbClr val="404040"/>
                </a:solidFill>
                <a:effectLst/>
                <a:latin typeface="Inter"/>
              </a:rPr>
              <a:t>Mengikuti Upacara Adat</a:t>
            </a:r>
            <a:r>
              <a:rPr lang="id-ID" b="0" i="0" dirty="0">
                <a:solidFill>
                  <a:srgbClr val="404040"/>
                </a:solidFill>
                <a:effectLst/>
                <a:latin typeface="Inter"/>
              </a:rPr>
              <a:t>: Seperti Ngaben di Bali atau Sekaten di Yogyakarta.</a:t>
            </a:r>
          </a:p>
          <a:p>
            <a:pPr algn="l">
              <a:spcBef>
                <a:spcPts val="300"/>
              </a:spcBef>
              <a:buFont typeface="+mj-lt"/>
              <a:buAutoNum type="arabicPeriod"/>
            </a:pPr>
            <a:r>
              <a:rPr lang="id-ID" b="1" i="0" dirty="0">
                <a:solidFill>
                  <a:srgbClr val="404040"/>
                </a:solidFill>
                <a:effectLst/>
                <a:latin typeface="Inter"/>
              </a:rPr>
              <a:t>Belajar Seni Tradisional</a:t>
            </a:r>
            <a:r>
              <a:rPr lang="id-ID" b="0" i="0" dirty="0">
                <a:solidFill>
                  <a:srgbClr val="404040"/>
                </a:solidFill>
                <a:effectLst/>
                <a:latin typeface="Inter"/>
              </a:rPr>
              <a:t>: Membatik di Jawa, menari tradisional, atau memainkan alat musik daerah.</a:t>
            </a:r>
          </a:p>
          <a:p>
            <a:pPr algn="l">
              <a:spcBef>
                <a:spcPts val="300"/>
              </a:spcBef>
              <a:buFont typeface="+mj-lt"/>
              <a:buAutoNum type="arabicPeriod"/>
            </a:pPr>
            <a:r>
              <a:rPr lang="id-ID" b="1" i="0" dirty="0">
                <a:solidFill>
                  <a:srgbClr val="404040"/>
                </a:solidFill>
                <a:effectLst/>
                <a:latin typeface="Inter"/>
              </a:rPr>
              <a:t>Mengunjungi Museum</a:t>
            </a:r>
            <a:r>
              <a:rPr lang="id-ID" b="0" i="0" dirty="0">
                <a:solidFill>
                  <a:srgbClr val="404040"/>
                </a:solidFill>
                <a:effectLst/>
                <a:latin typeface="Inter"/>
              </a:rPr>
              <a:t>: Seperti Museum Nasional di Jakarta atau Museum Sangiran di Sragen.</a:t>
            </a:r>
          </a:p>
          <a:p>
            <a:pPr algn="l">
              <a:spcBef>
                <a:spcPts val="300"/>
              </a:spcBef>
              <a:buFont typeface="+mj-lt"/>
              <a:buAutoNum type="arabicPeriod"/>
            </a:pPr>
            <a:r>
              <a:rPr lang="id-ID" b="1" i="0" dirty="0">
                <a:solidFill>
                  <a:srgbClr val="404040"/>
                </a:solidFill>
                <a:effectLst/>
                <a:latin typeface="Inter"/>
              </a:rPr>
              <a:t>Menikmati Kuliner Tradisional</a:t>
            </a:r>
            <a:r>
              <a:rPr lang="id-ID" b="0" i="0" dirty="0">
                <a:solidFill>
                  <a:srgbClr val="404040"/>
                </a:solidFill>
                <a:effectLst/>
                <a:latin typeface="Inter"/>
              </a:rPr>
              <a:t>: Seperti mencoba rendang di Padang, gudeg di Yogyakarta, atau sate lilit di Bali.</a:t>
            </a:r>
          </a:p>
          <a:p>
            <a:pPr algn="l">
              <a:spcBef>
                <a:spcPts val="300"/>
              </a:spcBef>
              <a:buFont typeface="+mj-lt"/>
              <a:buAutoNum type="arabicPeriod"/>
            </a:pPr>
            <a:r>
              <a:rPr lang="id-ID" b="1" i="0" dirty="0">
                <a:solidFill>
                  <a:srgbClr val="404040"/>
                </a:solidFill>
                <a:effectLst/>
                <a:latin typeface="Inter"/>
              </a:rPr>
              <a:t>Menyaksikan Festival Budaya</a:t>
            </a:r>
            <a:r>
              <a:rPr lang="id-ID" b="0" i="0" dirty="0">
                <a:solidFill>
                  <a:srgbClr val="404040"/>
                </a:solidFill>
                <a:effectLst/>
                <a:latin typeface="Inter"/>
              </a:rPr>
              <a:t>: Seperti Festival Jember Fashion </a:t>
            </a:r>
            <a:r>
              <a:rPr lang="id-ID" b="0" i="0" dirty="0" err="1">
                <a:solidFill>
                  <a:srgbClr val="404040"/>
                </a:solidFill>
                <a:effectLst/>
                <a:latin typeface="Inter"/>
              </a:rPr>
              <a:t>Carnaval</a:t>
            </a:r>
            <a:r>
              <a:rPr lang="id-ID" b="0" i="0" dirty="0">
                <a:solidFill>
                  <a:srgbClr val="404040"/>
                </a:solidFill>
                <a:effectLst/>
                <a:latin typeface="Inter"/>
              </a:rPr>
              <a:t> atau Festival Budaya Melayu di Riau.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935681484"/>
      </p:ext>
    </p:extLst>
  </p:cSld>
  <p:clrMapOvr>
    <a:masterClrMapping/>
  </p:clrMapOvr>
  <p:transition spd="slow">
    <p:fade thruBlk="1"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Konten 1">
            <a:extLst>
              <a:ext uri="{FF2B5EF4-FFF2-40B4-BE49-F238E27FC236}">
                <a16:creationId xmlns:a16="http://schemas.microsoft.com/office/drawing/2014/main" id="{6DEF821F-BC23-0DC7-C730-304DD1AC04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5576" y="692696"/>
            <a:ext cx="7632848" cy="5433467"/>
          </a:xfrm>
        </p:spPr>
        <p:txBody>
          <a:bodyPr>
            <a:normAutofit lnSpcReduction="10000"/>
          </a:bodyPr>
          <a:lstStyle/>
          <a:p>
            <a:r>
              <a:rPr lang="id-ID" b="1" dirty="0"/>
              <a:t>Kesimpulan</a:t>
            </a:r>
          </a:p>
          <a:p>
            <a:r>
              <a:rPr lang="id-ID" dirty="0"/>
              <a:t>Wisata budaya adalah bentuk pariwisata yang menitikberatkan pada </a:t>
            </a:r>
            <a:r>
              <a:rPr lang="id-ID" b="1" dirty="0"/>
              <a:t>pelestarian, eksplorasi, dan pengalaman budaya lokal</a:t>
            </a:r>
            <a:r>
              <a:rPr lang="id-ID" dirty="0"/>
              <a:t>. Dengan pendekatan yang tepat, wisata budaya tidak hanya bisa menjadi </a:t>
            </a:r>
            <a:r>
              <a:rPr lang="id-ID" b="1" dirty="0"/>
              <a:t>sumber pendapatan ekonomi</a:t>
            </a:r>
            <a:r>
              <a:rPr lang="id-ID" dirty="0"/>
              <a:t>, tetapi juga </a:t>
            </a:r>
            <a:r>
              <a:rPr lang="id-ID" b="1" dirty="0"/>
              <a:t>alat pelestarian budaya yang efektif</a:t>
            </a:r>
            <a:r>
              <a:rPr lang="id-ID" dirty="0"/>
              <a:t>. Oleh karena itu, pengelolaan yang baik dengan melibatkan masyarakat lokal, menjaga keaslian budaya, serta memanfaatkan teknologi digital sangat penting untuk mengembangkan wisata budaya yang berkelanjutan.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926482033"/>
      </p:ext>
    </p:extLst>
  </p:cSld>
  <p:clrMapOvr>
    <a:masterClrMapping/>
  </p:clrMapOvr>
  <p:transition spd="slow">
    <p:fade thruBlk="1"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Konten 1">
            <a:extLst>
              <a:ext uri="{FF2B5EF4-FFF2-40B4-BE49-F238E27FC236}">
                <a16:creationId xmlns:a16="http://schemas.microsoft.com/office/drawing/2014/main" id="{3FA1F62E-5AC9-5D2B-2BE1-1F27A2D612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7584" y="980728"/>
            <a:ext cx="7488832" cy="5145435"/>
          </a:xfrm>
        </p:spPr>
        <p:txBody>
          <a:bodyPr/>
          <a:lstStyle/>
          <a:p>
            <a:r>
              <a:rPr lang="id-ID" dirty="0"/>
              <a:t>🚀 </a:t>
            </a:r>
            <a:r>
              <a:rPr lang="id-ID" b="1" dirty="0"/>
              <a:t>Kunci Sukses Wisata Budaya:</a:t>
            </a:r>
            <a:br>
              <a:rPr lang="id-ID" dirty="0"/>
            </a:br>
            <a:r>
              <a:rPr lang="id-ID" dirty="0"/>
              <a:t>✅ Menjaga keaslian dan nilai budaya lokal.</a:t>
            </a:r>
            <a:br>
              <a:rPr lang="id-ID" dirty="0"/>
            </a:br>
            <a:r>
              <a:rPr lang="id-ID" dirty="0"/>
              <a:t>✅ Mengutamakan pemberdayaan masyarakat setempat.</a:t>
            </a:r>
            <a:br>
              <a:rPr lang="id-ID" dirty="0"/>
            </a:br>
            <a:r>
              <a:rPr lang="id-ID" dirty="0"/>
              <a:t>✅ Memanfaatkan digitalisasi untuk promosi dan edukasi.</a:t>
            </a:r>
            <a:br>
              <a:rPr lang="id-ID" dirty="0"/>
            </a:br>
            <a:r>
              <a:rPr lang="id-ID" dirty="0"/>
              <a:t>✅ Menyediakan infrastruktur dan fasilitas yang memadai.</a:t>
            </a:r>
          </a:p>
        </p:txBody>
      </p:sp>
    </p:spTree>
    <p:extLst>
      <p:ext uri="{BB962C8B-B14F-4D97-AF65-F5344CB8AC3E}">
        <p14:creationId xmlns:p14="http://schemas.microsoft.com/office/powerpoint/2010/main" val="836705073"/>
      </p:ext>
    </p:extLst>
  </p:cSld>
  <p:clrMapOvr>
    <a:masterClrMapping/>
  </p:clrMapOvr>
  <p:transition spd="slow">
    <p:fade thruBlk="1"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Konten 1">
            <a:extLst>
              <a:ext uri="{FF2B5EF4-FFF2-40B4-BE49-F238E27FC236}">
                <a16:creationId xmlns:a16="http://schemas.microsoft.com/office/drawing/2014/main" id="{AD3F2A00-7DF1-D181-96D1-5175B8725C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99592" y="908720"/>
            <a:ext cx="7272808" cy="5217443"/>
          </a:xfrm>
        </p:spPr>
        <p:txBody>
          <a:bodyPr/>
          <a:lstStyle/>
          <a:p>
            <a:r>
              <a:rPr lang="id-ID" b="1" dirty="0"/>
              <a:t>Kesimpulan</a:t>
            </a:r>
          </a:p>
          <a:p>
            <a:r>
              <a:rPr lang="id-ID" dirty="0"/>
              <a:t>Wisata budaya dapat berupa </a:t>
            </a:r>
            <a:r>
              <a:rPr lang="id-ID" b="1" dirty="0"/>
              <a:t>wisata sejarah, adat, seni, festival, hingga kuliner</a:t>
            </a:r>
            <a:r>
              <a:rPr lang="id-ID" dirty="0"/>
              <a:t>. Dengan mengunjungi tempat-tempat ini, wisatawan dapat </a:t>
            </a:r>
            <a:r>
              <a:rPr lang="id-ID" b="1" dirty="0"/>
              <a:t>belajar dan memahami keberagaman budaya</a:t>
            </a:r>
            <a:r>
              <a:rPr lang="id-ID" dirty="0"/>
              <a:t> yang ada di dunia.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042435035"/>
      </p:ext>
    </p:extLst>
  </p:cSld>
  <p:clrMapOvr>
    <a:masterClrMapping/>
  </p:clrMapOvr>
  <p:transition spd="slow">
    <p:fade thruBlk="1"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b="1"/>
              <a:t>	</a:t>
            </a:r>
          </a:p>
          <a:p>
            <a:endParaRPr lang="en-US" sz="4000" b="1"/>
          </a:p>
          <a:p>
            <a:endParaRPr lang="id-ID" sz="2400" b="1">
              <a:sym typeface="Wingdings" panose="05000000000000000000" pitchFamily="2" charset="2"/>
            </a:endParaRPr>
          </a:p>
          <a:p>
            <a:r>
              <a:rPr lang="id-ID" sz="4000" b="1">
                <a:sym typeface="Wingdings" panose="05000000000000000000" pitchFamily="2" charset="2"/>
              </a:rPr>
              <a:t> </a:t>
            </a:r>
            <a:r>
              <a:rPr lang="en-US" sz="4000" b="1"/>
              <a:t>END</a:t>
            </a:r>
            <a:r>
              <a:rPr lang="id-ID" sz="4000" b="1"/>
              <a:t> </a:t>
            </a:r>
            <a:r>
              <a:rPr lang="id-ID" sz="4000" b="1">
                <a:sym typeface="Wingdings" panose="05000000000000000000" pitchFamily="2" charset="2"/>
              </a:rPr>
              <a:t></a:t>
            </a: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383296963"/>
      </p:ext>
    </p:extLst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46632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endParaRPr lang="id-ID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83568" y="692696"/>
            <a:ext cx="7488832" cy="5141168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d-ID" b="1" dirty="0">
                <a:solidFill>
                  <a:schemeClr val="tx1"/>
                </a:solidFill>
              </a:rPr>
              <a:t>Wisata budaya </a:t>
            </a:r>
            <a:r>
              <a:rPr lang="id-ID" dirty="0">
                <a:solidFill>
                  <a:schemeClr val="tx1"/>
                </a:solidFill>
              </a:rPr>
              <a:t>adalah salah satu bentuk pariwisata yang fokus pada pengalaman dan pemahaman tentang kekayaan budaya suatu daerah. Ini mencakup berbagai </a:t>
            </a:r>
            <a:r>
              <a:rPr lang="id-ID" b="1" dirty="0">
                <a:solidFill>
                  <a:schemeClr val="tx1"/>
                </a:solidFill>
              </a:rPr>
              <a:t>aspek</a:t>
            </a:r>
            <a:r>
              <a:rPr lang="id-ID" dirty="0">
                <a:solidFill>
                  <a:schemeClr val="tx1"/>
                </a:solidFill>
              </a:rPr>
              <a:t>, seperti</a:t>
            </a:r>
            <a:endParaRPr lang="en-US" dirty="0">
              <a:solidFill>
                <a:schemeClr val="tx1"/>
              </a:solidFill>
            </a:endParaRPr>
          </a:p>
          <a:p>
            <a:endParaRPr lang="id-ID" dirty="0">
              <a:solidFill>
                <a:schemeClr val="tx1"/>
              </a:solidFill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id-ID" b="1" dirty="0">
                <a:solidFill>
                  <a:schemeClr val="tx1"/>
                </a:solidFill>
              </a:rPr>
              <a:t>Warisan Sejarah</a:t>
            </a:r>
            <a:endParaRPr lang="id-ID" dirty="0">
              <a:solidFill>
                <a:schemeClr val="tx1"/>
              </a:solidFill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id-ID" dirty="0">
                <a:solidFill>
                  <a:schemeClr val="tx1"/>
                </a:solidFill>
              </a:rPr>
              <a:t>Mengunjungi situs-situs bersejarah, monumen, dan museum.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id-ID" dirty="0">
                <a:solidFill>
                  <a:schemeClr val="tx1"/>
                </a:solidFill>
              </a:rPr>
              <a:t>Mempelajari sejarah dan cerita di balik tempat-tempat tersebut.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d-ID" b="1" dirty="0">
                <a:solidFill>
                  <a:schemeClr val="tx1"/>
                </a:solidFill>
              </a:rPr>
              <a:t>Tradisi dan Adat Istiadat</a:t>
            </a:r>
            <a:r>
              <a:rPr lang="id-ID" dirty="0">
                <a:solidFill>
                  <a:schemeClr val="tx1"/>
                </a:solidFill>
              </a:rPr>
              <a:t>: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id-ID" dirty="0">
                <a:solidFill>
                  <a:schemeClr val="tx1"/>
                </a:solidFill>
              </a:rPr>
              <a:t>Menyaksikan upacara adat, festival, dan pertunjukan seni tradisional.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id-ID" dirty="0">
                <a:solidFill>
                  <a:schemeClr val="tx1"/>
                </a:solidFill>
              </a:rPr>
              <a:t>Berinteraksi dengan masyarakat lokal dan mempelajari cara hidup mereka.</a:t>
            </a:r>
          </a:p>
          <a:p>
            <a:pPr marL="457200" indent="-457200" algn="l">
              <a:buFont typeface="Arial" pitchFamily="34" charset="0"/>
              <a:buChar char="•"/>
            </a:pPr>
            <a:endParaRPr lang="id-ID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342900" indent="-342900" algn="l">
              <a:buFont typeface="Arial" pitchFamily="34" charset="0"/>
              <a:buChar char="•"/>
            </a:pPr>
            <a:endParaRPr lang="id-ID" sz="2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7567083"/>
      </p:ext>
    </p:extLst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>
            <a:extLst>
              <a:ext uri="{FF2B5EF4-FFF2-40B4-BE49-F238E27FC236}">
                <a16:creationId xmlns:a16="http://schemas.microsoft.com/office/drawing/2014/main" id="{F3902099-5601-8489-5BC1-507729F20F33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1043608" y="950954"/>
            <a:ext cx="6984776" cy="48013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id-ID" altLang="id-ID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Seni dan Kerajinan</a:t>
            </a:r>
            <a:r>
              <a:rPr kumimoji="0" lang="id-ID" altLang="id-ID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id-ID" altLang="id-ID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Mengunjungi galeri seni, pusat kerajinan, dan lokakarya.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id-ID" altLang="id-ID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Melihat dan mempelajari proses pembuatan seni dan kerajinan tradisional.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id-ID" altLang="id-ID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Kuliner</a:t>
            </a:r>
            <a:r>
              <a:rPr kumimoji="0" lang="id-ID" altLang="id-ID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id-ID" altLang="id-ID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Mencicipi makanan dan minuman khas daerah.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id-ID" altLang="id-ID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Mempelajari cara memasak makanan tradisional.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id-ID" altLang="id-ID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Bahasa</a:t>
            </a:r>
            <a:r>
              <a:rPr kumimoji="0" lang="id-ID" altLang="id-ID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id-ID" altLang="id-ID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Mempelajari bahasa lokal.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id-ID" altLang="id-ID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Berinteraksi dengan masyarakat lokal dengan menggunakan bahasa mereka.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d-ID" alt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20547844"/>
      </p:ext>
    </p:extLst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Konten 1">
            <a:extLst>
              <a:ext uri="{FF2B5EF4-FFF2-40B4-BE49-F238E27FC236}">
                <a16:creationId xmlns:a16="http://schemas.microsoft.com/office/drawing/2014/main" id="{2A7A488C-00DB-BB47-91E1-6955420CDF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91680" y="980728"/>
            <a:ext cx="5832648" cy="5145435"/>
          </a:xfrm>
        </p:spPr>
        <p:txBody>
          <a:bodyPr/>
          <a:lstStyle/>
          <a:p>
            <a:pPr marL="0" indent="0" algn="ctr">
              <a:buNone/>
            </a:pPr>
            <a:r>
              <a:rPr lang="id-ID" sz="3600" b="1" dirty="0"/>
              <a:t>Tujuan Wisata Budaya</a:t>
            </a:r>
            <a:endParaRPr lang="id-ID" sz="3600" dirty="0"/>
          </a:p>
          <a:p>
            <a:pPr algn="ctr">
              <a:buFont typeface="Arial" panose="020B0604020202020204" pitchFamily="34" charset="0"/>
              <a:buChar char="•"/>
            </a:pPr>
            <a:r>
              <a:rPr lang="id-ID" dirty="0"/>
              <a:t>Memperluas wawasan dan pengetahuan tentang budaya lain.</a:t>
            </a:r>
          </a:p>
          <a:p>
            <a:pPr algn="ctr">
              <a:buFont typeface="Arial" panose="020B0604020202020204" pitchFamily="34" charset="0"/>
              <a:buChar char="•"/>
            </a:pPr>
            <a:r>
              <a:rPr lang="id-ID" dirty="0"/>
              <a:t>Meningkatkan apresiasi terhadap keragaman budaya.</a:t>
            </a:r>
          </a:p>
          <a:p>
            <a:pPr algn="ctr">
              <a:buFont typeface="Arial" panose="020B0604020202020204" pitchFamily="34" charset="0"/>
              <a:buChar char="•"/>
            </a:pPr>
            <a:r>
              <a:rPr lang="id-ID" dirty="0"/>
              <a:t>Melestarikan warisan budaya.</a:t>
            </a:r>
          </a:p>
          <a:p>
            <a:pPr algn="ctr">
              <a:buFont typeface="Arial" panose="020B0604020202020204" pitchFamily="34" charset="0"/>
              <a:buChar char="•"/>
            </a:pPr>
            <a:r>
              <a:rPr lang="id-ID" dirty="0"/>
              <a:t>Mendukung ekonomi lokal.</a:t>
            </a:r>
          </a:p>
          <a:p>
            <a:pPr algn="ctr">
              <a:buFont typeface="Arial" panose="020B0604020202020204" pitchFamily="34" charset="0"/>
              <a:buChar char="•"/>
            </a:pPr>
            <a:r>
              <a:rPr lang="id-ID" dirty="0"/>
              <a:t>Meningkatkan interaksi antar budaya.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333099779"/>
      </p:ext>
    </p:extLst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Konten 1">
            <a:extLst>
              <a:ext uri="{FF2B5EF4-FFF2-40B4-BE49-F238E27FC236}">
                <a16:creationId xmlns:a16="http://schemas.microsoft.com/office/drawing/2014/main" id="{EF35E85A-134C-4285-323E-7D67A29342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99592" y="692696"/>
            <a:ext cx="7272808" cy="5433467"/>
          </a:xfrm>
        </p:spPr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id-ID" sz="3500" b="1" dirty="0"/>
              <a:t> </a:t>
            </a:r>
            <a:r>
              <a:rPr lang="id-ID" sz="3500" b="1" dirty="0" err="1"/>
              <a:t>Ciri-Ciri</a:t>
            </a:r>
            <a:r>
              <a:rPr lang="id-ID" sz="3500" b="1" dirty="0"/>
              <a:t> Wisata Budaya</a:t>
            </a:r>
          </a:p>
          <a:p>
            <a:pPr marL="0" indent="0">
              <a:buNone/>
            </a:pPr>
            <a:r>
              <a:rPr lang="id-ID" dirty="0"/>
              <a:t>🔹 </a:t>
            </a:r>
            <a:r>
              <a:rPr lang="id-ID" b="1" dirty="0"/>
              <a:t>Berorientasi pada budaya lokal</a:t>
            </a:r>
            <a:r>
              <a:rPr lang="id-ID" dirty="0"/>
              <a:t> → Mengangkat tradisi, adat istiadat, seni, dan sejarah suatu daerah.</a:t>
            </a:r>
            <a:br>
              <a:rPr lang="id-ID" dirty="0"/>
            </a:br>
            <a:r>
              <a:rPr lang="id-ID" dirty="0"/>
              <a:t>🔹 </a:t>
            </a:r>
            <a:r>
              <a:rPr lang="id-ID" b="1" dirty="0"/>
              <a:t>Mengutamakan edukasi</a:t>
            </a:r>
            <a:r>
              <a:rPr lang="id-ID" dirty="0"/>
              <a:t> → Wisatawan dapat belajar tentang kebudayaan melalui pengalaman langsung.</a:t>
            </a:r>
            <a:br>
              <a:rPr lang="id-ID" dirty="0"/>
            </a:br>
            <a:r>
              <a:rPr lang="id-ID" dirty="0"/>
              <a:t>🔹 </a:t>
            </a:r>
            <a:r>
              <a:rPr lang="id-ID" b="1" dirty="0"/>
              <a:t>Melibatkan masyarakat setempat</a:t>
            </a:r>
            <a:r>
              <a:rPr lang="id-ID" dirty="0"/>
              <a:t> → Penduduk lokal sering menjadi bagian dari atraksi wisata, seperti pemandu atau pengrajin.</a:t>
            </a:r>
            <a:br>
              <a:rPr lang="id-ID" dirty="0"/>
            </a:br>
            <a:r>
              <a:rPr lang="id-ID" dirty="0"/>
              <a:t>🔹 </a:t>
            </a:r>
            <a:r>
              <a:rPr lang="id-ID" b="1" dirty="0"/>
              <a:t>Bersifat otentik dan asli</a:t>
            </a:r>
            <a:r>
              <a:rPr lang="id-ID" dirty="0"/>
              <a:t> → Menampilkan budaya dalam bentuk aslinya, bukan sekadar tontonan wisata.</a:t>
            </a:r>
            <a:br>
              <a:rPr lang="id-ID" dirty="0"/>
            </a:br>
            <a:r>
              <a:rPr lang="id-ID" dirty="0"/>
              <a:t>🔹 </a:t>
            </a:r>
            <a:r>
              <a:rPr lang="id-ID" b="1" dirty="0"/>
              <a:t>Mendukung pelestarian budaya</a:t>
            </a:r>
            <a:r>
              <a:rPr lang="id-ID" dirty="0"/>
              <a:t> → Dengan adanya wisata budaya, masyarakat terdorong untuk menjaga tradisi dan warisan budaya mereka.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4250341850"/>
      </p:ext>
    </p:extLst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Konten 1">
            <a:extLst>
              <a:ext uri="{FF2B5EF4-FFF2-40B4-BE49-F238E27FC236}">
                <a16:creationId xmlns:a16="http://schemas.microsoft.com/office/drawing/2014/main" id="{2B4773C6-0C0E-5882-043F-E5858B4BFC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1560" y="836712"/>
            <a:ext cx="7920880" cy="5289451"/>
          </a:xfrm>
        </p:spPr>
        <p:txBody>
          <a:bodyPr>
            <a:normAutofit fontScale="92500"/>
          </a:bodyPr>
          <a:lstStyle/>
          <a:p>
            <a:pPr marL="0" indent="0" algn="ctr">
              <a:buNone/>
            </a:pPr>
            <a:r>
              <a:rPr lang="id-ID" sz="3500" b="1" i="0" dirty="0" err="1">
                <a:solidFill>
                  <a:srgbClr val="404040"/>
                </a:solidFill>
                <a:effectLst/>
                <a:latin typeface="Inter"/>
              </a:rPr>
              <a:t>Ciri-Ciri</a:t>
            </a:r>
            <a:r>
              <a:rPr lang="id-ID" sz="3500" b="1" i="0" dirty="0">
                <a:solidFill>
                  <a:srgbClr val="404040"/>
                </a:solidFill>
                <a:effectLst/>
                <a:latin typeface="Inter"/>
              </a:rPr>
              <a:t> Wisata Budaya</a:t>
            </a:r>
          </a:p>
          <a:p>
            <a:pPr algn="l">
              <a:buFont typeface="+mj-lt"/>
              <a:buAutoNum type="arabicPeriod"/>
            </a:pPr>
            <a:r>
              <a:rPr lang="id-ID" b="1" i="0" dirty="0">
                <a:solidFill>
                  <a:srgbClr val="404040"/>
                </a:solidFill>
                <a:effectLst/>
                <a:latin typeface="Inter"/>
              </a:rPr>
              <a:t>Berbasis Warisan Budaya</a:t>
            </a:r>
            <a:r>
              <a:rPr lang="id-ID" b="0" i="0" dirty="0">
                <a:solidFill>
                  <a:srgbClr val="404040"/>
                </a:solidFill>
                <a:effectLst/>
                <a:latin typeface="Inter"/>
              </a:rPr>
              <a:t>: Mengunjungi situs-situs bersejarah, museum, candi, atau tempat-tempat yang memiliki nilai budaya tinggi.</a:t>
            </a:r>
          </a:p>
          <a:p>
            <a:pPr algn="l">
              <a:spcBef>
                <a:spcPts val="300"/>
              </a:spcBef>
              <a:buFont typeface="+mj-lt"/>
              <a:buAutoNum type="arabicPeriod"/>
            </a:pPr>
            <a:r>
              <a:rPr lang="id-ID" b="1" i="0" dirty="0">
                <a:solidFill>
                  <a:srgbClr val="404040"/>
                </a:solidFill>
                <a:effectLst/>
                <a:latin typeface="Inter"/>
              </a:rPr>
              <a:t>Interaksi dengan Masyarakat Lokal</a:t>
            </a:r>
            <a:r>
              <a:rPr lang="id-ID" b="0" i="0" dirty="0">
                <a:solidFill>
                  <a:srgbClr val="404040"/>
                </a:solidFill>
                <a:effectLst/>
                <a:latin typeface="Inter"/>
              </a:rPr>
              <a:t>: Melibatkan komunikasi dan partisipasi langsung dengan penduduk setempat untuk memahami kehidupan mereka.</a:t>
            </a:r>
          </a:p>
          <a:p>
            <a:pPr algn="l">
              <a:spcBef>
                <a:spcPts val="300"/>
              </a:spcBef>
              <a:buFont typeface="+mj-lt"/>
              <a:buAutoNum type="arabicPeriod"/>
            </a:pPr>
            <a:r>
              <a:rPr lang="id-ID" b="1" i="0" dirty="0">
                <a:solidFill>
                  <a:srgbClr val="404040"/>
                </a:solidFill>
                <a:effectLst/>
                <a:latin typeface="Inter"/>
              </a:rPr>
              <a:t>Pengalaman Otentik</a:t>
            </a:r>
            <a:r>
              <a:rPr lang="id-ID" b="0" i="0" dirty="0">
                <a:solidFill>
                  <a:srgbClr val="404040"/>
                </a:solidFill>
                <a:effectLst/>
                <a:latin typeface="Inter"/>
              </a:rPr>
              <a:t>: Menyajikan kegiatan yang asli dan tidak dibuat-buat, seperti upacara adat, festival, atau pertunjukan seni tradisional.</a:t>
            </a:r>
          </a:p>
          <a:p>
            <a:pPr algn="l">
              <a:spcBef>
                <a:spcPts val="300"/>
              </a:spcBef>
              <a:buFont typeface="+mj-lt"/>
              <a:buAutoNum type="arabicPeriod"/>
            </a:pPr>
            <a:r>
              <a:rPr lang="id-ID" b="1" i="0" dirty="0">
                <a:solidFill>
                  <a:srgbClr val="404040"/>
                </a:solidFill>
                <a:effectLst/>
                <a:latin typeface="Inter"/>
              </a:rPr>
              <a:t>Pembelajaran</a:t>
            </a:r>
            <a:r>
              <a:rPr lang="id-ID" b="0" i="0" dirty="0">
                <a:solidFill>
                  <a:srgbClr val="404040"/>
                </a:solidFill>
                <a:effectLst/>
                <a:latin typeface="Inter"/>
              </a:rPr>
              <a:t>: Memberikan edukasi tentang sejarah, nilai-nilai, dan makna di balik suatu budaya.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479202187"/>
      </p:ext>
    </p:extLst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Konten 1">
            <a:extLst>
              <a:ext uri="{FF2B5EF4-FFF2-40B4-BE49-F238E27FC236}">
                <a16:creationId xmlns:a16="http://schemas.microsoft.com/office/drawing/2014/main" id="{BB4BA7B4-8274-9BBB-DE58-9506EE6689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3568" y="620688"/>
            <a:ext cx="7848872" cy="5505475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id-ID" sz="3600" b="1" i="0" dirty="0">
                <a:solidFill>
                  <a:srgbClr val="404040"/>
                </a:solidFill>
                <a:effectLst/>
                <a:latin typeface="Inter"/>
              </a:rPr>
              <a:t>Manfaat Wisata Budaya</a:t>
            </a:r>
          </a:p>
          <a:p>
            <a:pPr algn="l">
              <a:buFont typeface="+mj-lt"/>
              <a:buAutoNum type="arabicPeriod"/>
            </a:pPr>
            <a:r>
              <a:rPr lang="id-ID" b="1" i="0" dirty="0">
                <a:solidFill>
                  <a:srgbClr val="404040"/>
                </a:solidFill>
                <a:effectLst/>
                <a:latin typeface="Inter"/>
              </a:rPr>
              <a:t>Melestarikan Budaya</a:t>
            </a:r>
            <a:r>
              <a:rPr lang="id-ID" b="0" i="0" dirty="0">
                <a:solidFill>
                  <a:srgbClr val="404040"/>
                </a:solidFill>
                <a:effectLst/>
                <a:latin typeface="Inter"/>
              </a:rPr>
              <a:t>: Membantu menjaga dan mempromosikan warisan budaya agar tidak punah.</a:t>
            </a:r>
          </a:p>
          <a:p>
            <a:pPr algn="l">
              <a:spcBef>
                <a:spcPts val="300"/>
              </a:spcBef>
              <a:buFont typeface="+mj-lt"/>
              <a:buAutoNum type="arabicPeriod"/>
            </a:pPr>
            <a:r>
              <a:rPr lang="id-ID" b="1" i="0" dirty="0">
                <a:solidFill>
                  <a:srgbClr val="404040"/>
                </a:solidFill>
                <a:effectLst/>
                <a:latin typeface="Inter"/>
              </a:rPr>
              <a:t>Meningkatkan Ekonomi Lokal</a:t>
            </a:r>
            <a:r>
              <a:rPr lang="id-ID" b="0" i="0" dirty="0">
                <a:solidFill>
                  <a:srgbClr val="404040"/>
                </a:solidFill>
                <a:effectLst/>
                <a:latin typeface="Inter"/>
              </a:rPr>
              <a:t>: Memberikan dampak positif bagi perekonomian masyarakat setempat melalui penjualan kerajinan, kuliner, dan jasa pariwisata.</a:t>
            </a:r>
          </a:p>
          <a:p>
            <a:pPr algn="l">
              <a:spcBef>
                <a:spcPts val="300"/>
              </a:spcBef>
              <a:buFont typeface="+mj-lt"/>
              <a:buAutoNum type="arabicPeriod"/>
            </a:pPr>
            <a:r>
              <a:rPr lang="id-ID" b="1" i="0" dirty="0">
                <a:solidFill>
                  <a:srgbClr val="404040"/>
                </a:solidFill>
                <a:effectLst/>
                <a:latin typeface="Inter"/>
              </a:rPr>
              <a:t>Memperkaya Pengetahuan</a:t>
            </a:r>
            <a:r>
              <a:rPr lang="id-ID" b="0" i="0" dirty="0">
                <a:solidFill>
                  <a:srgbClr val="404040"/>
                </a:solidFill>
                <a:effectLst/>
                <a:latin typeface="Inter"/>
              </a:rPr>
              <a:t>: Memberikan pemahaman yang lebih dalam tentang keragaman budaya dan sejarah.</a:t>
            </a:r>
          </a:p>
          <a:p>
            <a:pPr algn="l">
              <a:spcBef>
                <a:spcPts val="300"/>
              </a:spcBef>
              <a:buFont typeface="+mj-lt"/>
              <a:buAutoNum type="arabicPeriod"/>
            </a:pPr>
            <a:r>
              <a:rPr lang="id-ID" b="1" i="0" dirty="0">
                <a:solidFill>
                  <a:srgbClr val="404040"/>
                </a:solidFill>
                <a:effectLst/>
                <a:latin typeface="Inter"/>
              </a:rPr>
              <a:t>Membangun Toleransi</a:t>
            </a:r>
            <a:r>
              <a:rPr lang="id-ID" b="0" i="0" dirty="0">
                <a:solidFill>
                  <a:srgbClr val="404040"/>
                </a:solidFill>
                <a:effectLst/>
                <a:latin typeface="Inter"/>
              </a:rPr>
              <a:t>: Meningkatkan rasa hormat dan apresiasi terhadap perbedaan budaya.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31184656"/>
      </p:ext>
    </p:extLst>
  </p:cSld>
  <p:clrMapOvr>
    <a:masterClrMapping/>
  </p:clrMapOvr>
  <p:transition spd="slow"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Konten 1">
            <a:extLst>
              <a:ext uri="{FF2B5EF4-FFF2-40B4-BE49-F238E27FC236}">
                <a16:creationId xmlns:a16="http://schemas.microsoft.com/office/drawing/2014/main" id="{608CF69B-741D-7F0D-AFA3-C3E70068FE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71600" y="620688"/>
            <a:ext cx="7200800" cy="5505475"/>
          </a:xfrm>
        </p:spPr>
        <p:txBody>
          <a:bodyPr>
            <a:normAutofit fontScale="92500"/>
          </a:bodyPr>
          <a:lstStyle/>
          <a:p>
            <a:pPr marL="0" indent="0" algn="ctr">
              <a:buNone/>
            </a:pPr>
            <a:r>
              <a:rPr lang="id-ID" sz="3900" b="1" dirty="0"/>
              <a:t>Manfaat Wisata Budaya</a:t>
            </a:r>
          </a:p>
          <a:p>
            <a:pPr marL="0" indent="0">
              <a:buNone/>
            </a:pPr>
            <a:r>
              <a:rPr lang="id-ID" b="1" dirty="0"/>
              <a:t>Pelestarian Budaya</a:t>
            </a:r>
            <a:r>
              <a:rPr lang="id-ID" dirty="0"/>
              <a:t> → Mendorong masyarakat untuk mempertahankan tradisi dan warisan budaya.</a:t>
            </a:r>
            <a:br>
              <a:rPr lang="id-ID" dirty="0"/>
            </a:br>
            <a:r>
              <a:rPr lang="id-ID" b="1" dirty="0"/>
              <a:t>Pemberdayaan Ekonomi Lokal</a:t>
            </a:r>
            <a:r>
              <a:rPr lang="id-ID" dirty="0"/>
              <a:t> → Membuka peluang ekonomi bagi masyarakat setempat, seperti melalui produk kerajinan, kuliner, dan jasa wisata.</a:t>
            </a:r>
            <a:br>
              <a:rPr lang="id-ID" dirty="0"/>
            </a:br>
            <a:r>
              <a:rPr lang="id-ID" b="1" dirty="0"/>
              <a:t>Pendidikan dan Kesadaran Budaya</a:t>
            </a:r>
            <a:r>
              <a:rPr lang="id-ID" dirty="0"/>
              <a:t> → Mengedukasi wisatawan tentang keberagaman budaya dan memperkuat identitas lokal.</a:t>
            </a:r>
            <a:br>
              <a:rPr lang="id-ID" dirty="0"/>
            </a:br>
            <a:r>
              <a:rPr lang="id-ID" b="1" dirty="0"/>
              <a:t>Meningkatkan Pariwisata Berkelanjutan</a:t>
            </a:r>
            <a:r>
              <a:rPr lang="id-ID" dirty="0"/>
              <a:t> → Wisata berbasis budaya cenderung lebih ramah lingkungan dibandingkan wisata massal.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070467315"/>
      </p:ext>
    </p:extLst>
  </p:cSld>
  <p:clrMapOvr>
    <a:masterClrMapping/>
  </p:clrMapOvr>
  <p:transition spd="slow">
    <p:fade thruBlk="1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3008</TotalTime>
  <Words>1454</Words>
  <Application>Microsoft Office PowerPoint</Application>
  <PresentationFormat>Tampilan Layar (4:3)</PresentationFormat>
  <Paragraphs>118</Paragraphs>
  <Slides>25</Slides>
  <Notes>1</Notes>
  <HiddenSlides>0</HiddenSlides>
  <MMClips>0</MMClips>
  <ScaleCrop>false</ScaleCrop>
  <HeadingPairs>
    <vt:vector size="6" baseType="variant">
      <vt:variant>
        <vt:lpstr>Font Dipakai</vt:lpstr>
      </vt:variant>
      <vt:variant>
        <vt:i4>6</vt:i4>
      </vt:variant>
      <vt:variant>
        <vt:lpstr>Tema</vt:lpstr>
      </vt:variant>
      <vt:variant>
        <vt:i4>1</vt:i4>
      </vt:variant>
      <vt:variant>
        <vt:lpstr>Judul Slide</vt:lpstr>
      </vt:variant>
      <vt:variant>
        <vt:i4>25</vt:i4>
      </vt:variant>
    </vt:vector>
  </HeadingPairs>
  <TitlesOfParts>
    <vt:vector size="32" baseType="lpstr">
      <vt:lpstr>Arial</vt:lpstr>
      <vt:lpstr>Calibri</vt:lpstr>
      <vt:lpstr>Cambria</vt:lpstr>
      <vt:lpstr>Inter</vt:lpstr>
      <vt:lpstr>Times New Roman</vt:lpstr>
      <vt:lpstr>Wingdings</vt:lpstr>
      <vt:lpstr>Office Theme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</vt:vector>
  </TitlesOfParts>
  <Company>IBI Darmajaya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yusminar wahyuningsih</cp:lastModifiedBy>
  <cp:revision>444</cp:revision>
  <cp:lastPrinted>2017-08-29T02:54:51Z</cp:lastPrinted>
  <dcterms:created xsi:type="dcterms:W3CDTF">2010-04-18T12:06:30Z</dcterms:created>
  <dcterms:modified xsi:type="dcterms:W3CDTF">2025-03-09T13:34:24Z</dcterms:modified>
</cp:coreProperties>
</file>