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6" r:id="rId9"/>
    <p:sldId id="267" r:id="rId10"/>
    <p:sldId id="272" r:id="rId11"/>
    <p:sldId id="273" r:id="rId12"/>
  </p:sldIdLst>
  <p:sldSz cx="12192000" cy="6858000"/>
  <p:notesSz cx="12192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476" y="-52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76019" y="914146"/>
            <a:ext cx="9839960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05/07/2021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05/07/2021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334760"/>
          </a:xfrm>
          <a:custGeom>
            <a:avLst/>
            <a:gdLst/>
            <a:ahLst/>
            <a:cxnLst/>
            <a:rect l="l" t="t" r="r" b="b"/>
            <a:pathLst>
              <a:path w="12192000" h="6334760">
                <a:moveTo>
                  <a:pt x="0" y="6334315"/>
                </a:moveTo>
                <a:lnTo>
                  <a:pt x="12192000" y="6334315"/>
                </a:lnTo>
                <a:lnTo>
                  <a:pt x="12192000" y="0"/>
                </a:lnTo>
                <a:lnTo>
                  <a:pt x="0" y="0"/>
                </a:lnTo>
                <a:lnTo>
                  <a:pt x="0" y="6334315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400800"/>
            <a:ext cx="12192000" cy="457200"/>
          </a:xfrm>
          <a:custGeom>
            <a:avLst/>
            <a:gdLst/>
            <a:ahLst/>
            <a:cxnLst/>
            <a:rect l="l" t="t" r="r" b="b"/>
            <a:pathLst>
              <a:path w="12192000" h="457200">
                <a:moveTo>
                  <a:pt x="12192000" y="0"/>
                </a:moveTo>
                <a:lnTo>
                  <a:pt x="0" y="0"/>
                </a:lnTo>
                <a:lnTo>
                  <a:pt x="0" y="457200"/>
                </a:lnTo>
                <a:lnTo>
                  <a:pt x="12192000" y="4572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6B7C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6334315"/>
            <a:ext cx="12192000" cy="66675"/>
          </a:xfrm>
          <a:custGeom>
            <a:avLst/>
            <a:gdLst/>
            <a:ahLst/>
            <a:cxnLst/>
            <a:rect l="l" t="t" r="r" b="b"/>
            <a:pathLst>
              <a:path w="12192000" h="66675">
                <a:moveTo>
                  <a:pt x="12192000" y="0"/>
                </a:moveTo>
                <a:lnTo>
                  <a:pt x="0" y="0"/>
                </a:lnTo>
                <a:lnTo>
                  <a:pt x="0" y="66484"/>
                </a:lnTo>
                <a:lnTo>
                  <a:pt x="12192000" y="66484"/>
                </a:lnTo>
                <a:lnTo>
                  <a:pt x="12192000" y="0"/>
                </a:lnTo>
                <a:close/>
              </a:path>
            </a:pathLst>
          </a:custGeom>
          <a:solidFill>
            <a:srgbClr val="92A1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193533" y="1737867"/>
            <a:ext cx="9967595" cy="0"/>
          </a:xfrm>
          <a:custGeom>
            <a:avLst/>
            <a:gdLst/>
            <a:ahLst/>
            <a:cxnLst/>
            <a:rect l="l" t="t" r="r" b="b"/>
            <a:pathLst>
              <a:path w="9967595">
                <a:moveTo>
                  <a:pt x="0" y="0"/>
                </a:moveTo>
                <a:lnTo>
                  <a:pt x="9966972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05/07/2021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334760"/>
          </a:xfrm>
          <a:custGeom>
            <a:avLst/>
            <a:gdLst/>
            <a:ahLst/>
            <a:cxnLst/>
            <a:rect l="l" t="t" r="r" b="b"/>
            <a:pathLst>
              <a:path w="12192000" h="6334760">
                <a:moveTo>
                  <a:pt x="0" y="6334315"/>
                </a:moveTo>
                <a:lnTo>
                  <a:pt x="12192000" y="6334315"/>
                </a:lnTo>
                <a:lnTo>
                  <a:pt x="12192000" y="0"/>
                </a:lnTo>
                <a:lnTo>
                  <a:pt x="0" y="0"/>
                </a:lnTo>
                <a:lnTo>
                  <a:pt x="0" y="6334315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400800"/>
            <a:ext cx="12192000" cy="457200"/>
          </a:xfrm>
          <a:custGeom>
            <a:avLst/>
            <a:gdLst/>
            <a:ahLst/>
            <a:cxnLst/>
            <a:rect l="l" t="t" r="r" b="b"/>
            <a:pathLst>
              <a:path w="12192000" h="457200">
                <a:moveTo>
                  <a:pt x="12192000" y="0"/>
                </a:moveTo>
                <a:lnTo>
                  <a:pt x="0" y="0"/>
                </a:lnTo>
                <a:lnTo>
                  <a:pt x="0" y="457200"/>
                </a:lnTo>
                <a:lnTo>
                  <a:pt x="12192000" y="4572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6B7C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6334315"/>
            <a:ext cx="12192000" cy="66675"/>
          </a:xfrm>
          <a:custGeom>
            <a:avLst/>
            <a:gdLst/>
            <a:ahLst/>
            <a:cxnLst/>
            <a:rect l="l" t="t" r="r" b="b"/>
            <a:pathLst>
              <a:path w="12192000" h="66675">
                <a:moveTo>
                  <a:pt x="12192000" y="0"/>
                </a:moveTo>
                <a:lnTo>
                  <a:pt x="0" y="0"/>
                </a:lnTo>
                <a:lnTo>
                  <a:pt x="0" y="66484"/>
                </a:lnTo>
                <a:lnTo>
                  <a:pt x="12192000" y="66484"/>
                </a:lnTo>
                <a:lnTo>
                  <a:pt x="12192000" y="0"/>
                </a:lnTo>
                <a:close/>
              </a:path>
            </a:pathLst>
          </a:custGeom>
          <a:solidFill>
            <a:srgbClr val="92A1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193533" y="1737867"/>
            <a:ext cx="9967595" cy="0"/>
          </a:xfrm>
          <a:custGeom>
            <a:avLst/>
            <a:gdLst/>
            <a:ahLst/>
            <a:cxnLst/>
            <a:rect l="l" t="t" r="r" b="b"/>
            <a:pathLst>
              <a:path w="9967595">
                <a:moveTo>
                  <a:pt x="0" y="0"/>
                </a:moveTo>
                <a:lnTo>
                  <a:pt x="9966972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05/07/2021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334760"/>
          </a:xfrm>
          <a:custGeom>
            <a:avLst/>
            <a:gdLst/>
            <a:ahLst/>
            <a:cxnLst/>
            <a:rect l="l" t="t" r="r" b="b"/>
            <a:pathLst>
              <a:path w="12192000" h="6334760">
                <a:moveTo>
                  <a:pt x="0" y="6334315"/>
                </a:moveTo>
                <a:lnTo>
                  <a:pt x="12192000" y="6334315"/>
                </a:lnTo>
                <a:lnTo>
                  <a:pt x="12192000" y="0"/>
                </a:lnTo>
                <a:lnTo>
                  <a:pt x="0" y="0"/>
                </a:lnTo>
                <a:lnTo>
                  <a:pt x="0" y="6334315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05/07/2021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334760"/>
          </a:xfrm>
          <a:custGeom>
            <a:avLst/>
            <a:gdLst/>
            <a:ahLst/>
            <a:cxnLst/>
            <a:rect l="l" t="t" r="r" b="b"/>
            <a:pathLst>
              <a:path w="12192000" h="6334760">
                <a:moveTo>
                  <a:pt x="0" y="6334315"/>
                </a:moveTo>
                <a:lnTo>
                  <a:pt x="12192000" y="6334315"/>
                </a:lnTo>
                <a:lnTo>
                  <a:pt x="12192000" y="0"/>
                </a:lnTo>
                <a:lnTo>
                  <a:pt x="0" y="0"/>
                </a:lnTo>
                <a:lnTo>
                  <a:pt x="0" y="6334315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400800"/>
            <a:ext cx="12192000" cy="457200"/>
          </a:xfrm>
          <a:custGeom>
            <a:avLst/>
            <a:gdLst/>
            <a:ahLst/>
            <a:cxnLst/>
            <a:rect l="l" t="t" r="r" b="b"/>
            <a:pathLst>
              <a:path w="12192000" h="457200">
                <a:moveTo>
                  <a:pt x="12192000" y="0"/>
                </a:moveTo>
                <a:lnTo>
                  <a:pt x="0" y="0"/>
                </a:lnTo>
                <a:lnTo>
                  <a:pt x="0" y="457200"/>
                </a:lnTo>
                <a:lnTo>
                  <a:pt x="12192000" y="4572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6B7C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6334315"/>
            <a:ext cx="12192000" cy="66675"/>
          </a:xfrm>
          <a:custGeom>
            <a:avLst/>
            <a:gdLst/>
            <a:ahLst/>
            <a:cxnLst/>
            <a:rect l="l" t="t" r="r" b="b"/>
            <a:pathLst>
              <a:path w="12192000" h="66675">
                <a:moveTo>
                  <a:pt x="12192000" y="0"/>
                </a:moveTo>
                <a:lnTo>
                  <a:pt x="0" y="0"/>
                </a:lnTo>
                <a:lnTo>
                  <a:pt x="0" y="66484"/>
                </a:lnTo>
                <a:lnTo>
                  <a:pt x="12192000" y="66484"/>
                </a:lnTo>
                <a:lnTo>
                  <a:pt x="12192000" y="0"/>
                </a:lnTo>
                <a:close/>
              </a:path>
            </a:pathLst>
          </a:custGeom>
          <a:solidFill>
            <a:srgbClr val="92A1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76019" y="292049"/>
            <a:ext cx="9839960" cy="1379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58620" y="2719527"/>
            <a:ext cx="8874760" cy="2465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05/07/2021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334760"/>
          </a:xfrm>
          <a:custGeom>
            <a:avLst/>
            <a:gdLst/>
            <a:ahLst/>
            <a:cxnLst/>
            <a:rect l="l" t="t" r="r" b="b"/>
            <a:pathLst>
              <a:path w="12192000" h="6334760">
                <a:moveTo>
                  <a:pt x="0" y="6334315"/>
                </a:moveTo>
                <a:lnTo>
                  <a:pt x="12192000" y="6334315"/>
                </a:lnTo>
                <a:lnTo>
                  <a:pt x="12192000" y="0"/>
                </a:lnTo>
                <a:lnTo>
                  <a:pt x="0" y="0"/>
                </a:lnTo>
                <a:lnTo>
                  <a:pt x="0" y="6334315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398323"/>
            <a:ext cx="12192000" cy="2540"/>
          </a:xfrm>
          <a:custGeom>
            <a:avLst/>
            <a:gdLst/>
            <a:ahLst/>
            <a:cxnLst/>
            <a:rect l="l" t="t" r="r" b="b"/>
            <a:pathLst>
              <a:path w="12192000" h="2539">
                <a:moveTo>
                  <a:pt x="0" y="2476"/>
                </a:moveTo>
                <a:lnTo>
                  <a:pt x="12192000" y="2476"/>
                </a:lnTo>
                <a:lnTo>
                  <a:pt x="12192000" y="0"/>
                </a:lnTo>
                <a:lnTo>
                  <a:pt x="0" y="0"/>
                </a:lnTo>
                <a:lnTo>
                  <a:pt x="0" y="2476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14" y="6334315"/>
            <a:ext cx="12192000" cy="523875"/>
            <a:chOff x="14" y="6334315"/>
            <a:chExt cx="12192000" cy="523875"/>
          </a:xfrm>
        </p:grpSpPr>
        <p:sp>
          <p:nvSpPr>
            <p:cNvPr id="5" name="object 5"/>
            <p:cNvSpPr/>
            <p:nvPr/>
          </p:nvSpPr>
          <p:spPr>
            <a:xfrm>
              <a:off x="3175" y="6400800"/>
              <a:ext cx="12188825" cy="457200"/>
            </a:xfrm>
            <a:custGeom>
              <a:avLst/>
              <a:gdLst/>
              <a:ahLst/>
              <a:cxnLst/>
              <a:rect l="l" t="t" r="r" b="b"/>
              <a:pathLst>
                <a:path w="12188825" h="457200">
                  <a:moveTo>
                    <a:pt x="12188825" y="0"/>
                  </a:moveTo>
                  <a:lnTo>
                    <a:pt x="0" y="0"/>
                  </a:lnTo>
                  <a:lnTo>
                    <a:pt x="0" y="457200"/>
                  </a:lnTo>
                  <a:lnTo>
                    <a:pt x="12188825" y="457200"/>
                  </a:lnTo>
                  <a:lnTo>
                    <a:pt x="12188825" y="0"/>
                  </a:lnTo>
                  <a:close/>
                </a:path>
              </a:pathLst>
            </a:custGeom>
            <a:solidFill>
              <a:srgbClr val="6B7C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" y="6334315"/>
              <a:ext cx="12188825" cy="64135"/>
            </a:xfrm>
            <a:custGeom>
              <a:avLst/>
              <a:gdLst/>
              <a:ahLst/>
              <a:cxnLst/>
              <a:rect l="l" t="t" r="r" b="b"/>
              <a:pathLst>
                <a:path w="12188825" h="64135">
                  <a:moveTo>
                    <a:pt x="12188825" y="0"/>
                  </a:moveTo>
                  <a:lnTo>
                    <a:pt x="0" y="0"/>
                  </a:lnTo>
                  <a:lnTo>
                    <a:pt x="0" y="64008"/>
                  </a:lnTo>
                  <a:lnTo>
                    <a:pt x="12188825" y="64008"/>
                  </a:lnTo>
                  <a:lnTo>
                    <a:pt x="12188825" y="0"/>
                  </a:lnTo>
                  <a:close/>
                </a:path>
              </a:pathLst>
            </a:custGeom>
            <a:solidFill>
              <a:srgbClr val="92A1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1207655" y="4343400"/>
            <a:ext cx="9875520" cy="0"/>
          </a:xfrm>
          <a:custGeom>
            <a:avLst/>
            <a:gdLst/>
            <a:ahLst/>
            <a:cxnLst/>
            <a:rect l="l" t="t" r="r" b="b"/>
            <a:pathLst>
              <a:path w="9875520">
                <a:moveTo>
                  <a:pt x="0" y="0"/>
                </a:moveTo>
                <a:lnTo>
                  <a:pt x="987550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176019" y="1705483"/>
            <a:ext cx="7550150" cy="2247900"/>
          </a:xfrm>
          <a:prstGeom prst="rect">
            <a:avLst/>
          </a:prstGeom>
        </p:spPr>
        <p:txBody>
          <a:bodyPr vert="horz" wrap="square" lIns="0" tIns="135890" rIns="0" bIns="0" rtlCol="0">
            <a:spAutoFit/>
          </a:bodyPr>
          <a:lstStyle/>
          <a:p>
            <a:pPr marL="12700" marR="5080">
              <a:lnSpc>
                <a:spcPct val="85000"/>
              </a:lnSpc>
              <a:spcBef>
                <a:spcPts val="1070"/>
              </a:spcBef>
            </a:pPr>
            <a:r>
              <a:rPr sz="5400" spc="-755" dirty="0"/>
              <a:t>OPSI </a:t>
            </a:r>
            <a:r>
              <a:rPr sz="5400" spc="-570" dirty="0"/>
              <a:t>RIIL </a:t>
            </a:r>
            <a:r>
              <a:rPr sz="5400" spc="-595" dirty="0"/>
              <a:t>DAN </a:t>
            </a:r>
            <a:r>
              <a:rPr sz="5400" spc="-725" dirty="0"/>
              <a:t>TOPIK </a:t>
            </a:r>
            <a:r>
              <a:rPr sz="5400" spc="-695" dirty="0"/>
              <a:t>LAINYA  </a:t>
            </a:r>
            <a:r>
              <a:rPr sz="5400" spc="-530" dirty="0"/>
              <a:t>DALAM </a:t>
            </a:r>
            <a:r>
              <a:rPr sz="5400" spc="-740" dirty="0"/>
              <a:t>PENGANGGARAN  </a:t>
            </a:r>
            <a:r>
              <a:rPr sz="5400" spc="-560" dirty="0"/>
              <a:t>MODAL</a:t>
            </a:r>
            <a:endParaRPr sz="5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93533" y="1737867"/>
            <a:ext cx="9967595" cy="0"/>
          </a:xfrm>
          <a:custGeom>
            <a:avLst/>
            <a:gdLst/>
            <a:ahLst/>
            <a:cxnLst/>
            <a:rect l="l" t="t" r="r" b="b"/>
            <a:pathLst>
              <a:path w="9967595">
                <a:moveTo>
                  <a:pt x="0" y="0"/>
                </a:moveTo>
                <a:lnTo>
                  <a:pt x="9966972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76019" y="914146"/>
            <a:ext cx="72548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70" dirty="0"/>
              <a:t>Anggaran </a:t>
            </a:r>
            <a:r>
              <a:rPr spc="-180" dirty="0"/>
              <a:t>Modal </a:t>
            </a:r>
            <a:r>
              <a:rPr spc="-600" dirty="0"/>
              <a:t>Yang</a:t>
            </a:r>
            <a:r>
              <a:rPr spc="-565" dirty="0"/>
              <a:t> </a:t>
            </a:r>
            <a:r>
              <a:rPr spc="-215" dirty="0"/>
              <a:t>Optimal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76019" y="2604897"/>
            <a:ext cx="9994900" cy="173228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 marR="5080" indent="822960" algn="just">
              <a:lnSpc>
                <a:spcPct val="90000"/>
              </a:lnSpc>
              <a:spcBef>
                <a:spcPts val="575"/>
              </a:spcBef>
            </a:pPr>
            <a:r>
              <a:rPr sz="4000" spc="-10" dirty="0">
                <a:solidFill>
                  <a:srgbClr val="FFFFFF"/>
                </a:solidFill>
                <a:latin typeface="Carlito"/>
                <a:cs typeface="Carlito"/>
              </a:rPr>
              <a:t>Merupakan </a:t>
            </a:r>
            <a:r>
              <a:rPr sz="4000" spc="-30" dirty="0">
                <a:solidFill>
                  <a:srgbClr val="FFFFFF"/>
                </a:solidFill>
                <a:latin typeface="Carlito"/>
                <a:cs typeface="Carlito"/>
              </a:rPr>
              <a:t>investasi </a:t>
            </a:r>
            <a:r>
              <a:rPr sz="4000" spc="-10" dirty="0">
                <a:solidFill>
                  <a:srgbClr val="FFFFFF"/>
                </a:solidFill>
                <a:latin typeface="Carlito"/>
                <a:cs typeface="Carlito"/>
              </a:rPr>
              <a:t>tahunan </a:t>
            </a:r>
            <a:r>
              <a:rPr sz="4000" spc="-5" dirty="0">
                <a:solidFill>
                  <a:srgbClr val="FFFFFF"/>
                </a:solidFill>
                <a:latin typeface="Carlito"/>
                <a:cs typeface="Carlito"/>
              </a:rPr>
              <a:t>dalam </a:t>
            </a:r>
            <a:r>
              <a:rPr sz="4000" spc="-10" dirty="0">
                <a:solidFill>
                  <a:srgbClr val="FFFFFF"/>
                </a:solidFill>
                <a:latin typeface="Carlito"/>
                <a:cs typeface="Carlito"/>
              </a:rPr>
              <a:t>aset  </a:t>
            </a:r>
            <a:r>
              <a:rPr sz="4000" spc="-15" dirty="0">
                <a:solidFill>
                  <a:srgbClr val="FFFFFF"/>
                </a:solidFill>
                <a:latin typeface="Carlito"/>
                <a:cs typeface="Carlito"/>
              </a:rPr>
              <a:t>jangka </a:t>
            </a:r>
            <a:r>
              <a:rPr sz="4000" spc="-5" dirty="0">
                <a:solidFill>
                  <a:srgbClr val="FFFFFF"/>
                </a:solidFill>
                <a:latin typeface="Carlito"/>
                <a:cs typeface="Carlito"/>
              </a:rPr>
              <a:t>panjang </a:t>
            </a:r>
            <a:r>
              <a:rPr sz="4000" spc="-15" dirty="0">
                <a:solidFill>
                  <a:srgbClr val="FFFFFF"/>
                </a:solidFill>
                <a:latin typeface="Carlito"/>
                <a:cs typeface="Carlito"/>
              </a:rPr>
              <a:t>yang memaksimalkan </a:t>
            </a:r>
            <a:r>
              <a:rPr sz="4000" spc="-10" dirty="0">
                <a:solidFill>
                  <a:srgbClr val="FFFFFF"/>
                </a:solidFill>
                <a:latin typeface="Carlito"/>
                <a:cs typeface="Carlito"/>
              </a:rPr>
              <a:t>nilai  </a:t>
            </a:r>
            <a:r>
              <a:rPr sz="4000" spc="-5" dirty="0">
                <a:solidFill>
                  <a:srgbClr val="FFFFFF"/>
                </a:solidFill>
                <a:latin typeface="Carlito"/>
                <a:cs typeface="Carlito"/>
              </a:rPr>
              <a:t>perusahaan.</a:t>
            </a:r>
            <a:endParaRPr sz="4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6019" y="914146"/>
            <a:ext cx="72548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70" dirty="0"/>
              <a:t>Anggaran </a:t>
            </a:r>
            <a:r>
              <a:rPr spc="-180" dirty="0"/>
              <a:t>Modal </a:t>
            </a:r>
            <a:r>
              <a:rPr spc="-600" dirty="0"/>
              <a:t>Yang</a:t>
            </a:r>
            <a:r>
              <a:rPr spc="-565" dirty="0"/>
              <a:t> </a:t>
            </a:r>
            <a:r>
              <a:rPr spc="-215" dirty="0"/>
              <a:t>Optimal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011298" y="1896872"/>
            <a:ext cx="3740150" cy="1668780"/>
            <a:chOff x="2011298" y="1896872"/>
            <a:chExt cx="3740150" cy="1668780"/>
          </a:xfrm>
        </p:grpSpPr>
        <p:sp>
          <p:nvSpPr>
            <p:cNvPr id="4" name="object 4"/>
            <p:cNvSpPr/>
            <p:nvPr/>
          </p:nvSpPr>
          <p:spPr>
            <a:xfrm>
              <a:off x="2023998" y="1909572"/>
              <a:ext cx="3714750" cy="1643380"/>
            </a:xfrm>
            <a:custGeom>
              <a:avLst/>
              <a:gdLst/>
              <a:ahLst/>
              <a:cxnLst/>
              <a:rect l="l" t="t" r="r" b="b"/>
              <a:pathLst>
                <a:path w="3714750" h="1643379">
                  <a:moveTo>
                    <a:pt x="3440938" y="0"/>
                  </a:moveTo>
                  <a:lnTo>
                    <a:pt x="273938" y="0"/>
                  </a:lnTo>
                  <a:lnTo>
                    <a:pt x="224707" y="4414"/>
                  </a:lnTo>
                  <a:lnTo>
                    <a:pt x="178367" y="17142"/>
                  </a:lnTo>
                  <a:lnTo>
                    <a:pt x="135692" y="37408"/>
                  </a:lnTo>
                  <a:lnTo>
                    <a:pt x="97458" y="64438"/>
                  </a:lnTo>
                  <a:lnTo>
                    <a:pt x="64438" y="97458"/>
                  </a:lnTo>
                  <a:lnTo>
                    <a:pt x="37408" y="135692"/>
                  </a:lnTo>
                  <a:lnTo>
                    <a:pt x="17142" y="178367"/>
                  </a:lnTo>
                  <a:lnTo>
                    <a:pt x="4414" y="224707"/>
                  </a:lnTo>
                  <a:lnTo>
                    <a:pt x="0" y="273938"/>
                  </a:lnTo>
                  <a:lnTo>
                    <a:pt x="0" y="1369314"/>
                  </a:lnTo>
                  <a:lnTo>
                    <a:pt x="4414" y="1418541"/>
                  </a:lnTo>
                  <a:lnTo>
                    <a:pt x="17142" y="1464869"/>
                  </a:lnTo>
                  <a:lnTo>
                    <a:pt x="37408" y="1507527"/>
                  </a:lnTo>
                  <a:lnTo>
                    <a:pt x="64438" y="1545741"/>
                  </a:lnTo>
                  <a:lnTo>
                    <a:pt x="97458" y="1578740"/>
                  </a:lnTo>
                  <a:lnTo>
                    <a:pt x="135692" y="1605750"/>
                  </a:lnTo>
                  <a:lnTo>
                    <a:pt x="178367" y="1625999"/>
                  </a:lnTo>
                  <a:lnTo>
                    <a:pt x="224707" y="1638715"/>
                  </a:lnTo>
                  <a:lnTo>
                    <a:pt x="273938" y="1643126"/>
                  </a:lnTo>
                  <a:lnTo>
                    <a:pt x="3440938" y="1643126"/>
                  </a:lnTo>
                  <a:lnTo>
                    <a:pt x="3490165" y="1638715"/>
                  </a:lnTo>
                  <a:lnTo>
                    <a:pt x="3536493" y="1625999"/>
                  </a:lnTo>
                  <a:lnTo>
                    <a:pt x="3579151" y="1605750"/>
                  </a:lnTo>
                  <a:lnTo>
                    <a:pt x="3617365" y="1578740"/>
                  </a:lnTo>
                  <a:lnTo>
                    <a:pt x="3650364" y="1545741"/>
                  </a:lnTo>
                  <a:lnTo>
                    <a:pt x="3677374" y="1507527"/>
                  </a:lnTo>
                  <a:lnTo>
                    <a:pt x="3697623" y="1464869"/>
                  </a:lnTo>
                  <a:lnTo>
                    <a:pt x="3710339" y="1418541"/>
                  </a:lnTo>
                  <a:lnTo>
                    <a:pt x="3714750" y="1369314"/>
                  </a:lnTo>
                  <a:lnTo>
                    <a:pt x="3714750" y="273938"/>
                  </a:lnTo>
                  <a:lnTo>
                    <a:pt x="3710339" y="224707"/>
                  </a:lnTo>
                  <a:lnTo>
                    <a:pt x="3697623" y="178367"/>
                  </a:lnTo>
                  <a:lnTo>
                    <a:pt x="3677374" y="135692"/>
                  </a:lnTo>
                  <a:lnTo>
                    <a:pt x="3650364" y="97458"/>
                  </a:lnTo>
                  <a:lnTo>
                    <a:pt x="3617365" y="64438"/>
                  </a:lnTo>
                  <a:lnTo>
                    <a:pt x="3579151" y="37408"/>
                  </a:lnTo>
                  <a:lnTo>
                    <a:pt x="3536493" y="17142"/>
                  </a:lnTo>
                  <a:lnTo>
                    <a:pt x="3490165" y="4414"/>
                  </a:lnTo>
                  <a:lnTo>
                    <a:pt x="3440938" y="0"/>
                  </a:lnTo>
                  <a:close/>
                </a:path>
              </a:pathLst>
            </a:custGeom>
            <a:solidFill>
              <a:srgbClr val="CF53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023998" y="1909572"/>
              <a:ext cx="3714750" cy="1643380"/>
            </a:xfrm>
            <a:custGeom>
              <a:avLst/>
              <a:gdLst/>
              <a:ahLst/>
              <a:cxnLst/>
              <a:rect l="l" t="t" r="r" b="b"/>
              <a:pathLst>
                <a:path w="3714750" h="1643379">
                  <a:moveTo>
                    <a:pt x="0" y="273938"/>
                  </a:moveTo>
                  <a:lnTo>
                    <a:pt x="4414" y="224707"/>
                  </a:lnTo>
                  <a:lnTo>
                    <a:pt x="17142" y="178367"/>
                  </a:lnTo>
                  <a:lnTo>
                    <a:pt x="37408" y="135692"/>
                  </a:lnTo>
                  <a:lnTo>
                    <a:pt x="64438" y="97458"/>
                  </a:lnTo>
                  <a:lnTo>
                    <a:pt x="97458" y="64438"/>
                  </a:lnTo>
                  <a:lnTo>
                    <a:pt x="135692" y="37408"/>
                  </a:lnTo>
                  <a:lnTo>
                    <a:pt x="178367" y="17142"/>
                  </a:lnTo>
                  <a:lnTo>
                    <a:pt x="224707" y="4414"/>
                  </a:lnTo>
                  <a:lnTo>
                    <a:pt x="273938" y="0"/>
                  </a:lnTo>
                  <a:lnTo>
                    <a:pt x="3440938" y="0"/>
                  </a:lnTo>
                  <a:lnTo>
                    <a:pt x="3490165" y="4414"/>
                  </a:lnTo>
                  <a:lnTo>
                    <a:pt x="3536493" y="17142"/>
                  </a:lnTo>
                  <a:lnTo>
                    <a:pt x="3579151" y="37408"/>
                  </a:lnTo>
                  <a:lnTo>
                    <a:pt x="3617365" y="64438"/>
                  </a:lnTo>
                  <a:lnTo>
                    <a:pt x="3650364" y="97458"/>
                  </a:lnTo>
                  <a:lnTo>
                    <a:pt x="3677374" y="135692"/>
                  </a:lnTo>
                  <a:lnTo>
                    <a:pt x="3697623" y="178367"/>
                  </a:lnTo>
                  <a:lnTo>
                    <a:pt x="3710339" y="224707"/>
                  </a:lnTo>
                  <a:lnTo>
                    <a:pt x="3714750" y="273938"/>
                  </a:lnTo>
                  <a:lnTo>
                    <a:pt x="3714750" y="1369314"/>
                  </a:lnTo>
                  <a:lnTo>
                    <a:pt x="3710339" y="1418541"/>
                  </a:lnTo>
                  <a:lnTo>
                    <a:pt x="3697623" y="1464869"/>
                  </a:lnTo>
                  <a:lnTo>
                    <a:pt x="3677374" y="1507527"/>
                  </a:lnTo>
                  <a:lnTo>
                    <a:pt x="3650364" y="1545741"/>
                  </a:lnTo>
                  <a:lnTo>
                    <a:pt x="3617365" y="1578740"/>
                  </a:lnTo>
                  <a:lnTo>
                    <a:pt x="3579151" y="1605750"/>
                  </a:lnTo>
                  <a:lnTo>
                    <a:pt x="3536493" y="1625999"/>
                  </a:lnTo>
                  <a:lnTo>
                    <a:pt x="3490165" y="1638715"/>
                  </a:lnTo>
                  <a:lnTo>
                    <a:pt x="3440938" y="1643126"/>
                  </a:lnTo>
                  <a:lnTo>
                    <a:pt x="273938" y="1643126"/>
                  </a:lnTo>
                  <a:lnTo>
                    <a:pt x="224707" y="1638715"/>
                  </a:lnTo>
                  <a:lnTo>
                    <a:pt x="178367" y="1625999"/>
                  </a:lnTo>
                  <a:lnTo>
                    <a:pt x="135692" y="1605750"/>
                  </a:lnTo>
                  <a:lnTo>
                    <a:pt x="97458" y="1578740"/>
                  </a:lnTo>
                  <a:lnTo>
                    <a:pt x="64438" y="1545741"/>
                  </a:lnTo>
                  <a:lnTo>
                    <a:pt x="37408" y="1507527"/>
                  </a:lnTo>
                  <a:lnTo>
                    <a:pt x="17142" y="1464869"/>
                  </a:lnTo>
                  <a:lnTo>
                    <a:pt x="4414" y="1418541"/>
                  </a:lnTo>
                  <a:lnTo>
                    <a:pt x="0" y="1369314"/>
                  </a:lnTo>
                  <a:lnTo>
                    <a:pt x="0" y="273938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209545" y="2292172"/>
            <a:ext cx="334454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FFFF"/>
                </a:solidFill>
                <a:latin typeface="Carlito"/>
                <a:cs typeface="Carlito"/>
              </a:rPr>
              <a:t>Bendahara mendapatkan estimasi  </a:t>
            </a:r>
            <a:r>
              <a:rPr sz="1800" spc="-30" dirty="0">
                <a:solidFill>
                  <a:srgbClr val="FFFFFF"/>
                </a:solidFill>
                <a:latin typeface="Carlito"/>
                <a:cs typeface="Carlito"/>
              </a:rPr>
              <a:t>WACC </a:t>
            </a:r>
            <a:r>
              <a:rPr sz="1800" spc="-15" dirty="0">
                <a:solidFill>
                  <a:srgbClr val="FFFFFF"/>
                </a:solidFill>
                <a:latin typeface="Carlito"/>
                <a:cs typeface="Carlito"/>
              </a:rPr>
              <a:t>komposit </a:t>
            </a:r>
            <a:r>
              <a:rPr sz="1800" dirty="0">
                <a:solidFill>
                  <a:srgbClr val="FFFFFF"/>
                </a:solidFill>
                <a:latin typeface="Carlito"/>
                <a:cs typeface="Carlito"/>
              </a:rPr>
              <a:t>perusahaan </a:t>
            </a:r>
            <a:r>
              <a:rPr sz="1800" spc="-10" dirty="0">
                <a:solidFill>
                  <a:srgbClr val="FFFFFF"/>
                </a:solidFill>
                <a:latin typeface="Carlito"/>
                <a:cs typeface="Carlito"/>
              </a:rPr>
              <a:t>secara  keseluruhan</a:t>
            </a:r>
            <a:endParaRPr sz="1800">
              <a:latin typeface="Carlito"/>
              <a:cs typeface="Carlito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082800" y="4130675"/>
            <a:ext cx="3740150" cy="1668780"/>
            <a:chOff x="2082800" y="4130675"/>
            <a:chExt cx="3740150" cy="1668780"/>
          </a:xfrm>
        </p:grpSpPr>
        <p:sp>
          <p:nvSpPr>
            <p:cNvPr id="8" name="object 8"/>
            <p:cNvSpPr/>
            <p:nvPr/>
          </p:nvSpPr>
          <p:spPr>
            <a:xfrm>
              <a:off x="2095500" y="4143375"/>
              <a:ext cx="3714750" cy="1643380"/>
            </a:xfrm>
            <a:custGeom>
              <a:avLst/>
              <a:gdLst/>
              <a:ahLst/>
              <a:cxnLst/>
              <a:rect l="l" t="t" r="r" b="b"/>
              <a:pathLst>
                <a:path w="3714750" h="1643379">
                  <a:moveTo>
                    <a:pt x="3440938" y="0"/>
                  </a:moveTo>
                  <a:lnTo>
                    <a:pt x="273812" y="0"/>
                  </a:lnTo>
                  <a:lnTo>
                    <a:pt x="224584" y="4410"/>
                  </a:lnTo>
                  <a:lnTo>
                    <a:pt x="178256" y="17126"/>
                  </a:lnTo>
                  <a:lnTo>
                    <a:pt x="135598" y="37375"/>
                  </a:lnTo>
                  <a:lnTo>
                    <a:pt x="97384" y="64385"/>
                  </a:lnTo>
                  <a:lnTo>
                    <a:pt x="64385" y="97384"/>
                  </a:lnTo>
                  <a:lnTo>
                    <a:pt x="37375" y="135598"/>
                  </a:lnTo>
                  <a:lnTo>
                    <a:pt x="17126" y="178256"/>
                  </a:lnTo>
                  <a:lnTo>
                    <a:pt x="4410" y="224584"/>
                  </a:lnTo>
                  <a:lnTo>
                    <a:pt x="0" y="273812"/>
                  </a:lnTo>
                  <a:lnTo>
                    <a:pt x="0" y="1369187"/>
                  </a:lnTo>
                  <a:lnTo>
                    <a:pt x="4410" y="1418423"/>
                  </a:lnTo>
                  <a:lnTo>
                    <a:pt x="17126" y="1464762"/>
                  </a:lnTo>
                  <a:lnTo>
                    <a:pt x="37375" y="1507431"/>
                  </a:lnTo>
                  <a:lnTo>
                    <a:pt x="64385" y="1545657"/>
                  </a:lnTo>
                  <a:lnTo>
                    <a:pt x="97384" y="1578666"/>
                  </a:lnTo>
                  <a:lnTo>
                    <a:pt x="135598" y="1605685"/>
                  </a:lnTo>
                  <a:lnTo>
                    <a:pt x="178256" y="1625942"/>
                  </a:lnTo>
                  <a:lnTo>
                    <a:pt x="224584" y="1638663"/>
                  </a:lnTo>
                  <a:lnTo>
                    <a:pt x="273812" y="1643075"/>
                  </a:lnTo>
                  <a:lnTo>
                    <a:pt x="3440938" y="1643075"/>
                  </a:lnTo>
                  <a:lnTo>
                    <a:pt x="3490165" y="1638663"/>
                  </a:lnTo>
                  <a:lnTo>
                    <a:pt x="3536493" y="1625942"/>
                  </a:lnTo>
                  <a:lnTo>
                    <a:pt x="3579151" y="1605685"/>
                  </a:lnTo>
                  <a:lnTo>
                    <a:pt x="3617365" y="1578666"/>
                  </a:lnTo>
                  <a:lnTo>
                    <a:pt x="3650364" y="1545657"/>
                  </a:lnTo>
                  <a:lnTo>
                    <a:pt x="3677374" y="1507431"/>
                  </a:lnTo>
                  <a:lnTo>
                    <a:pt x="3697623" y="1464762"/>
                  </a:lnTo>
                  <a:lnTo>
                    <a:pt x="3710339" y="1418423"/>
                  </a:lnTo>
                  <a:lnTo>
                    <a:pt x="3714750" y="1369187"/>
                  </a:lnTo>
                  <a:lnTo>
                    <a:pt x="3714750" y="273812"/>
                  </a:lnTo>
                  <a:lnTo>
                    <a:pt x="3710339" y="224584"/>
                  </a:lnTo>
                  <a:lnTo>
                    <a:pt x="3697623" y="178256"/>
                  </a:lnTo>
                  <a:lnTo>
                    <a:pt x="3677374" y="135598"/>
                  </a:lnTo>
                  <a:lnTo>
                    <a:pt x="3650364" y="97384"/>
                  </a:lnTo>
                  <a:lnTo>
                    <a:pt x="3617365" y="64385"/>
                  </a:lnTo>
                  <a:lnTo>
                    <a:pt x="3579151" y="37375"/>
                  </a:lnTo>
                  <a:lnTo>
                    <a:pt x="3536493" y="17126"/>
                  </a:lnTo>
                  <a:lnTo>
                    <a:pt x="3490165" y="4410"/>
                  </a:lnTo>
                  <a:lnTo>
                    <a:pt x="3440938" y="0"/>
                  </a:lnTo>
                  <a:close/>
                </a:path>
              </a:pathLst>
            </a:custGeom>
            <a:solidFill>
              <a:srgbClr val="CF53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095500" y="4143375"/>
              <a:ext cx="3714750" cy="1643380"/>
            </a:xfrm>
            <a:custGeom>
              <a:avLst/>
              <a:gdLst/>
              <a:ahLst/>
              <a:cxnLst/>
              <a:rect l="l" t="t" r="r" b="b"/>
              <a:pathLst>
                <a:path w="3714750" h="1643379">
                  <a:moveTo>
                    <a:pt x="0" y="273812"/>
                  </a:moveTo>
                  <a:lnTo>
                    <a:pt x="4410" y="224584"/>
                  </a:lnTo>
                  <a:lnTo>
                    <a:pt x="17126" y="178256"/>
                  </a:lnTo>
                  <a:lnTo>
                    <a:pt x="37375" y="135598"/>
                  </a:lnTo>
                  <a:lnTo>
                    <a:pt x="64385" y="97384"/>
                  </a:lnTo>
                  <a:lnTo>
                    <a:pt x="97384" y="64385"/>
                  </a:lnTo>
                  <a:lnTo>
                    <a:pt x="135598" y="37375"/>
                  </a:lnTo>
                  <a:lnTo>
                    <a:pt x="178256" y="17126"/>
                  </a:lnTo>
                  <a:lnTo>
                    <a:pt x="224584" y="4410"/>
                  </a:lnTo>
                  <a:lnTo>
                    <a:pt x="273812" y="0"/>
                  </a:lnTo>
                  <a:lnTo>
                    <a:pt x="3440938" y="0"/>
                  </a:lnTo>
                  <a:lnTo>
                    <a:pt x="3490165" y="4410"/>
                  </a:lnTo>
                  <a:lnTo>
                    <a:pt x="3536493" y="17126"/>
                  </a:lnTo>
                  <a:lnTo>
                    <a:pt x="3579151" y="37375"/>
                  </a:lnTo>
                  <a:lnTo>
                    <a:pt x="3617365" y="64385"/>
                  </a:lnTo>
                  <a:lnTo>
                    <a:pt x="3650364" y="97384"/>
                  </a:lnTo>
                  <a:lnTo>
                    <a:pt x="3677374" y="135598"/>
                  </a:lnTo>
                  <a:lnTo>
                    <a:pt x="3697623" y="178256"/>
                  </a:lnTo>
                  <a:lnTo>
                    <a:pt x="3710339" y="224584"/>
                  </a:lnTo>
                  <a:lnTo>
                    <a:pt x="3714750" y="273812"/>
                  </a:lnTo>
                  <a:lnTo>
                    <a:pt x="3714750" y="1369187"/>
                  </a:lnTo>
                  <a:lnTo>
                    <a:pt x="3710339" y="1418423"/>
                  </a:lnTo>
                  <a:lnTo>
                    <a:pt x="3697623" y="1464762"/>
                  </a:lnTo>
                  <a:lnTo>
                    <a:pt x="3677374" y="1507431"/>
                  </a:lnTo>
                  <a:lnTo>
                    <a:pt x="3650364" y="1545657"/>
                  </a:lnTo>
                  <a:lnTo>
                    <a:pt x="3617365" y="1578666"/>
                  </a:lnTo>
                  <a:lnTo>
                    <a:pt x="3579151" y="1605685"/>
                  </a:lnTo>
                  <a:lnTo>
                    <a:pt x="3536493" y="1625942"/>
                  </a:lnTo>
                  <a:lnTo>
                    <a:pt x="3490165" y="1638663"/>
                  </a:lnTo>
                  <a:lnTo>
                    <a:pt x="3440938" y="1643075"/>
                  </a:lnTo>
                  <a:lnTo>
                    <a:pt x="273812" y="1643075"/>
                  </a:lnTo>
                  <a:lnTo>
                    <a:pt x="224584" y="1638663"/>
                  </a:lnTo>
                  <a:lnTo>
                    <a:pt x="178256" y="1625942"/>
                  </a:lnTo>
                  <a:lnTo>
                    <a:pt x="135598" y="1605685"/>
                  </a:lnTo>
                  <a:lnTo>
                    <a:pt x="97384" y="1578666"/>
                  </a:lnTo>
                  <a:lnTo>
                    <a:pt x="64385" y="1545657"/>
                  </a:lnTo>
                  <a:lnTo>
                    <a:pt x="37375" y="1507431"/>
                  </a:lnTo>
                  <a:lnTo>
                    <a:pt x="17126" y="1464762"/>
                  </a:lnTo>
                  <a:lnTo>
                    <a:pt x="4410" y="1418423"/>
                  </a:lnTo>
                  <a:lnTo>
                    <a:pt x="0" y="1369187"/>
                  </a:lnTo>
                  <a:lnTo>
                    <a:pt x="0" y="27381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273554" y="4389501"/>
            <a:ext cx="3361054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2540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rlito"/>
                <a:cs typeface="Carlito"/>
              </a:rPr>
              <a:t>Manajer </a:t>
            </a:r>
            <a:r>
              <a:rPr sz="1800" spc="-15" dirty="0">
                <a:solidFill>
                  <a:srgbClr val="FFFFFF"/>
                </a:solidFill>
                <a:latin typeface="Carlito"/>
                <a:cs typeface="Carlito"/>
              </a:rPr>
              <a:t>keuangan </a:t>
            </a:r>
            <a:r>
              <a:rPr sz="1800" spc="-5" dirty="0">
                <a:solidFill>
                  <a:srgbClr val="FFFFFF"/>
                </a:solidFill>
                <a:latin typeface="Carlito"/>
                <a:cs typeface="Carlito"/>
              </a:rPr>
              <a:t>didalam setiap  divisi </a:t>
            </a:r>
            <a:r>
              <a:rPr sz="1800" dirty="0">
                <a:solidFill>
                  <a:srgbClr val="FFFFFF"/>
                </a:solidFill>
                <a:latin typeface="Carlito"/>
                <a:cs typeface="Carlito"/>
              </a:rPr>
              <a:t>perusahaan </a:t>
            </a:r>
            <a:r>
              <a:rPr sz="1800" spc="-5" dirty="0">
                <a:solidFill>
                  <a:srgbClr val="FFFFFF"/>
                </a:solidFill>
                <a:latin typeface="Carlito"/>
                <a:cs typeface="Carlito"/>
              </a:rPr>
              <a:t>mengestimasikan  </a:t>
            </a:r>
            <a:r>
              <a:rPr sz="1800" dirty="0">
                <a:solidFill>
                  <a:srgbClr val="FFFFFF"/>
                </a:solidFill>
                <a:latin typeface="Carlito"/>
                <a:cs typeface="Carlito"/>
              </a:rPr>
              <a:t>arus </a:t>
            </a:r>
            <a:r>
              <a:rPr sz="1800" spc="-15" dirty="0">
                <a:solidFill>
                  <a:srgbClr val="FFFFFF"/>
                </a:solidFill>
                <a:latin typeface="Carlito"/>
                <a:cs typeface="Carlito"/>
              </a:rPr>
              <a:t>kas </a:t>
            </a:r>
            <a:r>
              <a:rPr sz="1800" spc="-10" dirty="0">
                <a:solidFill>
                  <a:srgbClr val="FFFFFF"/>
                </a:solidFill>
                <a:latin typeface="Carlito"/>
                <a:cs typeface="Carlito"/>
              </a:rPr>
              <a:t>yang relevan </a:t>
            </a:r>
            <a:r>
              <a:rPr sz="1800" spc="-5" dirty="0">
                <a:solidFill>
                  <a:srgbClr val="FFFFFF"/>
                </a:solidFill>
                <a:latin typeface="Carlito"/>
                <a:cs typeface="Carlito"/>
              </a:rPr>
              <a:t>dan </a:t>
            </a:r>
            <a:r>
              <a:rPr sz="1800" spc="-15" dirty="0">
                <a:solidFill>
                  <a:srgbClr val="FFFFFF"/>
                </a:solidFill>
                <a:latin typeface="Carlito"/>
                <a:cs typeface="Carlito"/>
              </a:rPr>
              <a:t>risiko </a:t>
            </a:r>
            <a:r>
              <a:rPr sz="1800" spc="-5" dirty="0">
                <a:solidFill>
                  <a:srgbClr val="FFFFFF"/>
                </a:solidFill>
                <a:latin typeface="Carlito"/>
                <a:cs typeface="Carlito"/>
              </a:rPr>
              <a:t>dari  setiap </a:t>
            </a:r>
            <a:r>
              <a:rPr sz="1800" spc="-15" dirty="0">
                <a:solidFill>
                  <a:srgbClr val="FFFFFF"/>
                </a:solidFill>
                <a:latin typeface="Carlito"/>
                <a:cs typeface="Carlito"/>
              </a:rPr>
              <a:t>proyek </a:t>
            </a:r>
            <a:r>
              <a:rPr sz="1800" spc="-10" dirty="0">
                <a:solidFill>
                  <a:srgbClr val="FFFFFF"/>
                </a:solidFill>
                <a:latin typeface="Carlito"/>
                <a:cs typeface="Carlito"/>
              </a:rPr>
              <a:t>potensial</a:t>
            </a:r>
            <a:r>
              <a:rPr sz="1800" spc="-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FFFFFF"/>
                </a:solidFill>
                <a:latin typeface="Carlito"/>
                <a:cs typeface="Carlito"/>
              </a:rPr>
              <a:t>perusahaan</a:t>
            </a:r>
            <a:endParaRPr sz="1800">
              <a:latin typeface="Carlito"/>
              <a:cs typeface="Carlito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369050" y="4149852"/>
            <a:ext cx="3740150" cy="1668780"/>
            <a:chOff x="6369050" y="4149852"/>
            <a:chExt cx="3740150" cy="1668780"/>
          </a:xfrm>
        </p:grpSpPr>
        <p:sp>
          <p:nvSpPr>
            <p:cNvPr id="12" name="object 12"/>
            <p:cNvSpPr/>
            <p:nvPr/>
          </p:nvSpPr>
          <p:spPr>
            <a:xfrm>
              <a:off x="6381750" y="4162552"/>
              <a:ext cx="3714750" cy="1643380"/>
            </a:xfrm>
            <a:custGeom>
              <a:avLst/>
              <a:gdLst/>
              <a:ahLst/>
              <a:cxnLst/>
              <a:rect l="l" t="t" r="r" b="b"/>
              <a:pathLst>
                <a:path w="3714750" h="1643379">
                  <a:moveTo>
                    <a:pt x="3440938" y="0"/>
                  </a:moveTo>
                  <a:lnTo>
                    <a:pt x="273811" y="0"/>
                  </a:lnTo>
                  <a:lnTo>
                    <a:pt x="224584" y="4414"/>
                  </a:lnTo>
                  <a:lnTo>
                    <a:pt x="178256" y="17140"/>
                  </a:lnTo>
                  <a:lnTo>
                    <a:pt x="135598" y="37403"/>
                  </a:lnTo>
                  <a:lnTo>
                    <a:pt x="97384" y="64427"/>
                  </a:lnTo>
                  <a:lnTo>
                    <a:pt x="64385" y="97436"/>
                  </a:lnTo>
                  <a:lnTo>
                    <a:pt x="37375" y="135654"/>
                  </a:lnTo>
                  <a:lnTo>
                    <a:pt x="17126" y="178307"/>
                  </a:lnTo>
                  <a:lnTo>
                    <a:pt x="4410" y="224618"/>
                  </a:lnTo>
                  <a:lnTo>
                    <a:pt x="0" y="273812"/>
                  </a:lnTo>
                  <a:lnTo>
                    <a:pt x="0" y="1369187"/>
                  </a:lnTo>
                  <a:lnTo>
                    <a:pt x="4410" y="1418427"/>
                  </a:lnTo>
                  <a:lnTo>
                    <a:pt x="17126" y="1464769"/>
                  </a:lnTo>
                  <a:lnTo>
                    <a:pt x="37375" y="1507440"/>
                  </a:lnTo>
                  <a:lnTo>
                    <a:pt x="64385" y="1545667"/>
                  </a:lnTo>
                  <a:lnTo>
                    <a:pt x="97384" y="1578677"/>
                  </a:lnTo>
                  <a:lnTo>
                    <a:pt x="135598" y="1605697"/>
                  </a:lnTo>
                  <a:lnTo>
                    <a:pt x="178256" y="1625954"/>
                  </a:lnTo>
                  <a:lnTo>
                    <a:pt x="224584" y="1638675"/>
                  </a:lnTo>
                  <a:lnTo>
                    <a:pt x="273811" y="1643087"/>
                  </a:lnTo>
                  <a:lnTo>
                    <a:pt x="3440938" y="1643087"/>
                  </a:lnTo>
                  <a:lnTo>
                    <a:pt x="3490165" y="1638675"/>
                  </a:lnTo>
                  <a:lnTo>
                    <a:pt x="3536493" y="1625954"/>
                  </a:lnTo>
                  <a:lnTo>
                    <a:pt x="3579151" y="1605697"/>
                  </a:lnTo>
                  <a:lnTo>
                    <a:pt x="3617365" y="1578677"/>
                  </a:lnTo>
                  <a:lnTo>
                    <a:pt x="3650364" y="1545667"/>
                  </a:lnTo>
                  <a:lnTo>
                    <a:pt x="3677374" y="1507440"/>
                  </a:lnTo>
                  <a:lnTo>
                    <a:pt x="3697623" y="1464769"/>
                  </a:lnTo>
                  <a:lnTo>
                    <a:pt x="3710339" y="1418427"/>
                  </a:lnTo>
                  <a:lnTo>
                    <a:pt x="3714750" y="1369187"/>
                  </a:lnTo>
                  <a:lnTo>
                    <a:pt x="3714750" y="273812"/>
                  </a:lnTo>
                  <a:lnTo>
                    <a:pt x="3710339" y="224618"/>
                  </a:lnTo>
                  <a:lnTo>
                    <a:pt x="3697623" y="178307"/>
                  </a:lnTo>
                  <a:lnTo>
                    <a:pt x="3677374" y="135654"/>
                  </a:lnTo>
                  <a:lnTo>
                    <a:pt x="3650364" y="97436"/>
                  </a:lnTo>
                  <a:lnTo>
                    <a:pt x="3617365" y="64427"/>
                  </a:lnTo>
                  <a:lnTo>
                    <a:pt x="3579151" y="37403"/>
                  </a:lnTo>
                  <a:lnTo>
                    <a:pt x="3536493" y="17140"/>
                  </a:lnTo>
                  <a:lnTo>
                    <a:pt x="3490165" y="4414"/>
                  </a:lnTo>
                  <a:lnTo>
                    <a:pt x="3440938" y="0"/>
                  </a:lnTo>
                  <a:close/>
                </a:path>
              </a:pathLst>
            </a:custGeom>
            <a:solidFill>
              <a:srgbClr val="CF53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381750" y="4162552"/>
              <a:ext cx="3714750" cy="1643380"/>
            </a:xfrm>
            <a:custGeom>
              <a:avLst/>
              <a:gdLst/>
              <a:ahLst/>
              <a:cxnLst/>
              <a:rect l="l" t="t" r="r" b="b"/>
              <a:pathLst>
                <a:path w="3714750" h="1643379">
                  <a:moveTo>
                    <a:pt x="0" y="273812"/>
                  </a:moveTo>
                  <a:lnTo>
                    <a:pt x="4410" y="224618"/>
                  </a:lnTo>
                  <a:lnTo>
                    <a:pt x="17126" y="178307"/>
                  </a:lnTo>
                  <a:lnTo>
                    <a:pt x="37375" y="135654"/>
                  </a:lnTo>
                  <a:lnTo>
                    <a:pt x="64385" y="97436"/>
                  </a:lnTo>
                  <a:lnTo>
                    <a:pt x="97384" y="64427"/>
                  </a:lnTo>
                  <a:lnTo>
                    <a:pt x="135598" y="37403"/>
                  </a:lnTo>
                  <a:lnTo>
                    <a:pt x="178256" y="17140"/>
                  </a:lnTo>
                  <a:lnTo>
                    <a:pt x="224584" y="4414"/>
                  </a:lnTo>
                  <a:lnTo>
                    <a:pt x="273811" y="0"/>
                  </a:lnTo>
                  <a:lnTo>
                    <a:pt x="3440938" y="0"/>
                  </a:lnTo>
                  <a:lnTo>
                    <a:pt x="3490165" y="4414"/>
                  </a:lnTo>
                  <a:lnTo>
                    <a:pt x="3536493" y="17140"/>
                  </a:lnTo>
                  <a:lnTo>
                    <a:pt x="3579151" y="37403"/>
                  </a:lnTo>
                  <a:lnTo>
                    <a:pt x="3617365" y="64427"/>
                  </a:lnTo>
                  <a:lnTo>
                    <a:pt x="3650364" y="97436"/>
                  </a:lnTo>
                  <a:lnTo>
                    <a:pt x="3677374" y="135654"/>
                  </a:lnTo>
                  <a:lnTo>
                    <a:pt x="3697623" y="178307"/>
                  </a:lnTo>
                  <a:lnTo>
                    <a:pt x="3710339" y="224618"/>
                  </a:lnTo>
                  <a:lnTo>
                    <a:pt x="3714750" y="273812"/>
                  </a:lnTo>
                  <a:lnTo>
                    <a:pt x="3714750" y="1369187"/>
                  </a:lnTo>
                  <a:lnTo>
                    <a:pt x="3710339" y="1418427"/>
                  </a:lnTo>
                  <a:lnTo>
                    <a:pt x="3697623" y="1464769"/>
                  </a:lnTo>
                  <a:lnTo>
                    <a:pt x="3677374" y="1507440"/>
                  </a:lnTo>
                  <a:lnTo>
                    <a:pt x="3650364" y="1545667"/>
                  </a:lnTo>
                  <a:lnTo>
                    <a:pt x="3617365" y="1578677"/>
                  </a:lnTo>
                  <a:lnTo>
                    <a:pt x="3579151" y="1605697"/>
                  </a:lnTo>
                  <a:lnTo>
                    <a:pt x="3536493" y="1625954"/>
                  </a:lnTo>
                  <a:lnTo>
                    <a:pt x="3490165" y="1638675"/>
                  </a:lnTo>
                  <a:lnTo>
                    <a:pt x="3440938" y="1643087"/>
                  </a:lnTo>
                  <a:lnTo>
                    <a:pt x="273811" y="1643087"/>
                  </a:lnTo>
                  <a:lnTo>
                    <a:pt x="224584" y="1638675"/>
                  </a:lnTo>
                  <a:lnTo>
                    <a:pt x="178256" y="1625954"/>
                  </a:lnTo>
                  <a:lnTo>
                    <a:pt x="135598" y="1605697"/>
                  </a:lnTo>
                  <a:lnTo>
                    <a:pt x="97384" y="1578677"/>
                  </a:lnTo>
                  <a:lnTo>
                    <a:pt x="64385" y="1545667"/>
                  </a:lnTo>
                  <a:lnTo>
                    <a:pt x="37375" y="1507440"/>
                  </a:lnTo>
                  <a:lnTo>
                    <a:pt x="17126" y="1464769"/>
                  </a:lnTo>
                  <a:lnTo>
                    <a:pt x="4410" y="1418427"/>
                  </a:lnTo>
                  <a:lnTo>
                    <a:pt x="0" y="1369187"/>
                  </a:lnTo>
                  <a:lnTo>
                    <a:pt x="0" y="27381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6735571" y="4408678"/>
            <a:ext cx="300863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Carlito"/>
                <a:cs typeface="Carlito"/>
              </a:rPr>
              <a:t>NPV </a:t>
            </a:r>
            <a:r>
              <a:rPr sz="1800" spc="-5" dirty="0">
                <a:solidFill>
                  <a:srgbClr val="FFFFFF"/>
                </a:solidFill>
                <a:latin typeface="Carlito"/>
                <a:cs typeface="Carlito"/>
              </a:rPr>
              <a:t>masing-masing </a:t>
            </a:r>
            <a:r>
              <a:rPr sz="1800" spc="-15" dirty="0">
                <a:solidFill>
                  <a:srgbClr val="FFFFFF"/>
                </a:solidFill>
                <a:latin typeface="Carlito"/>
                <a:cs typeface="Carlito"/>
              </a:rPr>
              <a:t>proyek  </a:t>
            </a:r>
            <a:r>
              <a:rPr sz="1800" spc="-10" dirty="0">
                <a:solidFill>
                  <a:srgbClr val="FFFFFF"/>
                </a:solidFill>
                <a:latin typeface="Carlito"/>
                <a:cs typeface="Carlito"/>
              </a:rPr>
              <a:t>kemudian akan </a:t>
            </a:r>
            <a:r>
              <a:rPr sz="1800" spc="-5" dirty="0">
                <a:solidFill>
                  <a:srgbClr val="FFFFFF"/>
                </a:solidFill>
                <a:latin typeface="Carlito"/>
                <a:cs typeface="Carlito"/>
              </a:rPr>
              <a:t>dihitung </a:t>
            </a:r>
            <a:r>
              <a:rPr sz="1800" spc="-10" dirty="0">
                <a:solidFill>
                  <a:srgbClr val="FFFFFF"/>
                </a:solidFill>
                <a:latin typeface="Carlito"/>
                <a:cs typeface="Carlito"/>
              </a:rPr>
              <a:t>dengan  </a:t>
            </a:r>
            <a:r>
              <a:rPr sz="1800" spc="-5" dirty="0">
                <a:solidFill>
                  <a:srgbClr val="FFFFFF"/>
                </a:solidFill>
                <a:latin typeface="Carlito"/>
                <a:cs typeface="Carlito"/>
              </a:rPr>
              <a:t>menggunakan </a:t>
            </a:r>
            <a:r>
              <a:rPr sz="1800" spc="-15" dirty="0">
                <a:solidFill>
                  <a:srgbClr val="FFFFFF"/>
                </a:solidFill>
                <a:latin typeface="Carlito"/>
                <a:cs typeface="Carlito"/>
              </a:rPr>
              <a:t>biaya </a:t>
            </a:r>
            <a:r>
              <a:rPr sz="1800" dirty="0">
                <a:solidFill>
                  <a:srgbClr val="FFFFFF"/>
                </a:solidFill>
                <a:latin typeface="Carlito"/>
                <a:cs typeface="Carlito"/>
              </a:rPr>
              <a:t>modal </a:t>
            </a:r>
            <a:r>
              <a:rPr sz="1800" spc="-10" dirty="0">
                <a:solidFill>
                  <a:srgbClr val="FFFFFF"/>
                </a:solidFill>
                <a:latin typeface="Carlito"/>
                <a:cs typeface="Carlito"/>
              </a:rPr>
              <a:t>yang  telah disesuaikan dengan</a:t>
            </a:r>
            <a:r>
              <a:rPr sz="1800" spc="3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800" spc="-15" dirty="0">
                <a:solidFill>
                  <a:srgbClr val="FFFFFF"/>
                </a:solidFill>
                <a:latin typeface="Carlito"/>
                <a:cs typeface="Carlito"/>
              </a:rPr>
              <a:t>risiko</a:t>
            </a:r>
            <a:endParaRPr sz="1800">
              <a:latin typeface="Carlito"/>
              <a:cs typeface="Carlito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6297676" y="1916048"/>
            <a:ext cx="3740150" cy="1668780"/>
            <a:chOff x="6297676" y="1916048"/>
            <a:chExt cx="3740150" cy="1668780"/>
          </a:xfrm>
        </p:grpSpPr>
        <p:sp>
          <p:nvSpPr>
            <p:cNvPr id="16" name="object 16"/>
            <p:cNvSpPr/>
            <p:nvPr/>
          </p:nvSpPr>
          <p:spPr>
            <a:xfrm>
              <a:off x="6310376" y="1928748"/>
              <a:ext cx="3714750" cy="1643380"/>
            </a:xfrm>
            <a:custGeom>
              <a:avLst/>
              <a:gdLst/>
              <a:ahLst/>
              <a:cxnLst/>
              <a:rect l="l" t="t" r="r" b="b"/>
              <a:pathLst>
                <a:path w="3714750" h="1643379">
                  <a:moveTo>
                    <a:pt x="3440810" y="0"/>
                  </a:moveTo>
                  <a:lnTo>
                    <a:pt x="273812" y="0"/>
                  </a:lnTo>
                  <a:lnTo>
                    <a:pt x="224584" y="4414"/>
                  </a:lnTo>
                  <a:lnTo>
                    <a:pt x="178256" y="17142"/>
                  </a:lnTo>
                  <a:lnTo>
                    <a:pt x="135598" y="37408"/>
                  </a:lnTo>
                  <a:lnTo>
                    <a:pt x="97384" y="64438"/>
                  </a:lnTo>
                  <a:lnTo>
                    <a:pt x="64385" y="97458"/>
                  </a:lnTo>
                  <a:lnTo>
                    <a:pt x="37375" y="135692"/>
                  </a:lnTo>
                  <a:lnTo>
                    <a:pt x="17126" y="178367"/>
                  </a:lnTo>
                  <a:lnTo>
                    <a:pt x="4410" y="224707"/>
                  </a:lnTo>
                  <a:lnTo>
                    <a:pt x="0" y="273938"/>
                  </a:lnTo>
                  <a:lnTo>
                    <a:pt x="0" y="1369314"/>
                  </a:lnTo>
                  <a:lnTo>
                    <a:pt x="4410" y="1418541"/>
                  </a:lnTo>
                  <a:lnTo>
                    <a:pt x="17126" y="1464869"/>
                  </a:lnTo>
                  <a:lnTo>
                    <a:pt x="37375" y="1507527"/>
                  </a:lnTo>
                  <a:lnTo>
                    <a:pt x="64385" y="1545741"/>
                  </a:lnTo>
                  <a:lnTo>
                    <a:pt x="97384" y="1578740"/>
                  </a:lnTo>
                  <a:lnTo>
                    <a:pt x="135598" y="1605750"/>
                  </a:lnTo>
                  <a:lnTo>
                    <a:pt x="178256" y="1625999"/>
                  </a:lnTo>
                  <a:lnTo>
                    <a:pt x="224584" y="1638715"/>
                  </a:lnTo>
                  <a:lnTo>
                    <a:pt x="273812" y="1643126"/>
                  </a:lnTo>
                  <a:lnTo>
                    <a:pt x="3440810" y="1643126"/>
                  </a:lnTo>
                  <a:lnTo>
                    <a:pt x="3490042" y="1638715"/>
                  </a:lnTo>
                  <a:lnTo>
                    <a:pt x="3536382" y="1625999"/>
                  </a:lnTo>
                  <a:lnTo>
                    <a:pt x="3579057" y="1605750"/>
                  </a:lnTo>
                  <a:lnTo>
                    <a:pt x="3617291" y="1578740"/>
                  </a:lnTo>
                  <a:lnTo>
                    <a:pt x="3650311" y="1545741"/>
                  </a:lnTo>
                  <a:lnTo>
                    <a:pt x="3677341" y="1507527"/>
                  </a:lnTo>
                  <a:lnTo>
                    <a:pt x="3697607" y="1464869"/>
                  </a:lnTo>
                  <a:lnTo>
                    <a:pt x="3710335" y="1418541"/>
                  </a:lnTo>
                  <a:lnTo>
                    <a:pt x="3714750" y="1369314"/>
                  </a:lnTo>
                  <a:lnTo>
                    <a:pt x="3714750" y="273938"/>
                  </a:lnTo>
                  <a:lnTo>
                    <a:pt x="3710335" y="224707"/>
                  </a:lnTo>
                  <a:lnTo>
                    <a:pt x="3697607" y="178367"/>
                  </a:lnTo>
                  <a:lnTo>
                    <a:pt x="3677341" y="135692"/>
                  </a:lnTo>
                  <a:lnTo>
                    <a:pt x="3650311" y="97458"/>
                  </a:lnTo>
                  <a:lnTo>
                    <a:pt x="3617291" y="64438"/>
                  </a:lnTo>
                  <a:lnTo>
                    <a:pt x="3579057" y="37408"/>
                  </a:lnTo>
                  <a:lnTo>
                    <a:pt x="3536382" y="17142"/>
                  </a:lnTo>
                  <a:lnTo>
                    <a:pt x="3490042" y="4414"/>
                  </a:lnTo>
                  <a:lnTo>
                    <a:pt x="3440810" y="0"/>
                  </a:lnTo>
                  <a:close/>
                </a:path>
              </a:pathLst>
            </a:custGeom>
            <a:solidFill>
              <a:srgbClr val="CF53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310376" y="1928748"/>
              <a:ext cx="3714750" cy="1643380"/>
            </a:xfrm>
            <a:custGeom>
              <a:avLst/>
              <a:gdLst/>
              <a:ahLst/>
              <a:cxnLst/>
              <a:rect l="l" t="t" r="r" b="b"/>
              <a:pathLst>
                <a:path w="3714750" h="1643379">
                  <a:moveTo>
                    <a:pt x="0" y="273938"/>
                  </a:moveTo>
                  <a:lnTo>
                    <a:pt x="4410" y="224707"/>
                  </a:lnTo>
                  <a:lnTo>
                    <a:pt x="17126" y="178367"/>
                  </a:lnTo>
                  <a:lnTo>
                    <a:pt x="37375" y="135692"/>
                  </a:lnTo>
                  <a:lnTo>
                    <a:pt x="64385" y="97458"/>
                  </a:lnTo>
                  <a:lnTo>
                    <a:pt x="97384" y="64438"/>
                  </a:lnTo>
                  <a:lnTo>
                    <a:pt x="135598" y="37408"/>
                  </a:lnTo>
                  <a:lnTo>
                    <a:pt x="178256" y="17142"/>
                  </a:lnTo>
                  <a:lnTo>
                    <a:pt x="224584" y="4414"/>
                  </a:lnTo>
                  <a:lnTo>
                    <a:pt x="273812" y="0"/>
                  </a:lnTo>
                  <a:lnTo>
                    <a:pt x="3440810" y="0"/>
                  </a:lnTo>
                  <a:lnTo>
                    <a:pt x="3490042" y="4414"/>
                  </a:lnTo>
                  <a:lnTo>
                    <a:pt x="3536382" y="17142"/>
                  </a:lnTo>
                  <a:lnTo>
                    <a:pt x="3579057" y="37408"/>
                  </a:lnTo>
                  <a:lnTo>
                    <a:pt x="3617291" y="64438"/>
                  </a:lnTo>
                  <a:lnTo>
                    <a:pt x="3650311" y="97458"/>
                  </a:lnTo>
                  <a:lnTo>
                    <a:pt x="3677341" y="135692"/>
                  </a:lnTo>
                  <a:lnTo>
                    <a:pt x="3697607" y="178367"/>
                  </a:lnTo>
                  <a:lnTo>
                    <a:pt x="3710335" y="224707"/>
                  </a:lnTo>
                  <a:lnTo>
                    <a:pt x="3714750" y="273938"/>
                  </a:lnTo>
                  <a:lnTo>
                    <a:pt x="3714750" y="1369314"/>
                  </a:lnTo>
                  <a:lnTo>
                    <a:pt x="3710335" y="1418541"/>
                  </a:lnTo>
                  <a:lnTo>
                    <a:pt x="3697607" y="1464869"/>
                  </a:lnTo>
                  <a:lnTo>
                    <a:pt x="3677341" y="1507527"/>
                  </a:lnTo>
                  <a:lnTo>
                    <a:pt x="3650311" y="1545741"/>
                  </a:lnTo>
                  <a:lnTo>
                    <a:pt x="3617291" y="1578740"/>
                  </a:lnTo>
                  <a:lnTo>
                    <a:pt x="3579057" y="1605750"/>
                  </a:lnTo>
                  <a:lnTo>
                    <a:pt x="3536382" y="1625999"/>
                  </a:lnTo>
                  <a:lnTo>
                    <a:pt x="3490042" y="1638715"/>
                  </a:lnTo>
                  <a:lnTo>
                    <a:pt x="3440810" y="1643126"/>
                  </a:lnTo>
                  <a:lnTo>
                    <a:pt x="273812" y="1643126"/>
                  </a:lnTo>
                  <a:lnTo>
                    <a:pt x="224584" y="1638715"/>
                  </a:lnTo>
                  <a:lnTo>
                    <a:pt x="178256" y="1625999"/>
                  </a:lnTo>
                  <a:lnTo>
                    <a:pt x="135598" y="1605750"/>
                  </a:lnTo>
                  <a:lnTo>
                    <a:pt x="97384" y="1578740"/>
                  </a:lnTo>
                  <a:lnTo>
                    <a:pt x="64385" y="1545741"/>
                  </a:lnTo>
                  <a:lnTo>
                    <a:pt x="37375" y="1507527"/>
                  </a:lnTo>
                  <a:lnTo>
                    <a:pt x="17126" y="1464869"/>
                  </a:lnTo>
                  <a:lnTo>
                    <a:pt x="4410" y="1418541"/>
                  </a:lnTo>
                  <a:lnTo>
                    <a:pt x="0" y="1369314"/>
                  </a:lnTo>
                  <a:lnTo>
                    <a:pt x="0" y="273938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6473444" y="1929839"/>
            <a:ext cx="339090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  <a:spcBef>
                <a:spcPts val="100"/>
              </a:spcBef>
            </a:pPr>
            <a:r>
              <a:rPr sz="1800" spc="-30" dirty="0">
                <a:solidFill>
                  <a:srgbClr val="FFFFFF"/>
                </a:solidFill>
                <a:latin typeface="Carlito"/>
                <a:cs typeface="Carlito"/>
              </a:rPr>
              <a:t>WACC </a:t>
            </a:r>
            <a:r>
              <a:rPr sz="1800" dirty="0">
                <a:solidFill>
                  <a:srgbClr val="FFFFFF"/>
                </a:solidFill>
                <a:latin typeface="Carlito"/>
                <a:cs typeface="Carlito"/>
              </a:rPr>
              <a:t>perusahaan </a:t>
            </a:r>
            <a:r>
              <a:rPr sz="1800" spc="-10" dirty="0">
                <a:solidFill>
                  <a:srgbClr val="FFFFFF"/>
                </a:solidFill>
                <a:latin typeface="Carlito"/>
                <a:cs typeface="Carlito"/>
              </a:rPr>
              <a:t>akan dinaikkan  </a:t>
            </a:r>
            <a:r>
              <a:rPr sz="1800" spc="-15" dirty="0">
                <a:solidFill>
                  <a:srgbClr val="FFFFFF"/>
                </a:solidFill>
                <a:latin typeface="Carlito"/>
                <a:cs typeface="Carlito"/>
              </a:rPr>
              <a:t>atau </a:t>
            </a:r>
            <a:r>
              <a:rPr sz="1800" spc="-10" dirty="0">
                <a:solidFill>
                  <a:srgbClr val="FFFFFF"/>
                </a:solidFill>
                <a:latin typeface="Carlito"/>
                <a:cs typeface="Carlito"/>
              </a:rPr>
              <a:t>diturunkan </a:t>
            </a:r>
            <a:r>
              <a:rPr sz="1800" spc="-5" dirty="0">
                <a:solidFill>
                  <a:srgbClr val="FFFFFF"/>
                </a:solidFill>
                <a:latin typeface="Carlito"/>
                <a:cs typeface="Carlito"/>
              </a:rPr>
              <a:t>untuk </a:t>
            </a:r>
            <a:r>
              <a:rPr sz="1800" dirty="0">
                <a:solidFill>
                  <a:srgbClr val="FFFFFF"/>
                </a:solidFill>
                <a:latin typeface="Carlito"/>
                <a:cs typeface="Carlito"/>
              </a:rPr>
              <a:t>masing-  </a:t>
            </a:r>
            <a:r>
              <a:rPr sz="1800" spc="-5" dirty="0">
                <a:solidFill>
                  <a:srgbClr val="FFFFFF"/>
                </a:solidFill>
                <a:latin typeface="Carlito"/>
                <a:cs typeface="Carlito"/>
              </a:rPr>
              <a:t>masing divisi </a:t>
            </a:r>
            <a:r>
              <a:rPr sz="1800" dirty="0">
                <a:solidFill>
                  <a:srgbClr val="FFFFFF"/>
                </a:solidFill>
                <a:latin typeface="Carlito"/>
                <a:cs typeface="Carlito"/>
              </a:rPr>
              <a:t>perusahaan </a:t>
            </a:r>
            <a:r>
              <a:rPr sz="1800" spc="-5" dirty="0">
                <a:solidFill>
                  <a:srgbClr val="FFFFFF"/>
                </a:solidFill>
                <a:latin typeface="Carlito"/>
                <a:cs typeface="Carlito"/>
              </a:rPr>
              <a:t>untuk  mencerminkan </a:t>
            </a:r>
            <a:r>
              <a:rPr sz="1800" spc="-10" dirty="0">
                <a:solidFill>
                  <a:srgbClr val="FFFFFF"/>
                </a:solidFill>
                <a:latin typeface="Carlito"/>
                <a:cs typeface="Carlito"/>
              </a:rPr>
              <a:t>struktur </a:t>
            </a:r>
            <a:r>
              <a:rPr sz="1800" dirty="0">
                <a:solidFill>
                  <a:srgbClr val="FFFFFF"/>
                </a:solidFill>
                <a:latin typeface="Carlito"/>
                <a:cs typeface="Carlito"/>
              </a:rPr>
              <a:t>modal</a:t>
            </a:r>
            <a:r>
              <a:rPr sz="1800" spc="-2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800" spc="-15" dirty="0">
                <a:solidFill>
                  <a:srgbClr val="FFFFFF"/>
                </a:solidFill>
                <a:latin typeface="Carlito"/>
                <a:cs typeface="Carlito"/>
              </a:rPr>
              <a:t>risiko</a:t>
            </a:r>
            <a:endParaRPr sz="18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93533" y="1737867"/>
            <a:ext cx="9967595" cy="0"/>
          </a:xfrm>
          <a:custGeom>
            <a:avLst/>
            <a:gdLst/>
            <a:ahLst/>
            <a:cxnLst/>
            <a:rect l="l" t="t" r="r" b="b"/>
            <a:pathLst>
              <a:path w="9967595">
                <a:moveTo>
                  <a:pt x="0" y="0"/>
                </a:moveTo>
                <a:lnTo>
                  <a:pt x="9966972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145539" y="914146"/>
            <a:ext cx="6474461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650" dirty="0">
                <a:solidFill>
                  <a:srgbClr val="FFFFFF"/>
                </a:solidFill>
                <a:latin typeface="Arial"/>
                <a:cs typeface="Arial"/>
              </a:rPr>
              <a:t>PENGENALAN </a:t>
            </a:r>
            <a:r>
              <a:rPr lang="en-US" sz="4800" spc="-65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800" spc="-675" dirty="0" smtClean="0">
                <a:solidFill>
                  <a:srgbClr val="FFFFFF"/>
                </a:solidFill>
                <a:latin typeface="Arial"/>
                <a:cs typeface="Arial"/>
              </a:rPr>
              <a:t>OPSI</a:t>
            </a:r>
            <a:r>
              <a:rPr lang="en-US" sz="4800" spc="-67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800" spc="-86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800" spc="-520" dirty="0">
                <a:solidFill>
                  <a:srgbClr val="FFFFFF"/>
                </a:solidFill>
                <a:latin typeface="Arial"/>
                <a:cs typeface="Arial"/>
              </a:rPr>
              <a:t>RIIL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76019" y="2557652"/>
            <a:ext cx="8728710" cy="1904364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12700" marR="5080" indent="34925" algn="just">
              <a:lnSpc>
                <a:spcPct val="90000"/>
              </a:lnSpc>
              <a:spcBef>
                <a:spcPts val="630"/>
              </a:spcBef>
            </a:pPr>
            <a:r>
              <a:rPr sz="4400" spc="-5" dirty="0">
                <a:solidFill>
                  <a:srgbClr val="FFFFFF"/>
                </a:solidFill>
                <a:latin typeface="Carlito"/>
                <a:cs typeface="Carlito"/>
              </a:rPr>
              <a:t>Opsi </a:t>
            </a:r>
            <a:r>
              <a:rPr sz="4400" dirty="0">
                <a:solidFill>
                  <a:srgbClr val="FFFFFF"/>
                </a:solidFill>
                <a:latin typeface="Carlito"/>
                <a:cs typeface="Carlito"/>
              </a:rPr>
              <a:t>riil adalah </a:t>
            </a:r>
            <a:r>
              <a:rPr sz="4400" spc="-10" dirty="0">
                <a:solidFill>
                  <a:srgbClr val="FFFFFF"/>
                </a:solidFill>
                <a:latin typeface="Carlito"/>
                <a:cs typeface="Carlito"/>
              </a:rPr>
              <a:t>suatu </a:t>
            </a:r>
            <a:r>
              <a:rPr sz="4400" spc="-5" dirty="0">
                <a:solidFill>
                  <a:srgbClr val="FFFFFF"/>
                </a:solidFill>
                <a:latin typeface="Carlito"/>
                <a:cs typeface="Carlito"/>
              </a:rPr>
              <a:t>hak </a:t>
            </a:r>
            <a:r>
              <a:rPr sz="4400" spc="-20" dirty="0">
                <a:solidFill>
                  <a:srgbClr val="FFFFFF"/>
                </a:solidFill>
                <a:latin typeface="Carlito"/>
                <a:cs typeface="Carlito"/>
              </a:rPr>
              <a:t>tetapi </a:t>
            </a:r>
            <a:r>
              <a:rPr sz="4400" spc="-15" dirty="0">
                <a:solidFill>
                  <a:srgbClr val="FFFFFF"/>
                </a:solidFill>
                <a:latin typeface="Carlito"/>
                <a:cs typeface="Carlito"/>
              </a:rPr>
              <a:t>bukan  </a:t>
            </a:r>
            <a:r>
              <a:rPr sz="4400" spc="-25" dirty="0">
                <a:solidFill>
                  <a:srgbClr val="FFFFFF"/>
                </a:solidFill>
                <a:latin typeface="Carlito"/>
                <a:cs typeface="Carlito"/>
              </a:rPr>
              <a:t>kewajiban </a:t>
            </a:r>
            <a:r>
              <a:rPr sz="4400" spc="-5" dirty="0">
                <a:solidFill>
                  <a:srgbClr val="FFFFFF"/>
                </a:solidFill>
                <a:latin typeface="Carlito"/>
                <a:cs typeface="Carlito"/>
              </a:rPr>
              <a:t>untuk </a:t>
            </a:r>
            <a:r>
              <a:rPr sz="4400" spc="-10" dirty="0">
                <a:solidFill>
                  <a:srgbClr val="FFFFFF"/>
                </a:solidFill>
                <a:latin typeface="Carlito"/>
                <a:cs typeface="Carlito"/>
              </a:rPr>
              <a:t>mengambil beberapa  tindakan </a:t>
            </a:r>
            <a:r>
              <a:rPr sz="4400" spc="-5" dirty="0">
                <a:solidFill>
                  <a:srgbClr val="FFFFFF"/>
                </a:solidFill>
                <a:latin typeface="Carlito"/>
                <a:cs typeface="Carlito"/>
              </a:rPr>
              <a:t>di </a:t>
            </a:r>
            <a:r>
              <a:rPr sz="4400" dirty="0">
                <a:solidFill>
                  <a:srgbClr val="FFFFFF"/>
                </a:solidFill>
                <a:latin typeface="Carlito"/>
                <a:cs typeface="Carlito"/>
              </a:rPr>
              <a:t>masa</a:t>
            </a:r>
            <a:r>
              <a:rPr sz="4400" spc="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4400" dirty="0">
                <a:solidFill>
                  <a:srgbClr val="FFFFFF"/>
                </a:solidFill>
                <a:latin typeface="Carlito"/>
                <a:cs typeface="Carlito"/>
              </a:rPr>
              <a:t>depan</a:t>
            </a:r>
            <a:endParaRPr sz="44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93533" y="1737867"/>
            <a:ext cx="9967595" cy="0"/>
          </a:xfrm>
          <a:custGeom>
            <a:avLst/>
            <a:gdLst/>
            <a:ahLst/>
            <a:cxnLst/>
            <a:rect l="l" t="t" r="r" b="b"/>
            <a:pathLst>
              <a:path w="9967595">
                <a:moveTo>
                  <a:pt x="0" y="0"/>
                </a:moveTo>
                <a:lnTo>
                  <a:pt x="9966972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76019" y="914146"/>
            <a:ext cx="44875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25" dirty="0"/>
              <a:t>Jenis Jenis </a:t>
            </a:r>
            <a:r>
              <a:rPr spc="-370" dirty="0"/>
              <a:t>Opsi</a:t>
            </a:r>
            <a:r>
              <a:rPr spc="-275" dirty="0"/>
              <a:t> Riil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1089025" y="1857057"/>
            <a:ext cx="10074275" cy="735330"/>
            <a:chOff x="1089025" y="1857057"/>
            <a:chExt cx="10074275" cy="735330"/>
          </a:xfrm>
        </p:grpSpPr>
        <p:sp>
          <p:nvSpPr>
            <p:cNvPr id="5" name="object 5"/>
            <p:cNvSpPr/>
            <p:nvPr/>
          </p:nvSpPr>
          <p:spPr>
            <a:xfrm>
              <a:off x="1096962" y="2130717"/>
              <a:ext cx="10058400" cy="454025"/>
            </a:xfrm>
            <a:custGeom>
              <a:avLst/>
              <a:gdLst/>
              <a:ahLst/>
              <a:cxnLst/>
              <a:rect l="l" t="t" r="r" b="b"/>
              <a:pathLst>
                <a:path w="10058400" h="454025">
                  <a:moveTo>
                    <a:pt x="10058400" y="0"/>
                  </a:moveTo>
                  <a:lnTo>
                    <a:pt x="0" y="0"/>
                  </a:lnTo>
                  <a:lnTo>
                    <a:pt x="0" y="453605"/>
                  </a:lnTo>
                  <a:lnTo>
                    <a:pt x="10058400" y="453605"/>
                  </a:lnTo>
                  <a:lnTo>
                    <a:pt x="10058400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96962" y="2130717"/>
              <a:ext cx="10058400" cy="454025"/>
            </a:xfrm>
            <a:custGeom>
              <a:avLst/>
              <a:gdLst/>
              <a:ahLst/>
              <a:cxnLst/>
              <a:rect l="l" t="t" r="r" b="b"/>
              <a:pathLst>
                <a:path w="10058400" h="454025">
                  <a:moveTo>
                    <a:pt x="0" y="453605"/>
                  </a:moveTo>
                  <a:lnTo>
                    <a:pt x="10058400" y="453605"/>
                  </a:lnTo>
                  <a:lnTo>
                    <a:pt x="10058400" y="0"/>
                  </a:lnTo>
                  <a:lnTo>
                    <a:pt x="0" y="0"/>
                  </a:lnTo>
                  <a:lnTo>
                    <a:pt x="0" y="453605"/>
                  </a:lnTo>
                  <a:close/>
                </a:path>
              </a:pathLst>
            </a:custGeom>
            <a:ln w="15875">
              <a:solidFill>
                <a:srgbClr val="E8B5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599945" y="1864995"/>
              <a:ext cx="7040880" cy="531495"/>
            </a:xfrm>
            <a:custGeom>
              <a:avLst/>
              <a:gdLst/>
              <a:ahLst/>
              <a:cxnLst/>
              <a:rect l="l" t="t" r="r" b="b"/>
              <a:pathLst>
                <a:path w="7040880" h="531494">
                  <a:moveTo>
                    <a:pt x="6952233" y="0"/>
                  </a:moveTo>
                  <a:lnTo>
                    <a:pt x="88518" y="0"/>
                  </a:lnTo>
                  <a:lnTo>
                    <a:pt x="54060" y="6957"/>
                  </a:lnTo>
                  <a:lnTo>
                    <a:pt x="25923" y="25939"/>
                  </a:lnTo>
                  <a:lnTo>
                    <a:pt x="6955" y="54113"/>
                  </a:lnTo>
                  <a:lnTo>
                    <a:pt x="0" y="88645"/>
                  </a:lnTo>
                  <a:lnTo>
                    <a:pt x="0" y="442849"/>
                  </a:lnTo>
                  <a:lnTo>
                    <a:pt x="6955" y="477307"/>
                  </a:lnTo>
                  <a:lnTo>
                    <a:pt x="25923" y="505444"/>
                  </a:lnTo>
                  <a:lnTo>
                    <a:pt x="54060" y="524412"/>
                  </a:lnTo>
                  <a:lnTo>
                    <a:pt x="88518" y="531367"/>
                  </a:lnTo>
                  <a:lnTo>
                    <a:pt x="6952233" y="531367"/>
                  </a:lnTo>
                  <a:lnTo>
                    <a:pt x="6986692" y="524412"/>
                  </a:lnTo>
                  <a:lnTo>
                    <a:pt x="7014829" y="505444"/>
                  </a:lnTo>
                  <a:lnTo>
                    <a:pt x="7033797" y="477307"/>
                  </a:lnTo>
                  <a:lnTo>
                    <a:pt x="7040753" y="442849"/>
                  </a:lnTo>
                  <a:lnTo>
                    <a:pt x="7040753" y="88645"/>
                  </a:lnTo>
                  <a:lnTo>
                    <a:pt x="7033851" y="54113"/>
                  </a:lnTo>
                  <a:lnTo>
                    <a:pt x="7014876" y="25939"/>
                  </a:lnTo>
                  <a:lnTo>
                    <a:pt x="6986710" y="6957"/>
                  </a:lnTo>
                  <a:lnTo>
                    <a:pt x="6952233" y="0"/>
                  </a:lnTo>
                  <a:close/>
                </a:path>
              </a:pathLst>
            </a:custGeom>
            <a:solidFill>
              <a:srgbClr val="E8B5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599945" y="1864995"/>
              <a:ext cx="7040880" cy="531495"/>
            </a:xfrm>
            <a:custGeom>
              <a:avLst/>
              <a:gdLst/>
              <a:ahLst/>
              <a:cxnLst/>
              <a:rect l="l" t="t" r="r" b="b"/>
              <a:pathLst>
                <a:path w="7040880" h="531494">
                  <a:moveTo>
                    <a:pt x="0" y="88645"/>
                  </a:moveTo>
                  <a:lnTo>
                    <a:pt x="6955" y="54113"/>
                  </a:lnTo>
                  <a:lnTo>
                    <a:pt x="25923" y="25939"/>
                  </a:lnTo>
                  <a:lnTo>
                    <a:pt x="54060" y="6957"/>
                  </a:lnTo>
                  <a:lnTo>
                    <a:pt x="88518" y="0"/>
                  </a:lnTo>
                  <a:lnTo>
                    <a:pt x="6952233" y="0"/>
                  </a:lnTo>
                  <a:lnTo>
                    <a:pt x="6986710" y="6957"/>
                  </a:lnTo>
                  <a:lnTo>
                    <a:pt x="7014876" y="25939"/>
                  </a:lnTo>
                  <a:lnTo>
                    <a:pt x="7033851" y="54113"/>
                  </a:lnTo>
                  <a:lnTo>
                    <a:pt x="7040753" y="88645"/>
                  </a:lnTo>
                  <a:lnTo>
                    <a:pt x="7040880" y="442849"/>
                  </a:lnTo>
                  <a:lnTo>
                    <a:pt x="7033797" y="477307"/>
                  </a:lnTo>
                  <a:lnTo>
                    <a:pt x="7014829" y="505444"/>
                  </a:lnTo>
                  <a:lnTo>
                    <a:pt x="6986692" y="524412"/>
                  </a:lnTo>
                  <a:lnTo>
                    <a:pt x="6952233" y="531367"/>
                  </a:lnTo>
                  <a:lnTo>
                    <a:pt x="88518" y="531367"/>
                  </a:lnTo>
                  <a:lnTo>
                    <a:pt x="54060" y="524412"/>
                  </a:lnTo>
                  <a:lnTo>
                    <a:pt x="25923" y="505444"/>
                  </a:lnTo>
                  <a:lnTo>
                    <a:pt x="6955" y="477307"/>
                  </a:lnTo>
                  <a:lnTo>
                    <a:pt x="0" y="442849"/>
                  </a:lnTo>
                  <a:lnTo>
                    <a:pt x="0" y="88645"/>
                  </a:lnTo>
                  <a:close/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1089025" y="2673540"/>
            <a:ext cx="10074275" cy="735330"/>
            <a:chOff x="1089025" y="2673540"/>
            <a:chExt cx="10074275" cy="735330"/>
          </a:xfrm>
        </p:grpSpPr>
        <p:sp>
          <p:nvSpPr>
            <p:cNvPr id="10" name="object 10"/>
            <p:cNvSpPr/>
            <p:nvPr/>
          </p:nvSpPr>
          <p:spPr>
            <a:xfrm>
              <a:off x="1096962" y="2947200"/>
              <a:ext cx="10058400" cy="454025"/>
            </a:xfrm>
            <a:custGeom>
              <a:avLst/>
              <a:gdLst/>
              <a:ahLst/>
              <a:cxnLst/>
              <a:rect l="l" t="t" r="r" b="b"/>
              <a:pathLst>
                <a:path w="10058400" h="454025">
                  <a:moveTo>
                    <a:pt x="10058400" y="0"/>
                  </a:moveTo>
                  <a:lnTo>
                    <a:pt x="0" y="0"/>
                  </a:lnTo>
                  <a:lnTo>
                    <a:pt x="0" y="453605"/>
                  </a:lnTo>
                  <a:lnTo>
                    <a:pt x="10058400" y="453605"/>
                  </a:lnTo>
                  <a:lnTo>
                    <a:pt x="10058400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96962" y="2947200"/>
              <a:ext cx="10058400" cy="454025"/>
            </a:xfrm>
            <a:custGeom>
              <a:avLst/>
              <a:gdLst/>
              <a:ahLst/>
              <a:cxnLst/>
              <a:rect l="l" t="t" r="r" b="b"/>
              <a:pathLst>
                <a:path w="10058400" h="454025">
                  <a:moveTo>
                    <a:pt x="0" y="453605"/>
                  </a:moveTo>
                  <a:lnTo>
                    <a:pt x="10058400" y="453605"/>
                  </a:lnTo>
                  <a:lnTo>
                    <a:pt x="10058400" y="0"/>
                  </a:lnTo>
                  <a:lnTo>
                    <a:pt x="0" y="0"/>
                  </a:lnTo>
                  <a:lnTo>
                    <a:pt x="0" y="453605"/>
                  </a:lnTo>
                  <a:close/>
                </a:path>
              </a:pathLst>
            </a:custGeom>
            <a:ln w="15875">
              <a:solidFill>
                <a:srgbClr val="5CD2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599945" y="2681477"/>
              <a:ext cx="7040880" cy="531495"/>
            </a:xfrm>
            <a:custGeom>
              <a:avLst/>
              <a:gdLst/>
              <a:ahLst/>
              <a:cxnLst/>
              <a:rect l="l" t="t" r="r" b="b"/>
              <a:pathLst>
                <a:path w="7040880" h="531494">
                  <a:moveTo>
                    <a:pt x="6952233" y="0"/>
                  </a:moveTo>
                  <a:lnTo>
                    <a:pt x="88518" y="0"/>
                  </a:lnTo>
                  <a:lnTo>
                    <a:pt x="54060" y="6957"/>
                  </a:lnTo>
                  <a:lnTo>
                    <a:pt x="25923" y="25939"/>
                  </a:lnTo>
                  <a:lnTo>
                    <a:pt x="6955" y="54113"/>
                  </a:lnTo>
                  <a:lnTo>
                    <a:pt x="0" y="88646"/>
                  </a:lnTo>
                  <a:lnTo>
                    <a:pt x="0" y="442849"/>
                  </a:lnTo>
                  <a:lnTo>
                    <a:pt x="6955" y="477307"/>
                  </a:lnTo>
                  <a:lnTo>
                    <a:pt x="25923" y="505444"/>
                  </a:lnTo>
                  <a:lnTo>
                    <a:pt x="54060" y="524412"/>
                  </a:lnTo>
                  <a:lnTo>
                    <a:pt x="88518" y="531368"/>
                  </a:lnTo>
                  <a:lnTo>
                    <a:pt x="6952233" y="531368"/>
                  </a:lnTo>
                  <a:lnTo>
                    <a:pt x="6986692" y="524412"/>
                  </a:lnTo>
                  <a:lnTo>
                    <a:pt x="7014829" y="505444"/>
                  </a:lnTo>
                  <a:lnTo>
                    <a:pt x="7033797" y="477307"/>
                  </a:lnTo>
                  <a:lnTo>
                    <a:pt x="7040753" y="442849"/>
                  </a:lnTo>
                  <a:lnTo>
                    <a:pt x="7040753" y="88646"/>
                  </a:lnTo>
                  <a:lnTo>
                    <a:pt x="7033851" y="54113"/>
                  </a:lnTo>
                  <a:lnTo>
                    <a:pt x="7014876" y="25939"/>
                  </a:lnTo>
                  <a:lnTo>
                    <a:pt x="6986710" y="6957"/>
                  </a:lnTo>
                  <a:lnTo>
                    <a:pt x="6952233" y="0"/>
                  </a:lnTo>
                  <a:close/>
                </a:path>
              </a:pathLst>
            </a:custGeom>
            <a:solidFill>
              <a:srgbClr val="5CD2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599945" y="2681477"/>
              <a:ext cx="7040880" cy="531495"/>
            </a:xfrm>
            <a:custGeom>
              <a:avLst/>
              <a:gdLst/>
              <a:ahLst/>
              <a:cxnLst/>
              <a:rect l="l" t="t" r="r" b="b"/>
              <a:pathLst>
                <a:path w="7040880" h="531494">
                  <a:moveTo>
                    <a:pt x="0" y="88646"/>
                  </a:moveTo>
                  <a:lnTo>
                    <a:pt x="6955" y="54113"/>
                  </a:lnTo>
                  <a:lnTo>
                    <a:pt x="25923" y="25939"/>
                  </a:lnTo>
                  <a:lnTo>
                    <a:pt x="54060" y="6957"/>
                  </a:lnTo>
                  <a:lnTo>
                    <a:pt x="88518" y="0"/>
                  </a:lnTo>
                  <a:lnTo>
                    <a:pt x="6952233" y="0"/>
                  </a:lnTo>
                  <a:lnTo>
                    <a:pt x="6986710" y="6957"/>
                  </a:lnTo>
                  <a:lnTo>
                    <a:pt x="7014876" y="25939"/>
                  </a:lnTo>
                  <a:lnTo>
                    <a:pt x="7033851" y="54113"/>
                  </a:lnTo>
                  <a:lnTo>
                    <a:pt x="7040753" y="88646"/>
                  </a:lnTo>
                  <a:lnTo>
                    <a:pt x="7040880" y="442849"/>
                  </a:lnTo>
                  <a:lnTo>
                    <a:pt x="7033797" y="477307"/>
                  </a:lnTo>
                  <a:lnTo>
                    <a:pt x="7014829" y="505444"/>
                  </a:lnTo>
                  <a:lnTo>
                    <a:pt x="6986692" y="524412"/>
                  </a:lnTo>
                  <a:lnTo>
                    <a:pt x="6952233" y="531368"/>
                  </a:lnTo>
                  <a:lnTo>
                    <a:pt x="88518" y="531368"/>
                  </a:lnTo>
                  <a:lnTo>
                    <a:pt x="54060" y="524412"/>
                  </a:lnTo>
                  <a:lnTo>
                    <a:pt x="25923" y="505444"/>
                  </a:lnTo>
                  <a:lnTo>
                    <a:pt x="6955" y="477307"/>
                  </a:lnTo>
                  <a:lnTo>
                    <a:pt x="0" y="442849"/>
                  </a:lnTo>
                  <a:lnTo>
                    <a:pt x="0" y="88646"/>
                  </a:lnTo>
                  <a:close/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1089025" y="3490023"/>
            <a:ext cx="10074275" cy="735330"/>
            <a:chOff x="1089025" y="3490023"/>
            <a:chExt cx="10074275" cy="735330"/>
          </a:xfrm>
        </p:grpSpPr>
        <p:sp>
          <p:nvSpPr>
            <p:cNvPr id="15" name="object 15"/>
            <p:cNvSpPr/>
            <p:nvPr/>
          </p:nvSpPr>
          <p:spPr>
            <a:xfrm>
              <a:off x="1096962" y="3763683"/>
              <a:ext cx="10058400" cy="454025"/>
            </a:xfrm>
            <a:custGeom>
              <a:avLst/>
              <a:gdLst/>
              <a:ahLst/>
              <a:cxnLst/>
              <a:rect l="l" t="t" r="r" b="b"/>
              <a:pathLst>
                <a:path w="10058400" h="454025">
                  <a:moveTo>
                    <a:pt x="10058400" y="0"/>
                  </a:moveTo>
                  <a:lnTo>
                    <a:pt x="0" y="0"/>
                  </a:lnTo>
                  <a:lnTo>
                    <a:pt x="0" y="453605"/>
                  </a:lnTo>
                  <a:lnTo>
                    <a:pt x="10058400" y="453605"/>
                  </a:lnTo>
                  <a:lnTo>
                    <a:pt x="10058400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96962" y="3763683"/>
              <a:ext cx="10058400" cy="454025"/>
            </a:xfrm>
            <a:custGeom>
              <a:avLst/>
              <a:gdLst/>
              <a:ahLst/>
              <a:cxnLst/>
              <a:rect l="l" t="t" r="r" b="b"/>
              <a:pathLst>
                <a:path w="10058400" h="454025">
                  <a:moveTo>
                    <a:pt x="0" y="453605"/>
                  </a:moveTo>
                  <a:lnTo>
                    <a:pt x="10058400" y="453605"/>
                  </a:lnTo>
                  <a:lnTo>
                    <a:pt x="10058400" y="0"/>
                  </a:lnTo>
                  <a:lnTo>
                    <a:pt x="0" y="0"/>
                  </a:lnTo>
                  <a:lnTo>
                    <a:pt x="0" y="453605"/>
                  </a:lnTo>
                  <a:close/>
                </a:path>
              </a:pathLst>
            </a:custGeom>
            <a:ln w="15875">
              <a:solidFill>
                <a:srgbClr val="54ABB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599945" y="3497960"/>
              <a:ext cx="7040880" cy="531495"/>
            </a:xfrm>
            <a:custGeom>
              <a:avLst/>
              <a:gdLst/>
              <a:ahLst/>
              <a:cxnLst/>
              <a:rect l="l" t="t" r="r" b="b"/>
              <a:pathLst>
                <a:path w="7040880" h="531495">
                  <a:moveTo>
                    <a:pt x="6952233" y="0"/>
                  </a:moveTo>
                  <a:lnTo>
                    <a:pt x="88518" y="0"/>
                  </a:lnTo>
                  <a:lnTo>
                    <a:pt x="54060" y="6957"/>
                  </a:lnTo>
                  <a:lnTo>
                    <a:pt x="25923" y="25939"/>
                  </a:lnTo>
                  <a:lnTo>
                    <a:pt x="6955" y="54113"/>
                  </a:lnTo>
                  <a:lnTo>
                    <a:pt x="0" y="88646"/>
                  </a:lnTo>
                  <a:lnTo>
                    <a:pt x="0" y="442849"/>
                  </a:lnTo>
                  <a:lnTo>
                    <a:pt x="6955" y="477307"/>
                  </a:lnTo>
                  <a:lnTo>
                    <a:pt x="25923" y="505444"/>
                  </a:lnTo>
                  <a:lnTo>
                    <a:pt x="54060" y="524412"/>
                  </a:lnTo>
                  <a:lnTo>
                    <a:pt x="88518" y="531368"/>
                  </a:lnTo>
                  <a:lnTo>
                    <a:pt x="6952233" y="531368"/>
                  </a:lnTo>
                  <a:lnTo>
                    <a:pt x="6986692" y="524412"/>
                  </a:lnTo>
                  <a:lnTo>
                    <a:pt x="7014829" y="505444"/>
                  </a:lnTo>
                  <a:lnTo>
                    <a:pt x="7033797" y="477307"/>
                  </a:lnTo>
                  <a:lnTo>
                    <a:pt x="7040753" y="442849"/>
                  </a:lnTo>
                  <a:lnTo>
                    <a:pt x="7040753" y="88646"/>
                  </a:lnTo>
                  <a:lnTo>
                    <a:pt x="7033851" y="54113"/>
                  </a:lnTo>
                  <a:lnTo>
                    <a:pt x="7014876" y="25939"/>
                  </a:lnTo>
                  <a:lnTo>
                    <a:pt x="6986710" y="6957"/>
                  </a:lnTo>
                  <a:lnTo>
                    <a:pt x="6952233" y="0"/>
                  </a:lnTo>
                  <a:close/>
                </a:path>
              </a:pathLst>
            </a:custGeom>
            <a:solidFill>
              <a:srgbClr val="54A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599945" y="3497960"/>
              <a:ext cx="7040880" cy="531495"/>
            </a:xfrm>
            <a:custGeom>
              <a:avLst/>
              <a:gdLst/>
              <a:ahLst/>
              <a:cxnLst/>
              <a:rect l="l" t="t" r="r" b="b"/>
              <a:pathLst>
                <a:path w="7040880" h="531495">
                  <a:moveTo>
                    <a:pt x="0" y="88646"/>
                  </a:moveTo>
                  <a:lnTo>
                    <a:pt x="6955" y="54113"/>
                  </a:lnTo>
                  <a:lnTo>
                    <a:pt x="25923" y="25939"/>
                  </a:lnTo>
                  <a:lnTo>
                    <a:pt x="54060" y="6957"/>
                  </a:lnTo>
                  <a:lnTo>
                    <a:pt x="88518" y="0"/>
                  </a:lnTo>
                  <a:lnTo>
                    <a:pt x="6952233" y="0"/>
                  </a:lnTo>
                  <a:lnTo>
                    <a:pt x="6986710" y="6957"/>
                  </a:lnTo>
                  <a:lnTo>
                    <a:pt x="7014876" y="25939"/>
                  </a:lnTo>
                  <a:lnTo>
                    <a:pt x="7033851" y="54113"/>
                  </a:lnTo>
                  <a:lnTo>
                    <a:pt x="7040753" y="88646"/>
                  </a:lnTo>
                  <a:lnTo>
                    <a:pt x="7040880" y="442849"/>
                  </a:lnTo>
                  <a:lnTo>
                    <a:pt x="7033797" y="477307"/>
                  </a:lnTo>
                  <a:lnTo>
                    <a:pt x="7014829" y="505444"/>
                  </a:lnTo>
                  <a:lnTo>
                    <a:pt x="6986692" y="524412"/>
                  </a:lnTo>
                  <a:lnTo>
                    <a:pt x="6952233" y="531368"/>
                  </a:lnTo>
                  <a:lnTo>
                    <a:pt x="88518" y="531368"/>
                  </a:lnTo>
                  <a:lnTo>
                    <a:pt x="54060" y="524412"/>
                  </a:lnTo>
                  <a:lnTo>
                    <a:pt x="25923" y="505444"/>
                  </a:lnTo>
                  <a:lnTo>
                    <a:pt x="6955" y="477307"/>
                  </a:lnTo>
                  <a:lnTo>
                    <a:pt x="0" y="442849"/>
                  </a:lnTo>
                  <a:lnTo>
                    <a:pt x="0" y="88646"/>
                  </a:lnTo>
                  <a:close/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1089025" y="4306506"/>
            <a:ext cx="10074275" cy="735330"/>
            <a:chOff x="1089025" y="4306506"/>
            <a:chExt cx="10074275" cy="735330"/>
          </a:xfrm>
        </p:grpSpPr>
        <p:sp>
          <p:nvSpPr>
            <p:cNvPr id="20" name="object 20"/>
            <p:cNvSpPr/>
            <p:nvPr/>
          </p:nvSpPr>
          <p:spPr>
            <a:xfrm>
              <a:off x="1096962" y="4580166"/>
              <a:ext cx="10058400" cy="454025"/>
            </a:xfrm>
            <a:custGeom>
              <a:avLst/>
              <a:gdLst/>
              <a:ahLst/>
              <a:cxnLst/>
              <a:rect l="l" t="t" r="r" b="b"/>
              <a:pathLst>
                <a:path w="10058400" h="454025">
                  <a:moveTo>
                    <a:pt x="10058400" y="0"/>
                  </a:moveTo>
                  <a:lnTo>
                    <a:pt x="0" y="0"/>
                  </a:lnTo>
                  <a:lnTo>
                    <a:pt x="0" y="453605"/>
                  </a:lnTo>
                  <a:lnTo>
                    <a:pt x="10058400" y="453605"/>
                  </a:lnTo>
                  <a:lnTo>
                    <a:pt x="10058400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096962" y="4580166"/>
              <a:ext cx="10058400" cy="454025"/>
            </a:xfrm>
            <a:custGeom>
              <a:avLst/>
              <a:gdLst/>
              <a:ahLst/>
              <a:cxnLst/>
              <a:rect l="l" t="t" r="r" b="b"/>
              <a:pathLst>
                <a:path w="10058400" h="454025">
                  <a:moveTo>
                    <a:pt x="0" y="453605"/>
                  </a:moveTo>
                  <a:lnTo>
                    <a:pt x="10058400" y="453605"/>
                  </a:lnTo>
                  <a:lnTo>
                    <a:pt x="10058400" y="0"/>
                  </a:lnTo>
                  <a:lnTo>
                    <a:pt x="0" y="0"/>
                  </a:lnTo>
                  <a:lnTo>
                    <a:pt x="0" y="453605"/>
                  </a:lnTo>
                  <a:close/>
                </a:path>
              </a:pathLst>
            </a:custGeom>
            <a:ln w="15875">
              <a:solidFill>
                <a:srgbClr val="745F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599945" y="4314444"/>
              <a:ext cx="7040880" cy="531495"/>
            </a:xfrm>
            <a:custGeom>
              <a:avLst/>
              <a:gdLst/>
              <a:ahLst/>
              <a:cxnLst/>
              <a:rect l="l" t="t" r="r" b="b"/>
              <a:pathLst>
                <a:path w="7040880" h="531495">
                  <a:moveTo>
                    <a:pt x="6952233" y="0"/>
                  </a:moveTo>
                  <a:lnTo>
                    <a:pt x="88518" y="0"/>
                  </a:lnTo>
                  <a:lnTo>
                    <a:pt x="54060" y="6957"/>
                  </a:lnTo>
                  <a:lnTo>
                    <a:pt x="25923" y="25939"/>
                  </a:lnTo>
                  <a:lnTo>
                    <a:pt x="6955" y="54113"/>
                  </a:lnTo>
                  <a:lnTo>
                    <a:pt x="0" y="88645"/>
                  </a:lnTo>
                  <a:lnTo>
                    <a:pt x="0" y="442848"/>
                  </a:lnTo>
                  <a:lnTo>
                    <a:pt x="6955" y="477307"/>
                  </a:lnTo>
                  <a:lnTo>
                    <a:pt x="25923" y="505444"/>
                  </a:lnTo>
                  <a:lnTo>
                    <a:pt x="54060" y="524412"/>
                  </a:lnTo>
                  <a:lnTo>
                    <a:pt x="88518" y="531367"/>
                  </a:lnTo>
                  <a:lnTo>
                    <a:pt x="6952233" y="531367"/>
                  </a:lnTo>
                  <a:lnTo>
                    <a:pt x="6986692" y="524412"/>
                  </a:lnTo>
                  <a:lnTo>
                    <a:pt x="7014829" y="505444"/>
                  </a:lnTo>
                  <a:lnTo>
                    <a:pt x="7033797" y="477307"/>
                  </a:lnTo>
                  <a:lnTo>
                    <a:pt x="7040753" y="442848"/>
                  </a:lnTo>
                  <a:lnTo>
                    <a:pt x="7040753" y="88645"/>
                  </a:lnTo>
                  <a:lnTo>
                    <a:pt x="7033851" y="54113"/>
                  </a:lnTo>
                  <a:lnTo>
                    <a:pt x="7014876" y="25939"/>
                  </a:lnTo>
                  <a:lnTo>
                    <a:pt x="6986710" y="6957"/>
                  </a:lnTo>
                  <a:lnTo>
                    <a:pt x="6952233" y="0"/>
                  </a:lnTo>
                  <a:close/>
                </a:path>
              </a:pathLst>
            </a:custGeom>
            <a:solidFill>
              <a:srgbClr val="745F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599945" y="4314444"/>
              <a:ext cx="7040880" cy="531495"/>
            </a:xfrm>
            <a:custGeom>
              <a:avLst/>
              <a:gdLst/>
              <a:ahLst/>
              <a:cxnLst/>
              <a:rect l="l" t="t" r="r" b="b"/>
              <a:pathLst>
                <a:path w="7040880" h="531495">
                  <a:moveTo>
                    <a:pt x="0" y="88645"/>
                  </a:moveTo>
                  <a:lnTo>
                    <a:pt x="6955" y="54113"/>
                  </a:lnTo>
                  <a:lnTo>
                    <a:pt x="25923" y="25939"/>
                  </a:lnTo>
                  <a:lnTo>
                    <a:pt x="54060" y="6957"/>
                  </a:lnTo>
                  <a:lnTo>
                    <a:pt x="88518" y="0"/>
                  </a:lnTo>
                  <a:lnTo>
                    <a:pt x="6952233" y="0"/>
                  </a:lnTo>
                  <a:lnTo>
                    <a:pt x="6986710" y="6957"/>
                  </a:lnTo>
                  <a:lnTo>
                    <a:pt x="7014876" y="25939"/>
                  </a:lnTo>
                  <a:lnTo>
                    <a:pt x="7033851" y="54113"/>
                  </a:lnTo>
                  <a:lnTo>
                    <a:pt x="7040753" y="88645"/>
                  </a:lnTo>
                  <a:lnTo>
                    <a:pt x="7040880" y="442848"/>
                  </a:lnTo>
                  <a:lnTo>
                    <a:pt x="7033797" y="477307"/>
                  </a:lnTo>
                  <a:lnTo>
                    <a:pt x="7014829" y="505444"/>
                  </a:lnTo>
                  <a:lnTo>
                    <a:pt x="6986692" y="524412"/>
                  </a:lnTo>
                  <a:lnTo>
                    <a:pt x="6952233" y="531367"/>
                  </a:lnTo>
                  <a:lnTo>
                    <a:pt x="88518" y="531367"/>
                  </a:lnTo>
                  <a:lnTo>
                    <a:pt x="54060" y="524412"/>
                  </a:lnTo>
                  <a:lnTo>
                    <a:pt x="25923" y="505444"/>
                  </a:lnTo>
                  <a:lnTo>
                    <a:pt x="6955" y="477307"/>
                  </a:lnTo>
                  <a:lnTo>
                    <a:pt x="0" y="442848"/>
                  </a:lnTo>
                  <a:lnTo>
                    <a:pt x="0" y="88645"/>
                  </a:lnTo>
                  <a:close/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1879473" y="1954784"/>
            <a:ext cx="2117090" cy="1110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pc="-10" dirty="0" smtClean="0">
                <a:solidFill>
                  <a:srgbClr val="FFFFFF"/>
                </a:solidFill>
                <a:latin typeface="Carlito"/>
                <a:cs typeface="Carlito"/>
              </a:rPr>
              <a:t>TIMING OPTION</a:t>
            </a:r>
            <a:endParaRPr sz="18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8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65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lang="en-US" spc="-20" dirty="0" smtClean="0">
                <a:solidFill>
                  <a:srgbClr val="FFFFFF"/>
                </a:solidFill>
                <a:latin typeface="Carlito"/>
                <a:cs typeface="Carlito"/>
              </a:rPr>
              <a:t>GROWTH OPTION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30" name="object 29"/>
          <p:cNvSpPr txBox="1"/>
          <p:nvPr/>
        </p:nvSpPr>
        <p:spPr>
          <a:xfrm>
            <a:off x="1879472" y="3662428"/>
            <a:ext cx="3073527" cy="1110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pc="-10" dirty="0" smtClean="0">
                <a:solidFill>
                  <a:srgbClr val="FFFFFF"/>
                </a:solidFill>
                <a:latin typeface="Carlito"/>
                <a:cs typeface="Carlito"/>
              </a:rPr>
              <a:t>FLEXSIBILITY OPTION</a:t>
            </a:r>
            <a:endParaRPr sz="18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8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65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lang="en-US" spc="-20" dirty="0" smtClean="0">
                <a:solidFill>
                  <a:srgbClr val="FFFFFF"/>
                </a:solidFill>
                <a:latin typeface="Carlito"/>
                <a:cs typeface="Carlito"/>
              </a:rPr>
              <a:t>PENGHENTIAN OPTION</a:t>
            </a:r>
            <a:endParaRPr sz="18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93533" y="1737867"/>
            <a:ext cx="9967595" cy="0"/>
          </a:xfrm>
          <a:custGeom>
            <a:avLst/>
            <a:gdLst/>
            <a:ahLst/>
            <a:cxnLst/>
            <a:rect l="l" t="t" r="r" b="b"/>
            <a:pathLst>
              <a:path w="9967595">
                <a:moveTo>
                  <a:pt x="0" y="0"/>
                </a:moveTo>
                <a:lnTo>
                  <a:pt x="9966972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76019" y="914146"/>
            <a:ext cx="48272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75" dirty="0"/>
              <a:t>OPSI</a:t>
            </a:r>
            <a:r>
              <a:rPr spc="-434" dirty="0"/>
              <a:t> </a:t>
            </a:r>
            <a:r>
              <a:rPr spc="-605" dirty="0"/>
              <a:t>PENGHENTIAN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76019" y="1795398"/>
            <a:ext cx="9560560" cy="272669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22860" indent="12065" algn="just">
              <a:lnSpc>
                <a:spcPts val="3890"/>
              </a:lnSpc>
              <a:spcBef>
                <a:spcPts val="585"/>
              </a:spcBef>
            </a:pPr>
            <a:r>
              <a:rPr sz="3600" spc="-5" dirty="0">
                <a:solidFill>
                  <a:srgbClr val="FFFFFF"/>
                </a:solidFill>
                <a:latin typeface="Carlito"/>
                <a:cs typeface="Carlito"/>
              </a:rPr>
              <a:t>Opsi </a:t>
            </a:r>
            <a:r>
              <a:rPr sz="3600" spc="-10" dirty="0">
                <a:solidFill>
                  <a:srgbClr val="FFFFFF"/>
                </a:solidFill>
                <a:latin typeface="Carlito"/>
                <a:cs typeface="Carlito"/>
              </a:rPr>
              <a:t>menghentikan </a:t>
            </a:r>
            <a:r>
              <a:rPr sz="3600" spc="-15" dirty="0">
                <a:solidFill>
                  <a:srgbClr val="FFFFFF"/>
                </a:solidFill>
                <a:latin typeface="Carlito"/>
                <a:cs typeface="Carlito"/>
              </a:rPr>
              <a:t>yaitu </a:t>
            </a:r>
            <a:r>
              <a:rPr sz="3600" spc="-5" dirty="0">
                <a:solidFill>
                  <a:srgbClr val="FFFFFF"/>
                </a:solidFill>
                <a:latin typeface="Carlito"/>
                <a:cs typeface="Carlito"/>
              </a:rPr>
              <a:t>opsi untuk </a:t>
            </a:r>
            <a:r>
              <a:rPr sz="3600" spc="-10" dirty="0">
                <a:solidFill>
                  <a:srgbClr val="FFFFFF"/>
                </a:solidFill>
                <a:latin typeface="Carlito"/>
                <a:cs typeface="Carlito"/>
              </a:rPr>
              <a:t>menghentikan  suatu </a:t>
            </a:r>
            <a:r>
              <a:rPr sz="3600" spc="-25" dirty="0">
                <a:solidFill>
                  <a:srgbClr val="FFFFFF"/>
                </a:solidFill>
                <a:latin typeface="Carlito"/>
                <a:cs typeface="Carlito"/>
              </a:rPr>
              <a:t>proyek </a:t>
            </a:r>
            <a:r>
              <a:rPr sz="3600" spc="-20" dirty="0">
                <a:solidFill>
                  <a:srgbClr val="FFFFFF"/>
                </a:solidFill>
                <a:latin typeface="Carlito"/>
                <a:cs typeface="Carlito"/>
              </a:rPr>
              <a:t>jika </a:t>
            </a:r>
            <a:r>
              <a:rPr sz="3600" dirty="0">
                <a:solidFill>
                  <a:srgbClr val="FFFFFF"/>
                </a:solidFill>
                <a:latin typeface="Carlito"/>
                <a:cs typeface="Carlito"/>
              </a:rPr>
              <a:t>arus </a:t>
            </a:r>
            <a:r>
              <a:rPr sz="3600" spc="-25" dirty="0">
                <a:solidFill>
                  <a:srgbClr val="FFFFFF"/>
                </a:solidFill>
                <a:latin typeface="Carlito"/>
                <a:cs typeface="Carlito"/>
              </a:rPr>
              <a:t>kas </a:t>
            </a:r>
            <a:r>
              <a:rPr sz="3600" spc="-20" dirty="0">
                <a:solidFill>
                  <a:srgbClr val="FFFFFF"/>
                </a:solidFill>
                <a:latin typeface="Carlito"/>
                <a:cs typeface="Carlito"/>
              </a:rPr>
              <a:t>operasinya </a:t>
            </a:r>
            <a:r>
              <a:rPr sz="3600" spc="-35" dirty="0">
                <a:solidFill>
                  <a:srgbClr val="FFFFFF"/>
                </a:solidFill>
                <a:latin typeface="Carlito"/>
                <a:cs typeface="Carlito"/>
              </a:rPr>
              <a:t>ternyata </a:t>
            </a:r>
            <a:r>
              <a:rPr sz="3600" dirty="0">
                <a:solidFill>
                  <a:srgbClr val="FFFFFF"/>
                </a:solidFill>
                <a:latin typeface="Carlito"/>
                <a:cs typeface="Carlito"/>
              </a:rPr>
              <a:t>lebih  </a:t>
            </a:r>
            <a:r>
              <a:rPr sz="3600" spc="-10" dirty="0">
                <a:solidFill>
                  <a:srgbClr val="FFFFFF"/>
                </a:solidFill>
                <a:latin typeface="Carlito"/>
                <a:cs typeface="Carlito"/>
              </a:rPr>
              <a:t>rendah </a:t>
            </a:r>
            <a:r>
              <a:rPr sz="3600" dirty="0">
                <a:solidFill>
                  <a:srgbClr val="FFFFFF"/>
                </a:solidFill>
                <a:latin typeface="Carlito"/>
                <a:cs typeface="Carlito"/>
              </a:rPr>
              <a:t>dari </a:t>
            </a:r>
            <a:r>
              <a:rPr sz="3600" spc="-15" dirty="0">
                <a:solidFill>
                  <a:srgbClr val="FFFFFF"/>
                </a:solidFill>
                <a:latin typeface="Carlito"/>
                <a:cs typeface="Carlito"/>
              </a:rPr>
              <a:t>yang</a:t>
            </a:r>
            <a:r>
              <a:rPr sz="3600" spc="-9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3600" spc="-15" dirty="0">
                <a:solidFill>
                  <a:srgbClr val="FFFFFF"/>
                </a:solidFill>
                <a:latin typeface="Carlito"/>
                <a:cs typeface="Carlito"/>
              </a:rPr>
              <a:t>diperkirakan</a:t>
            </a:r>
            <a:endParaRPr sz="3600">
              <a:latin typeface="Carlito"/>
              <a:cs typeface="Carlito"/>
            </a:endParaRPr>
          </a:p>
          <a:p>
            <a:pPr marL="12700" marR="5080" indent="12065" algn="just">
              <a:lnSpc>
                <a:spcPts val="3890"/>
              </a:lnSpc>
              <a:spcBef>
                <a:spcPts val="1395"/>
              </a:spcBef>
            </a:pPr>
            <a:r>
              <a:rPr sz="3600" spc="-5" dirty="0">
                <a:solidFill>
                  <a:srgbClr val="FFFFFF"/>
                </a:solidFill>
                <a:latin typeface="Carlito"/>
                <a:cs typeface="Carlito"/>
              </a:rPr>
              <a:t>opsi </a:t>
            </a:r>
            <a:r>
              <a:rPr sz="3600" dirty="0">
                <a:solidFill>
                  <a:srgbClr val="FFFFFF"/>
                </a:solidFill>
                <a:latin typeface="Carlito"/>
                <a:cs typeface="Carlito"/>
              </a:rPr>
              <a:t>ini </a:t>
            </a:r>
            <a:r>
              <a:rPr sz="3600" spc="-10" dirty="0">
                <a:solidFill>
                  <a:srgbClr val="FFFFFF"/>
                </a:solidFill>
                <a:latin typeface="Carlito"/>
                <a:cs typeface="Carlito"/>
              </a:rPr>
              <a:t>dapat </a:t>
            </a:r>
            <a:r>
              <a:rPr sz="3600" spc="-15" dirty="0">
                <a:solidFill>
                  <a:srgbClr val="FFFFFF"/>
                </a:solidFill>
                <a:latin typeface="Carlito"/>
                <a:cs typeface="Carlito"/>
              </a:rPr>
              <a:t>meningkatkan </a:t>
            </a:r>
            <a:r>
              <a:rPr sz="3600" spc="-10" dirty="0">
                <a:solidFill>
                  <a:srgbClr val="FFFFFF"/>
                </a:solidFill>
                <a:latin typeface="Carlito"/>
                <a:cs typeface="Carlito"/>
              </a:rPr>
              <a:t>perkiraan </a:t>
            </a:r>
            <a:r>
              <a:rPr sz="3600" spc="-15" dirty="0">
                <a:solidFill>
                  <a:srgbClr val="FFFFFF"/>
                </a:solidFill>
                <a:latin typeface="Carlito"/>
                <a:cs typeface="Carlito"/>
              </a:rPr>
              <a:t>profitabilitas  </a:t>
            </a:r>
            <a:r>
              <a:rPr sz="3600" spc="-10" dirty="0">
                <a:solidFill>
                  <a:srgbClr val="FFFFFF"/>
                </a:solidFill>
                <a:latin typeface="Carlito"/>
                <a:cs typeface="Carlito"/>
              </a:rPr>
              <a:t>sekaligus menurunkan </a:t>
            </a:r>
            <a:r>
              <a:rPr sz="3600" spc="-25" dirty="0">
                <a:solidFill>
                  <a:srgbClr val="FFFFFF"/>
                </a:solidFill>
                <a:latin typeface="Carlito"/>
                <a:cs typeface="Carlito"/>
              </a:rPr>
              <a:t>risiko</a:t>
            </a:r>
            <a:r>
              <a:rPr sz="3600" spc="-5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3600" spc="-25" dirty="0">
                <a:solidFill>
                  <a:srgbClr val="FFFFFF"/>
                </a:solidFill>
                <a:latin typeface="Carlito"/>
                <a:cs typeface="Carlito"/>
              </a:rPr>
              <a:t>proyek.</a:t>
            </a:r>
            <a:endParaRPr sz="36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6334315"/>
            <a:ext cx="12192000" cy="532130"/>
            <a:chOff x="0" y="6334315"/>
            <a:chExt cx="12192000" cy="532130"/>
          </a:xfrm>
        </p:grpSpPr>
        <p:sp>
          <p:nvSpPr>
            <p:cNvPr id="3" name="object 3"/>
            <p:cNvSpPr/>
            <p:nvPr/>
          </p:nvSpPr>
          <p:spPr>
            <a:xfrm>
              <a:off x="10343642" y="6426924"/>
              <a:ext cx="1624330" cy="431165"/>
            </a:xfrm>
            <a:custGeom>
              <a:avLst/>
              <a:gdLst/>
              <a:ahLst/>
              <a:cxnLst/>
              <a:rect l="l" t="t" r="r" b="b"/>
              <a:pathLst>
                <a:path w="1624329" h="431165">
                  <a:moveTo>
                    <a:pt x="1552321" y="0"/>
                  </a:moveTo>
                  <a:lnTo>
                    <a:pt x="71754" y="0"/>
                  </a:lnTo>
                  <a:lnTo>
                    <a:pt x="43826" y="5646"/>
                  </a:lnTo>
                  <a:lnTo>
                    <a:pt x="21018" y="21043"/>
                  </a:lnTo>
                  <a:lnTo>
                    <a:pt x="5639" y="43880"/>
                  </a:lnTo>
                  <a:lnTo>
                    <a:pt x="0" y="71843"/>
                  </a:lnTo>
                  <a:lnTo>
                    <a:pt x="0" y="359228"/>
                  </a:lnTo>
                  <a:lnTo>
                    <a:pt x="5639" y="387194"/>
                  </a:lnTo>
                  <a:lnTo>
                    <a:pt x="21018" y="410032"/>
                  </a:lnTo>
                  <a:lnTo>
                    <a:pt x="43826" y="425429"/>
                  </a:lnTo>
                  <a:lnTo>
                    <a:pt x="71754" y="431076"/>
                  </a:lnTo>
                  <a:lnTo>
                    <a:pt x="1552321" y="431076"/>
                  </a:lnTo>
                  <a:lnTo>
                    <a:pt x="1580249" y="425429"/>
                  </a:lnTo>
                  <a:lnTo>
                    <a:pt x="1603057" y="410032"/>
                  </a:lnTo>
                  <a:lnTo>
                    <a:pt x="1618436" y="387194"/>
                  </a:lnTo>
                  <a:lnTo>
                    <a:pt x="1624076" y="359228"/>
                  </a:lnTo>
                  <a:lnTo>
                    <a:pt x="1624076" y="71843"/>
                  </a:lnTo>
                  <a:lnTo>
                    <a:pt x="1618436" y="43880"/>
                  </a:lnTo>
                  <a:lnTo>
                    <a:pt x="1603057" y="21043"/>
                  </a:lnTo>
                  <a:lnTo>
                    <a:pt x="1580249" y="5646"/>
                  </a:lnTo>
                  <a:lnTo>
                    <a:pt x="1552321" y="0"/>
                  </a:lnTo>
                  <a:close/>
                </a:path>
              </a:pathLst>
            </a:custGeom>
            <a:solidFill>
              <a:srgbClr val="92A1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343642" y="6426924"/>
              <a:ext cx="1624330" cy="431165"/>
            </a:xfrm>
            <a:custGeom>
              <a:avLst/>
              <a:gdLst/>
              <a:ahLst/>
              <a:cxnLst/>
              <a:rect l="l" t="t" r="r" b="b"/>
              <a:pathLst>
                <a:path w="1624329" h="431165">
                  <a:moveTo>
                    <a:pt x="0" y="71843"/>
                  </a:moveTo>
                  <a:lnTo>
                    <a:pt x="5639" y="43880"/>
                  </a:lnTo>
                  <a:lnTo>
                    <a:pt x="21018" y="21043"/>
                  </a:lnTo>
                  <a:lnTo>
                    <a:pt x="43826" y="5646"/>
                  </a:lnTo>
                  <a:lnTo>
                    <a:pt x="71754" y="0"/>
                  </a:lnTo>
                  <a:lnTo>
                    <a:pt x="1552321" y="0"/>
                  </a:lnTo>
                  <a:lnTo>
                    <a:pt x="1580249" y="5646"/>
                  </a:lnTo>
                  <a:lnTo>
                    <a:pt x="1603057" y="21043"/>
                  </a:lnTo>
                  <a:lnTo>
                    <a:pt x="1618436" y="43880"/>
                  </a:lnTo>
                  <a:lnTo>
                    <a:pt x="1624076" y="71843"/>
                  </a:lnTo>
                  <a:lnTo>
                    <a:pt x="1624076" y="359228"/>
                  </a:lnTo>
                  <a:lnTo>
                    <a:pt x="1618436" y="387194"/>
                  </a:lnTo>
                  <a:lnTo>
                    <a:pt x="1603057" y="410032"/>
                  </a:lnTo>
                  <a:lnTo>
                    <a:pt x="1580249" y="425429"/>
                  </a:lnTo>
                  <a:lnTo>
                    <a:pt x="1552321" y="431076"/>
                  </a:lnTo>
                  <a:lnTo>
                    <a:pt x="71754" y="431076"/>
                  </a:lnTo>
                  <a:lnTo>
                    <a:pt x="43826" y="425429"/>
                  </a:lnTo>
                  <a:lnTo>
                    <a:pt x="21018" y="410032"/>
                  </a:lnTo>
                  <a:lnTo>
                    <a:pt x="5639" y="387194"/>
                  </a:lnTo>
                  <a:lnTo>
                    <a:pt x="0" y="359228"/>
                  </a:lnTo>
                  <a:lnTo>
                    <a:pt x="0" y="71843"/>
                  </a:lnTo>
                  <a:close/>
                </a:path>
              </a:pathLst>
            </a:custGeom>
            <a:ln w="15875">
              <a:solidFill>
                <a:srgbClr val="6B7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1193533" y="1737867"/>
            <a:ext cx="9967595" cy="0"/>
          </a:xfrm>
          <a:custGeom>
            <a:avLst/>
            <a:gdLst/>
            <a:ahLst/>
            <a:cxnLst/>
            <a:rect l="l" t="t" r="r" b="b"/>
            <a:pathLst>
              <a:path w="9967595">
                <a:moveTo>
                  <a:pt x="0" y="0"/>
                </a:moveTo>
                <a:lnTo>
                  <a:pt x="9966972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76019" y="914146"/>
            <a:ext cx="561911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675" dirty="0">
                <a:solidFill>
                  <a:srgbClr val="FFFFFF"/>
                </a:solidFill>
                <a:latin typeface="Arial"/>
                <a:cs typeface="Arial"/>
              </a:rPr>
              <a:t>OPSI </a:t>
            </a:r>
            <a:r>
              <a:rPr lang="en-US" sz="4800" spc="-67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800" spc="-610" dirty="0" smtClean="0">
                <a:solidFill>
                  <a:srgbClr val="FFFFFF"/>
                </a:solidFill>
                <a:latin typeface="Arial"/>
                <a:cs typeface="Arial"/>
              </a:rPr>
              <a:t>WAKTU</a:t>
            </a:r>
            <a:r>
              <a:rPr lang="en-US" sz="4800" spc="-6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800" spc="-7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800" spc="-685" dirty="0">
                <a:solidFill>
                  <a:srgbClr val="FFFFFF"/>
                </a:solidFill>
                <a:latin typeface="Arial"/>
                <a:cs typeface="Arial"/>
              </a:rPr>
              <a:t>INVESTASI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76019" y="2603372"/>
            <a:ext cx="8933180" cy="207454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 marR="5080" indent="46990">
              <a:lnSpc>
                <a:spcPct val="90000"/>
              </a:lnSpc>
              <a:spcBef>
                <a:spcPts val="675"/>
              </a:spcBef>
              <a:tabLst>
                <a:tab pos="2955290" algn="l"/>
              </a:tabLst>
            </a:pPr>
            <a:r>
              <a:rPr sz="4800" spc="-10" dirty="0">
                <a:solidFill>
                  <a:srgbClr val="FFFFFF"/>
                </a:solidFill>
                <a:latin typeface="Carlito"/>
                <a:cs typeface="Carlito"/>
              </a:rPr>
              <a:t>Opsi</a:t>
            </a:r>
            <a:r>
              <a:rPr sz="4800" spc="-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4800" spc="-15" dirty="0">
                <a:solidFill>
                  <a:srgbClr val="FFFFFF"/>
                </a:solidFill>
                <a:latin typeface="Carlito"/>
                <a:cs typeface="Carlito"/>
              </a:rPr>
              <a:t>waktu	</a:t>
            </a:r>
            <a:r>
              <a:rPr sz="4800" spc="-25" dirty="0">
                <a:solidFill>
                  <a:srgbClr val="FFFFFF"/>
                </a:solidFill>
                <a:latin typeface="Carlito"/>
                <a:cs typeface="Carlito"/>
              </a:rPr>
              <a:t>investasi </a:t>
            </a:r>
            <a:r>
              <a:rPr sz="4800" spc="-10" dirty="0">
                <a:solidFill>
                  <a:srgbClr val="FFFFFF"/>
                </a:solidFill>
                <a:latin typeface="Carlito"/>
                <a:cs typeface="Carlito"/>
              </a:rPr>
              <a:t>dapat  memengaruhi estimasi </a:t>
            </a:r>
            <a:r>
              <a:rPr sz="4800" spc="-15" dirty="0">
                <a:solidFill>
                  <a:srgbClr val="FFFFFF"/>
                </a:solidFill>
                <a:latin typeface="Carlito"/>
                <a:cs typeface="Carlito"/>
              </a:rPr>
              <a:t>profitabilitas  </a:t>
            </a:r>
            <a:r>
              <a:rPr sz="4800" spc="-5" dirty="0">
                <a:solidFill>
                  <a:srgbClr val="FFFFFF"/>
                </a:solidFill>
                <a:latin typeface="Carlito"/>
                <a:cs typeface="Carlito"/>
              </a:rPr>
              <a:t>dan </a:t>
            </a:r>
            <a:r>
              <a:rPr sz="4800" spc="-40" dirty="0">
                <a:solidFill>
                  <a:srgbClr val="FFFFFF"/>
                </a:solidFill>
                <a:latin typeface="Carlito"/>
                <a:cs typeface="Carlito"/>
              </a:rPr>
              <a:t>resiko </a:t>
            </a:r>
            <a:r>
              <a:rPr sz="4800" spc="-10" dirty="0">
                <a:solidFill>
                  <a:srgbClr val="FFFFFF"/>
                </a:solidFill>
                <a:latin typeface="Carlito"/>
                <a:cs typeface="Carlito"/>
              </a:rPr>
              <a:t>suatu</a:t>
            </a:r>
            <a:r>
              <a:rPr sz="4800" spc="4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4800" spc="-25" dirty="0">
                <a:solidFill>
                  <a:srgbClr val="FFFFFF"/>
                </a:solidFill>
                <a:latin typeface="Carlito"/>
                <a:cs typeface="Carlito"/>
              </a:rPr>
              <a:t>proyek.</a:t>
            </a:r>
            <a:endParaRPr sz="4800" dirty="0">
              <a:latin typeface="Carlito"/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854690" y="6478930"/>
            <a:ext cx="6045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rlito"/>
                <a:cs typeface="Carlito"/>
              </a:rPr>
              <a:t>AP</a:t>
            </a:r>
            <a:r>
              <a:rPr sz="1800" spc="-15" dirty="0">
                <a:solidFill>
                  <a:srgbClr val="FFFFFF"/>
                </a:solidFill>
                <a:latin typeface="Carlito"/>
                <a:cs typeface="Carlito"/>
              </a:rPr>
              <a:t>R</a:t>
            </a:r>
            <a:r>
              <a:rPr sz="1800" dirty="0">
                <a:solidFill>
                  <a:srgbClr val="FFFFFF"/>
                </a:solidFill>
                <a:latin typeface="Carlito"/>
                <a:cs typeface="Carlito"/>
              </a:rPr>
              <a:t>IN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84580" y="1786254"/>
            <a:ext cx="10312400" cy="283019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575"/>
              </a:spcBef>
            </a:pPr>
            <a:r>
              <a:rPr sz="4000" spc="-5" dirty="0">
                <a:latin typeface="Carlito"/>
                <a:cs typeface="Carlito"/>
              </a:rPr>
              <a:t>Nilai </a:t>
            </a:r>
            <a:r>
              <a:rPr sz="4000" spc="-20" dirty="0">
                <a:latin typeface="Carlito"/>
                <a:cs typeface="Carlito"/>
              </a:rPr>
              <a:t>waktu </a:t>
            </a:r>
            <a:r>
              <a:rPr sz="4000" spc="-25" dirty="0">
                <a:latin typeface="Carlito"/>
                <a:cs typeface="Carlito"/>
              </a:rPr>
              <a:t>investasi </a:t>
            </a:r>
            <a:r>
              <a:rPr sz="4000" dirty="0">
                <a:latin typeface="Carlito"/>
                <a:cs typeface="Carlito"/>
              </a:rPr>
              <a:t>adalah </a:t>
            </a:r>
            <a:r>
              <a:rPr sz="4000" spc="-10" dirty="0">
                <a:latin typeface="Carlito"/>
                <a:cs typeface="Carlito"/>
              </a:rPr>
              <a:t>opsi </a:t>
            </a:r>
            <a:r>
              <a:rPr sz="4000" spc="-45" dirty="0">
                <a:latin typeface="Carlito"/>
                <a:cs typeface="Carlito"/>
              </a:rPr>
              <a:t>ketika </a:t>
            </a:r>
            <a:r>
              <a:rPr sz="4000" spc="-20" dirty="0">
                <a:latin typeface="Carlito"/>
                <a:cs typeface="Carlito"/>
              </a:rPr>
              <a:t>akan  </a:t>
            </a:r>
            <a:r>
              <a:rPr sz="4000" spc="-5" dirty="0">
                <a:latin typeface="Carlito"/>
                <a:cs typeface="Carlito"/>
              </a:rPr>
              <a:t>memulai </a:t>
            </a:r>
            <a:r>
              <a:rPr sz="4000" spc="-10" dirty="0">
                <a:latin typeface="Carlito"/>
                <a:cs typeface="Carlito"/>
              </a:rPr>
              <a:t>suatu </a:t>
            </a:r>
            <a:r>
              <a:rPr sz="4000" spc="-25" dirty="0">
                <a:latin typeface="Carlito"/>
                <a:cs typeface="Carlito"/>
              </a:rPr>
              <a:t>proyek. </a:t>
            </a:r>
            <a:r>
              <a:rPr sz="4000" dirty="0">
                <a:latin typeface="Carlito"/>
                <a:cs typeface="Carlito"/>
              </a:rPr>
              <a:t>Sering </a:t>
            </a:r>
            <a:r>
              <a:rPr sz="4000" spc="-25" dirty="0">
                <a:latin typeface="Carlito"/>
                <a:cs typeface="Carlito"/>
              </a:rPr>
              <a:t>kali jika </a:t>
            </a:r>
            <a:r>
              <a:rPr sz="4000" spc="-5" dirty="0">
                <a:latin typeface="Carlito"/>
                <a:cs typeface="Carlito"/>
              </a:rPr>
              <a:t>perusahaan  harus menunda </a:t>
            </a:r>
            <a:r>
              <a:rPr sz="4000" spc="-10" dirty="0">
                <a:latin typeface="Carlito"/>
                <a:cs typeface="Carlito"/>
              </a:rPr>
              <a:t>suatu </a:t>
            </a:r>
            <a:r>
              <a:rPr sz="4000" spc="-15" dirty="0">
                <a:latin typeface="Carlito"/>
                <a:cs typeface="Carlito"/>
              </a:rPr>
              <a:t>keputusan, </a:t>
            </a:r>
            <a:r>
              <a:rPr sz="4000" spc="-5" dirty="0">
                <a:latin typeface="Carlito"/>
                <a:cs typeface="Carlito"/>
              </a:rPr>
              <a:t>hal </a:t>
            </a:r>
            <a:r>
              <a:rPr sz="4000" spc="-10" dirty="0">
                <a:latin typeface="Carlito"/>
                <a:cs typeface="Carlito"/>
              </a:rPr>
              <a:t>ini dapat  </a:t>
            </a:r>
            <a:r>
              <a:rPr sz="4000" spc="-20" dirty="0">
                <a:latin typeface="Carlito"/>
                <a:cs typeface="Carlito"/>
              </a:rPr>
              <a:t>meningkatkan </a:t>
            </a:r>
            <a:r>
              <a:rPr sz="4000" spc="-10" dirty="0">
                <a:latin typeface="Carlito"/>
                <a:cs typeface="Carlito"/>
              </a:rPr>
              <a:t>NPV </a:t>
            </a:r>
            <a:r>
              <a:rPr sz="4000" spc="-15" dirty="0">
                <a:latin typeface="Carlito"/>
                <a:cs typeface="Carlito"/>
              </a:rPr>
              <a:t>yang </a:t>
            </a:r>
            <a:r>
              <a:rPr sz="4000" spc="-20" dirty="0">
                <a:latin typeface="Carlito"/>
                <a:cs typeface="Carlito"/>
              </a:rPr>
              <a:t>diharapkan </a:t>
            </a:r>
            <a:r>
              <a:rPr sz="4000" spc="-5" dirty="0">
                <a:latin typeface="Carlito"/>
                <a:cs typeface="Carlito"/>
              </a:rPr>
              <a:t>dari </a:t>
            </a:r>
            <a:r>
              <a:rPr sz="4000" spc="-25" dirty="0">
                <a:latin typeface="Carlito"/>
                <a:cs typeface="Carlito"/>
              </a:rPr>
              <a:t>proyek  </a:t>
            </a:r>
            <a:r>
              <a:rPr sz="4000" spc="-15" dirty="0">
                <a:latin typeface="Carlito"/>
                <a:cs typeface="Carlito"/>
              </a:rPr>
              <a:t>tersebut.</a:t>
            </a:r>
            <a:endParaRPr sz="4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6334315"/>
            <a:ext cx="12192000" cy="518795"/>
            <a:chOff x="0" y="6334315"/>
            <a:chExt cx="12192000" cy="518795"/>
          </a:xfrm>
        </p:grpSpPr>
        <p:sp>
          <p:nvSpPr>
            <p:cNvPr id="3" name="object 3"/>
            <p:cNvSpPr/>
            <p:nvPr/>
          </p:nvSpPr>
          <p:spPr>
            <a:xfrm>
              <a:off x="10369677" y="6413868"/>
              <a:ext cx="1624330" cy="431165"/>
            </a:xfrm>
            <a:custGeom>
              <a:avLst/>
              <a:gdLst/>
              <a:ahLst/>
              <a:cxnLst/>
              <a:rect l="l" t="t" r="r" b="b"/>
              <a:pathLst>
                <a:path w="1624329" h="431165">
                  <a:moveTo>
                    <a:pt x="1552321" y="0"/>
                  </a:moveTo>
                  <a:lnTo>
                    <a:pt x="71881" y="0"/>
                  </a:lnTo>
                  <a:lnTo>
                    <a:pt x="43934" y="5644"/>
                  </a:lnTo>
                  <a:lnTo>
                    <a:pt x="21081" y="21039"/>
                  </a:lnTo>
                  <a:lnTo>
                    <a:pt x="5659" y="43875"/>
                  </a:lnTo>
                  <a:lnTo>
                    <a:pt x="0" y="71843"/>
                  </a:lnTo>
                  <a:lnTo>
                    <a:pt x="0" y="359220"/>
                  </a:lnTo>
                  <a:lnTo>
                    <a:pt x="5659" y="387186"/>
                  </a:lnTo>
                  <a:lnTo>
                    <a:pt x="21082" y="410024"/>
                  </a:lnTo>
                  <a:lnTo>
                    <a:pt x="43934" y="425422"/>
                  </a:lnTo>
                  <a:lnTo>
                    <a:pt x="71881" y="431068"/>
                  </a:lnTo>
                  <a:lnTo>
                    <a:pt x="1552321" y="431068"/>
                  </a:lnTo>
                  <a:lnTo>
                    <a:pt x="1580322" y="425422"/>
                  </a:lnTo>
                  <a:lnTo>
                    <a:pt x="1603168" y="410024"/>
                  </a:lnTo>
                  <a:lnTo>
                    <a:pt x="1618561" y="387186"/>
                  </a:lnTo>
                  <a:lnTo>
                    <a:pt x="1624202" y="359220"/>
                  </a:lnTo>
                  <a:lnTo>
                    <a:pt x="1624202" y="71843"/>
                  </a:lnTo>
                  <a:lnTo>
                    <a:pt x="1618561" y="43875"/>
                  </a:lnTo>
                  <a:lnTo>
                    <a:pt x="1603168" y="21039"/>
                  </a:lnTo>
                  <a:lnTo>
                    <a:pt x="1580322" y="5644"/>
                  </a:lnTo>
                  <a:lnTo>
                    <a:pt x="1552321" y="0"/>
                  </a:lnTo>
                  <a:close/>
                </a:path>
              </a:pathLst>
            </a:custGeom>
            <a:solidFill>
              <a:srgbClr val="92A1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369677" y="6413868"/>
              <a:ext cx="1624330" cy="431165"/>
            </a:xfrm>
            <a:custGeom>
              <a:avLst/>
              <a:gdLst/>
              <a:ahLst/>
              <a:cxnLst/>
              <a:rect l="l" t="t" r="r" b="b"/>
              <a:pathLst>
                <a:path w="1624329" h="431165">
                  <a:moveTo>
                    <a:pt x="0" y="71843"/>
                  </a:moveTo>
                  <a:lnTo>
                    <a:pt x="5659" y="43875"/>
                  </a:lnTo>
                  <a:lnTo>
                    <a:pt x="21081" y="21039"/>
                  </a:lnTo>
                  <a:lnTo>
                    <a:pt x="43934" y="5644"/>
                  </a:lnTo>
                  <a:lnTo>
                    <a:pt x="71881" y="0"/>
                  </a:lnTo>
                  <a:lnTo>
                    <a:pt x="1552321" y="0"/>
                  </a:lnTo>
                  <a:lnTo>
                    <a:pt x="1580322" y="5644"/>
                  </a:lnTo>
                  <a:lnTo>
                    <a:pt x="1603168" y="21039"/>
                  </a:lnTo>
                  <a:lnTo>
                    <a:pt x="1618561" y="43875"/>
                  </a:lnTo>
                  <a:lnTo>
                    <a:pt x="1624202" y="71843"/>
                  </a:lnTo>
                  <a:lnTo>
                    <a:pt x="1624202" y="359220"/>
                  </a:lnTo>
                  <a:lnTo>
                    <a:pt x="1618561" y="387186"/>
                  </a:lnTo>
                  <a:lnTo>
                    <a:pt x="1603168" y="410024"/>
                  </a:lnTo>
                  <a:lnTo>
                    <a:pt x="1580322" y="425422"/>
                  </a:lnTo>
                  <a:lnTo>
                    <a:pt x="1552321" y="431068"/>
                  </a:lnTo>
                  <a:lnTo>
                    <a:pt x="71881" y="431068"/>
                  </a:lnTo>
                  <a:lnTo>
                    <a:pt x="43934" y="425422"/>
                  </a:lnTo>
                  <a:lnTo>
                    <a:pt x="21082" y="410024"/>
                  </a:lnTo>
                  <a:lnTo>
                    <a:pt x="5659" y="387186"/>
                  </a:lnTo>
                  <a:lnTo>
                    <a:pt x="0" y="359220"/>
                  </a:lnTo>
                  <a:lnTo>
                    <a:pt x="0" y="71843"/>
                  </a:lnTo>
                  <a:close/>
                </a:path>
              </a:pathLst>
            </a:custGeom>
            <a:ln w="15875">
              <a:solidFill>
                <a:srgbClr val="6B7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1193533" y="1737867"/>
            <a:ext cx="9967595" cy="0"/>
          </a:xfrm>
          <a:custGeom>
            <a:avLst/>
            <a:gdLst/>
            <a:ahLst/>
            <a:cxnLst/>
            <a:rect l="l" t="t" r="r" b="b"/>
            <a:pathLst>
              <a:path w="9967595">
                <a:moveTo>
                  <a:pt x="0" y="0"/>
                </a:moveTo>
                <a:lnTo>
                  <a:pt x="9966972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176019" y="914146"/>
            <a:ext cx="515366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75" dirty="0"/>
              <a:t>OPSI</a:t>
            </a:r>
            <a:r>
              <a:rPr spc="-430" dirty="0"/>
              <a:t> </a:t>
            </a:r>
            <a:r>
              <a:rPr spc="-590" dirty="0"/>
              <a:t>PERTUMBUHAN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1330452" y="1839467"/>
            <a:ext cx="9629140" cy="4168140"/>
            <a:chOff x="1330452" y="1839467"/>
            <a:chExt cx="9629140" cy="4168140"/>
          </a:xfrm>
        </p:grpSpPr>
        <p:sp>
          <p:nvSpPr>
            <p:cNvPr id="8" name="object 8"/>
            <p:cNvSpPr/>
            <p:nvPr/>
          </p:nvSpPr>
          <p:spPr>
            <a:xfrm>
              <a:off x="1330452" y="1839467"/>
              <a:ext cx="9628632" cy="416814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435608" y="2301239"/>
              <a:ext cx="9517380" cy="312572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358519" y="1868042"/>
              <a:ext cx="9535922" cy="407555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8519" y="1868042"/>
              <a:ext cx="9536430" cy="4076065"/>
            </a:xfrm>
            <a:custGeom>
              <a:avLst/>
              <a:gdLst/>
              <a:ahLst/>
              <a:cxnLst/>
              <a:rect l="l" t="t" r="r" b="b"/>
              <a:pathLst>
                <a:path w="9536430" h="4076065">
                  <a:moveTo>
                    <a:pt x="0" y="679196"/>
                  </a:moveTo>
                  <a:lnTo>
                    <a:pt x="1705" y="630684"/>
                  </a:lnTo>
                  <a:lnTo>
                    <a:pt x="6746" y="583095"/>
                  </a:lnTo>
                  <a:lnTo>
                    <a:pt x="15007" y="536541"/>
                  </a:lnTo>
                  <a:lnTo>
                    <a:pt x="26372" y="491139"/>
                  </a:lnTo>
                  <a:lnTo>
                    <a:pt x="40728" y="447003"/>
                  </a:lnTo>
                  <a:lnTo>
                    <a:pt x="57958" y="404248"/>
                  </a:lnTo>
                  <a:lnTo>
                    <a:pt x="77948" y="362989"/>
                  </a:lnTo>
                  <a:lnTo>
                    <a:pt x="100584" y="323341"/>
                  </a:lnTo>
                  <a:lnTo>
                    <a:pt x="125749" y="285418"/>
                  </a:lnTo>
                  <a:lnTo>
                    <a:pt x="153330" y="249335"/>
                  </a:lnTo>
                  <a:lnTo>
                    <a:pt x="183210" y="215208"/>
                  </a:lnTo>
                  <a:lnTo>
                    <a:pt x="215275" y="183151"/>
                  </a:lnTo>
                  <a:lnTo>
                    <a:pt x="249411" y="153278"/>
                  </a:lnTo>
                  <a:lnTo>
                    <a:pt x="285502" y="125706"/>
                  </a:lnTo>
                  <a:lnTo>
                    <a:pt x="323432" y="100548"/>
                  </a:lnTo>
                  <a:lnTo>
                    <a:pt x="363088" y="77920"/>
                  </a:lnTo>
                  <a:lnTo>
                    <a:pt x="404354" y="57937"/>
                  </a:lnTo>
                  <a:lnTo>
                    <a:pt x="447115" y="40712"/>
                  </a:lnTo>
                  <a:lnTo>
                    <a:pt x="491256" y="26362"/>
                  </a:lnTo>
                  <a:lnTo>
                    <a:pt x="536662" y="15001"/>
                  </a:lnTo>
                  <a:lnTo>
                    <a:pt x="583219" y="6743"/>
                  </a:lnTo>
                  <a:lnTo>
                    <a:pt x="630811" y="1705"/>
                  </a:lnTo>
                  <a:lnTo>
                    <a:pt x="679323" y="0"/>
                  </a:lnTo>
                  <a:lnTo>
                    <a:pt x="8856599" y="0"/>
                  </a:lnTo>
                  <a:lnTo>
                    <a:pt x="8905110" y="1705"/>
                  </a:lnTo>
                  <a:lnTo>
                    <a:pt x="8952702" y="6743"/>
                  </a:lnTo>
                  <a:lnTo>
                    <a:pt x="8999259" y="15001"/>
                  </a:lnTo>
                  <a:lnTo>
                    <a:pt x="9044665" y="26362"/>
                  </a:lnTo>
                  <a:lnTo>
                    <a:pt x="9088806" y="40712"/>
                  </a:lnTo>
                  <a:lnTo>
                    <a:pt x="9131567" y="57937"/>
                  </a:lnTo>
                  <a:lnTo>
                    <a:pt x="9172833" y="77920"/>
                  </a:lnTo>
                  <a:lnTo>
                    <a:pt x="9212489" y="100548"/>
                  </a:lnTo>
                  <a:lnTo>
                    <a:pt x="9250419" y="125706"/>
                  </a:lnTo>
                  <a:lnTo>
                    <a:pt x="9286510" y="153278"/>
                  </a:lnTo>
                  <a:lnTo>
                    <a:pt x="9320646" y="183151"/>
                  </a:lnTo>
                  <a:lnTo>
                    <a:pt x="9352711" y="215208"/>
                  </a:lnTo>
                  <a:lnTo>
                    <a:pt x="9382591" y="249335"/>
                  </a:lnTo>
                  <a:lnTo>
                    <a:pt x="9410172" y="285418"/>
                  </a:lnTo>
                  <a:lnTo>
                    <a:pt x="9435337" y="323341"/>
                  </a:lnTo>
                  <a:lnTo>
                    <a:pt x="9457973" y="362989"/>
                  </a:lnTo>
                  <a:lnTo>
                    <a:pt x="9477963" y="404248"/>
                  </a:lnTo>
                  <a:lnTo>
                    <a:pt x="9495193" y="447003"/>
                  </a:lnTo>
                  <a:lnTo>
                    <a:pt x="9509549" y="491139"/>
                  </a:lnTo>
                  <a:lnTo>
                    <a:pt x="9520914" y="536541"/>
                  </a:lnTo>
                  <a:lnTo>
                    <a:pt x="9529175" y="583095"/>
                  </a:lnTo>
                  <a:lnTo>
                    <a:pt x="9534216" y="630684"/>
                  </a:lnTo>
                  <a:lnTo>
                    <a:pt x="9535922" y="679196"/>
                  </a:lnTo>
                  <a:lnTo>
                    <a:pt x="9535922" y="3396234"/>
                  </a:lnTo>
                  <a:lnTo>
                    <a:pt x="9534216" y="3444750"/>
                  </a:lnTo>
                  <a:lnTo>
                    <a:pt x="9529175" y="3492345"/>
                  </a:lnTo>
                  <a:lnTo>
                    <a:pt x="9520914" y="3538905"/>
                  </a:lnTo>
                  <a:lnTo>
                    <a:pt x="9509549" y="3584313"/>
                  </a:lnTo>
                  <a:lnTo>
                    <a:pt x="9495193" y="3628456"/>
                  </a:lnTo>
                  <a:lnTo>
                    <a:pt x="9477963" y="3671218"/>
                  </a:lnTo>
                  <a:lnTo>
                    <a:pt x="9457973" y="3712485"/>
                  </a:lnTo>
                  <a:lnTo>
                    <a:pt x="9435337" y="3752141"/>
                  </a:lnTo>
                  <a:lnTo>
                    <a:pt x="9410172" y="3790071"/>
                  </a:lnTo>
                  <a:lnTo>
                    <a:pt x="9382591" y="3826161"/>
                  </a:lnTo>
                  <a:lnTo>
                    <a:pt x="9352711" y="3860295"/>
                  </a:lnTo>
                  <a:lnTo>
                    <a:pt x="9320646" y="3892360"/>
                  </a:lnTo>
                  <a:lnTo>
                    <a:pt x="9286510" y="3922239"/>
                  </a:lnTo>
                  <a:lnTo>
                    <a:pt x="9250419" y="3949818"/>
                  </a:lnTo>
                  <a:lnTo>
                    <a:pt x="9212489" y="3974981"/>
                  </a:lnTo>
                  <a:lnTo>
                    <a:pt x="9172833" y="3997615"/>
                  </a:lnTo>
                  <a:lnTo>
                    <a:pt x="9131567" y="4017604"/>
                  </a:lnTo>
                  <a:lnTo>
                    <a:pt x="9088806" y="4034833"/>
                  </a:lnTo>
                  <a:lnTo>
                    <a:pt x="9044665" y="4049187"/>
                  </a:lnTo>
                  <a:lnTo>
                    <a:pt x="8999259" y="4060551"/>
                  </a:lnTo>
                  <a:lnTo>
                    <a:pt x="8952702" y="4068811"/>
                  </a:lnTo>
                  <a:lnTo>
                    <a:pt x="8905110" y="4073851"/>
                  </a:lnTo>
                  <a:lnTo>
                    <a:pt x="8856599" y="4075557"/>
                  </a:lnTo>
                  <a:lnTo>
                    <a:pt x="679323" y="4075557"/>
                  </a:lnTo>
                  <a:lnTo>
                    <a:pt x="630811" y="4073851"/>
                  </a:lnTo>
                  <a:lnTo>
                    <a:pt x="583219" y="4068811"/>
                  </a:lnTo>
                  <a:lnTo>
                    <a:pt x="536662" y="4060551"/>
                  </a:lnTo>
                  <a:lnTo>
                    <a:pt x="491256" y="4049187"/>
                  </a:lnTo>
                  <a:lnTo>
                    <a:pt x="447115" y="4034833"/>
                  </a:lnTo>
                  <a:lnTo>
                    <a:pt x="404354" y="4017604"/>
                  </a:lnTo>
                  <a:lnTo>
                    <a:pt x="363088" y="3997615"/>
                  </a:lnTo>
                  <a:lnTo>
                    <a:pt x="323432" y="3974981"/>
                  </a:lnTo>
                  <a:lnTo>
                    <a:pt x="285502" y="3949818"/>
                  </a:lnTo>
                  <a:lnTo>
                    <a:pt x="249411" y="3922239"/>
                  </a:lnTo>
                  <a:lnTo>
                    <a:pt x="215275" y="3892360"/>
                  </a:lnTo>
                  <a:lnTo>
                    <a:pt x="183210" y="3860295"/>
                  </a:lnTo>
                  <a:lnTo>
                    <a:pt x="153330" y="3826161"/>
                  </a:lnTo>
                  <a:lnTo>
                    <a:pt x="125749" y="3790071"/>
                  </a:lnTo>
                  <a:lnTo>
                    <a:pt x="100584" y="3752141"/>
                  </a:lnTo>
                  <a:lnTo>
                    <a:pt x="77948" y="3712485"/>
                  </a:lnTo>
                  <a:lnTo>
                    <a:pt x="57958" y="3671218"/>
                  </a:lnTo>
                  <a:lnTo>
                    <a:pt x="40728" y="3628456"/>
                  </a:lnTo>
                  <a:lnTo>
                    <a:pt x="26372" y="3584313"/>
                  </a:lnTo>
                  <a:lnTo>
                    <a:pt x="15007" y="3538905"/>
                  </a:lnTo>
                  <a:lnTo>
                    <a:pt x="6746" y="3492345"/>
                  </a:lnTo>
                  <a:lnTo>
                    <a:pt x="1705" y="3444750"/>
                  </a:lnTo>
                  <a:lnTo>
                    <a:pt x="0" y="3396234"/>
                  </a:lnTo>
                  <a:lnTo>
                    <a:pt x="0" y="679196"/>
                  </a:lnTo>
                  <a:close/>
                </a:path>
              </a:pathLst>
            </a:custGeom>
            <a:ln w="12700">
              <a:solidFill>
                <a:srgbClr val="92A1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688083" y="2416886"/>
            <a:ext cx="8877300" cy="2465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Opsi Pertumbuhan (Growth Option) dimana jika</a:t>
            </a:r>
            <a:r>
              <a:rPr sz="3200" spc="-1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suatu  investasi menciptakan kesempatan untuk melakukan  investasi lain yang berpotensi menguntungkan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yang 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seharusnya tidak bisa dilakukan, maka investasi  tersebut dikatakan memiliki suatu opsi</a:t>
            </a:r>
            <a:r>
              <a:rPr sz="3200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pertumbuhan.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958576" y="6465823"/>
            <a:ext cx="4489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FFFF"/>
                </a:solidFill>
                <a:latin typeface="Carlito"/>
                <a:cs typeface="Carlito"/>
              </a:rPr>
              <a:t>DI</a:t>
            </a:r>
            <a:r>
              <a:rPr sz="1800" spc="-150" dirty="0">
                <a:solidFill>
                  <a:srgbClr val="FFFFFF"/>
                </a:solidFill>
                <a:latin typeface="Carlito"/>
                <a:cs typeface="Carlito"/>
              </a:rPr>
              <a:t>T</a:t>
            </a:r>
            <a:r>
              <a:rPr sz="1800" dirty="0">
                <a:solidFill>
                  <a:srgbClr val="FFFFFF"/>
                </a:solidFill>
                <a:latin typeface="Carlito"/>
                <a:cs typeface="Carlito"/>
              </a:rPr>
              <a:t>A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93533" y="1737867"/>
            <a:ext cx="9967595" cy="0"/>
          </a:xfrm>
          <a:custGeom>
            <a:avLst/>
            <a:gdLst/>
            <a:ahLst/>
            <a:cxnLst/>
            <a:rect l="l" t="t" r="r" b="b"/>
            <a:pathLst>
              <a:path w="9967595">
                <a:moveTo>
                  <a:pt x="0" y="0"/>
                </a:moveTo>
                <a:lnTo>
                  <a:pt x="9966972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5560" y="914146"/>
            <a:ext cx="450469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75" dirty="0"/>
              <a:t>OPSI</a:t>
            </a:r>
            <a:r>
              <a:rPr spc="-409" dirty="0"/>
              <a:t> </a:t>
            </a:r>
            <a:r>
              <a:rPr spc="-690" dirty="0"/>
              <a:t>FLEKSIBILITAS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1239011" y="1970532"/>
            <a:ext cx="9784080" cy="4023360"/>
            <a:chOff x="1239011" y="1970532"/>
            <a:chExt cx="9784080" cy="4023360"/>
          </a:xfrm>
        </p:grpSpPr>
        <p:sp>
          <p:nvSpPr>
            <p:cNvPr id="5" name="object 5"/>
            <p:cNvSpPr/>
            <p:nvPr/>
          </p:nvSpPr>
          <p:spPr>
            <a:xfrm>
              <a:off x="1239011" y="1970532"/>
              <a:ext cx="9784080" cy="40233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41703" y="2115312"/>
              <a:ext cx="9474708" cy="361340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267091" y="1998599"/>
              <a:ext cx="9692627" cy="393193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267091" y="1998599"/>
              <a:ext cx="9692640" cy="3932554"/>
            </a:xfrm>
            <a:custGeom>
              <a:avLst/>
              <a:gdLst/>
              <a:ahLst/>
              <a:cxnLst/>
              <a:rect l="l" t="t" r="r" b="b"/>
              <a:pathLst>
                <a:path w="9692640" h="3932554">
                  <a:moveTo>
                    <a:pt x="0" y="655320"/>
                  </a:moveTo>
                  <a:lnTo>
                    <a:pt x="1797" y="606409"/>
                  </a:lnTo>
                  <a:lnTo>
                    <a:pt x="7104" y="558475"/>
                  </a:lnTo>
                  <a:lnTo>
                    <a:pt x="15795" y="511645"/>
                  </a:lnTo>
                  <a:lnTo>
                    <a:pt x="27742" y="466045"/>
                  </a:lnTo>
                  <a:lnTo>
                    <a:pt x="42819" y="421801"/>
                  </a:lnTo>
                  <a:lnTo>
                    <a:pt x="60900" y="379042"/>
                  </a:lnTo>
                  <a:lnTo>
                    <a:pt x="81857" y="337892"/>
                  </a:lnTo>
                  <a:lnTo>
                    <a:pt x="105565" y="298479"/>
                  </a:lnTo>
                  <a:lnTo>
                    <a:pt x="131896" y="260930"/>
                  </a:lnTo>
                  <a:lnTo>
                    <a:pt x="160724" y="225371"/>
                  </a:lnTo>
                  <a:lnTo>
                    <a:pt x="191922" y="191928"/>
                  </a:lnTo>
                  <a:lnTo>
                    <a:pt x="225363" y="160729"/>
                  </a:lnTo>
                  <a:lnTo>
                    <a:pt x="260922" y="131901"/>
                  </a:lnTo>
                  <a:lnTo>
                    <a:pt x="298470" y="105569"/>
                  </a:lnTo>
                  <a:lnTo>
                    <a:pt x="337882" y="81860"/>
                  </a:lnTo>
                  <a:lnTo>
                    <a:pt x="379031" y="60902"/>
                  </a:lnTo>
                  <a:lnTo>
                    <a:pt x="421790" y="42821"/>
                  </a:lnTo>
                  <a:lnTo>
                    <a:pt x="466033" y="27743"/>
                  </a:lnTo>
                  <a:lnTo>
                    <a:pt x="511633" y="15795"/>
                  </a:lnTo>
                  <a:lnTo>
                    <a:pt x="558463" y="7104"/>
                  </a:lnTo>
                  <a:lnTo>
                    <a:pt x="606396" y="1797"/>
                  </a:lnTo>
                  <a:lnTo>
                    <a:pt x="655307" y="0"/>
                  </a:lnTo>
                  <a:lnTo>
                    <a:pt x="9037307" y="0"/>
                  </a:lnTo>
                  <a:lnTo>
                    <a:pt x="9086217" y="1797"/>
                  </a:lnTo>
                  <a:lnTo>
                    <a:pt x="9134151" y="7104"/>
                  </a:lnTo>
                  <a:lnTo>
                    <a:pt x="9180982" y="15795"/>
                  </a:lnTo>
                  <a:lnTo>
                    <a:pt x="9226582" y="27743"/>
                  </a:lnTo>
                  <a:lnTo>
                    <a:pt x="9270825" y="42821"/>
                  </a:lnTo>
                  <a:lnTo>
                    <a:pt x="9313585" y="60902"/>
                  </a:lnTo>
                  <a:lnTo>
                    <a:pt x="9354734" y="81860"/>
                  </a:lnTo>
                  <a:lnTo>
                    <a:pt x="9394147" y="105569"/>
                  </a:lnTo>
                  <a:lnTo>
                    <a:pt x="9431697" y="131901"/>
                  </a:lnTo>
                  <a:lnTo>
                    <a:pt x="9467256" y="160729"/>
                  </a:lnTo>
                  <a:lnTo>
                    <a:pt x="9500698" y="191928"/>
                  </a:lnTo>
                  <a:lnTo>
                    <a:pt x="9531897" y="225371"/>
                  </a:lnTo>
                  <a:lnTo>
                    <a:pt x="9560726" y="260930"/>
                  </a:lnTo>
                  <a:lnTo>
                    <a:pt x="9587057" y="298479"/>
                  </a:lnTo>
                  <a:lnTo>
                    <a:pt x="9610766" y="337892"/>
                  </a:lnTo>
                  <a:lnTo>
                    <a:pt x="9631724" y="379042"/>
                  </a:lnTo>
                  <a:lnTo>
                    <a:pt x="9649805" y="421801"/>
                  </a:lnTo>
                  <a:lnTo>
                    <a:pt x="9664883" y="466045"/>
                  </a:lnTo>
                  <a:lnTo>
                    <a:pt x="9676831" y="511645"/>
                  </a:lnTo>
                  <a:lnTo>
                    <a:pt x="9685522" y="558475"/>
                  </a:lnTo>
                  <a:lnTo>
                    <a:pt x="9690830" y="606409"/>
                  </a:lnTo>
                  <a:lnTo>
                    <a:pt x="9692627" y="655320"/>
                  </a:lnTo>
                  <a:lnTo>
                    <a:pt x="9692627" y="3276600"/>
                  </a:lnTo>
                  <a:lnTo>
                    <a:pt x="9690830" y="3325509"/>
                  </a:lnTo>
                  <a:lnTo>
                    <a:pt x="9685522" y="3373441"/>
                  </a:lnTo>
                  <a:lnTo>
                    <a:pt x="9676831" y="3420271"/>
                  </a:lnTo>
                  <a:lnTo>
                    <a:pt x="9664883" y="3465871"/>
                  </a:lnTo>
                  <a:lnTo>
                    <a:pt x="9649805" y="3510114"/>
                  </a:lnTo>
                  <a:lnTo>
                    <a:pt x="9631724" y="3552874"/>
                  </a:lnTo>
                  <a:lnTo>
                    <a:pt x="9610766" y="3594025"/>
                  </a:lnTo>
                  <a:lnTo>
                    <a:pt x="9587057" y="3633438"/>
                  </a:lnTo>
                  <a:lnTo>
                    <a:pt x="9560726" y="3670988"/>
                  </a:lnTo>
                  <a:lnTo>
                    <a:pt x="9531897" y="3706549"/>
                  </a:lnTo>
                  <a:lnTo>
                    <a:pt x="9500698" y="3739992"/>
                  </a:lnTo>
                  <a:lnTo>
                    <a:pt x="9467256" y="3771193"/>
                  </a:lnTo>
                  <a:lnTo>
                    <a:pt x="9431697" y="3800023"/>
                  </a:lnTo>
                  <a:lnTo>
                    <a:pt x="9394147" y="3826356"/>
                  </a:lnTo>
                  <a:lnTo>
                    <a:pt x="9354734" y="3850066"/>
                  </a:lnTo>
                  <a:lnTo>
                    <a:pt x="9313585" y="3871025"/>
                  </a:lnTo>
                  <a:lnTo>
                    <a:pt x="9270825" y="3889108"/>
                  </a:lnTo>
                  <a:lnTo>
                    <a:pt x="9226582" y="3904187"/>
                  </a:lnTo>
                  <a:lnTo>
                    <a:pt x="9180982" y="3916135"/>
                  </a:lnTo>
                  <a:lnTo>
                    <a:pt x="9134151" y="3924827"/>
                  </a:lnTo>
                  <a:lnTo>
                    <a:pt x="9086217" y="3930135"/>
                  </a:lnTo>
                  <a:lnTo>
                    <a:pt x="9037307" y="3931932"/>
                  </a:lnTo>
                  <a:lnTo>
                    <a:pt x="655307" y="3931932"/>
                  </a:lnTo>
                  <a:lnTo>
                    <a:pt x="606396" y="3930135"/>
                  </a:lnTo>
                  <a:lnTo>
                    <a:pt x="558463" y="3924827"/>
                  </a:lnTo>
                  <a:lnTo>
                    <a:pt x="511633" y="3916135"/>
                  </a:lnTo>
                  <a:lnTo>
                    <a:pt x="466033" y="3904187"/>
                  </a:lnTo>
                  <a:lnTo>
                    <a:pt x="421790" y="3889108"/>
                  </a:lnTo>
                  <a:lnTo>
                    <a:pt x="379031" y="3871025"/>
                  </a:lnTo>
                  <a:lnTo>
                    <a:pt x="337882" y="3850066"/>
                  </a:lnTo>
                  <a:lnTo>
                    <a:pt x="298470" y="3826356"/>
                  </a:lnTo>
                  <a:lnTo>
                    <a:pt x="260922" y="3800023"/>
                  </a:lnTo>
                  <a:lnTo>
                    <a:pt x="225363" y="3771193"/>
                  </a:lnTo>
                  <a:lnTo>
                    <a:pt x="191922" y="3739992"/>
                  </a:lnTo>
                  <a:lnTo>
                    <a:pt x="160724" y="3706549"/>
                  </a:lnTo>
                  <a:lnTo>
                    <a:pt x="131896" y="3670988"/>
                  </a:lnTo>
                  <a:lnTo>
                    <a:pt x="105565" y="3633438"/>
                  </a:lnTo>
                  <a:lnTo>
                    <a:pt x="81857" y="3594025"/>
                  </a:lnTo>
                  <a:lnTo>
                    <a:pt x="60900" y="3552874"/>
                  </a:lnTo>
                  <a:lnTo>
                    <a:pt x="42819" y="3510114"/>
                  </a:lnTo>
                  <a:lnTo>
                    <a:pt x="27742" y="3465871"/>
                  </a:lnTo>
                  <a:lnTo>
                    <a:pt x="15795" y="3420271"/>
                  </a:lnTo>
                  <a:lnTo>
                    <a:pt x="7104" y="3373441"/>
                  </a:lnTo>
                  <a:lnTo>
                    <a:pt x="1797" y="3325509"/>
                  </a:lnTo>
                  <a:lnTo>
                    <a:pt x="0" y="3276600"/>
                  </a:lnTo>
                  <a:lnTo>
                    <a:pt x="0" y="655320"/>
                  </a:lnTo>
                  <a:close/>
                </a:path>
              </a:pathLst>
            </a:custGeom>
            <a:ln w="12700">
              <a:solidFill>
                <a:srgbClr val="92A1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8895" marR="5080" indent="-1270" algn="ctr">
              <a:lnSpc>
                <a:spcPct val="100000"/>
              </a:lnSpc>
              <a:spcBef>
                <a:spcPts val="105"/>
              </a:spcBef>
            </a:pPr>
            <a:r>
              <a:rPr dirty="0"/>
              <a:t>Opsi Fleksibilitas merupakan suatu investasi yang  memungkinkan diubahnya operasi </a:t>
            </a:r>
            <a:r>
              <a:rPr spc="-5" dirty="0"/>
              <a:t>bergatung </a:t>
            </a:r>
            <a:r>
              <a:rPr spc="5" dirty="0"/>
              <a:t>pada  </a:t>
            </a:r>
            <a:r>
              <a:rPr dirty="0"/>
              <a:t>bagaimana kondisi berubah disepanjang umur</a:t>
            </a:r>
            <a:r>
              <a:rPr spc="-100" dirty="0"/>
              <a:t> </a:t>
            </a:r>
            <a:r>
              <a:rPr dirty="0"/>
              <a:t>proyek.</a:t>
            </a:r>
          </a:p>
          <a:p>
            <a:pPr marL="292100" marR="248920" algn="ctr">
              <a:lnSpc>
                <a:spcPct val="100000"/>
              </a:lnSpc>
            </a:pPr>
            <a:r>
              <a:rPr dirty="0"/>
              <a:t>Pada </a:t>
            </a:r>
            <a:r>
              <a:rPr spc="5" dirty="0"/>
              <a:t>umumnya, </a:t>
            </a:r>
            <a:r>
              <a:rPr dirty="0"/>
              <a:t>input, output, atau </a:t>
            </a:r>
            <a:r>
              <a:rPr spc="5" dirty="0"/>
              <a:t>keduanya</a:t>
            </a:r>
            <a:r>
              <a:rPr spc="-204" dirty="0"/>
              <a:t> </a:t>
            </a:r>
            <a:r>
              <a:rPr spc="5" dirty="0"/>
              <a:t>dapat  </a:t>
            </a:r>
            <a:r>
              <a:rPr dirty="0"/>
              <a:t>diubah.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6334315"/>
            <a:ext cx="12192000" cy="523875"/>
            <a:chOff x="0" y="6334315"/>
            <a:chExt cx="12192000" cy="523875"/>
          </a:xfrm>
        </p:grpSpPr>
        <p:sp>
          <p:nvSpPr>
            <p:cNvPr id="3" name="object 3"/>
            <p:cNvSpPr/>
            <p:nvPr/>
          </p:nvSpPr>
          <p:spPr>
            <a:xfrm>
              <a:off x="0" y="6400800"/>
              <a:ext cx="12192000" cy="457200"/>
            </a:xfrm>
            <a:custGeom>
              <a:avLst/>
              <a:gdLst/>
              <a:ahLst/>
              <a:cxnLst/>
              <a:rect l="l" t="t" r="r" b="b"/>
              <a:pathLst>
                <a:path w="12192000" h="457200">
                  <a:moveTo>
                    <a:pt x="12192000" y="0"/>
                  </a:moveTo>
                  <a:lnTo>
                    <a:pt x="0" y="0"/>
                  </a:lnTo>
                  <a:lnTo>
                    <a:pt x="0" y="457200"/>
                  </a:lnTo>
                  <a:lnTo>
                    <a:pt x="12192000" y="45720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6B7C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6334315"/>
              <a:ext cx="12192000" cy="66675"/>
            </a:xfrm>
            <a:custGeom>
              <a:avLst/>
              <a:gdLst/>
              <a:ahLst/>
              <a:cxnLst/>
              <a:rect l="l" t="t" r="r" b="b"/>
              <a:pathLst>
                <a:path w="12192000" h="66675">
                  <a:moveTo>
                    <a:pt x="12192000" y="0"/>
                  </a:moveTo>
                  <a:lnTo>
                    <a:pt x="0" y="0"/>
                  </a:lnTo>
                  <a:lnTo>
                    <a:pt x="0" y="66484"/>
                  </a:lnTo>
                  <a:lnTo>
                    <a:pt x="12192000" y="66484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92A1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1193533" y="1737867"/>
            <a:ext cx="9967595" cy="0"/>
          </a:xfrm>
          <a:custGeom>
            <a:avLst/>
            <a:gdLst/>
            <a:ahLst/>
            <a:cxnLst/>
            <a:rect l="l" t="t" r="r" b="b"/>
            <a:pathLst>
              <a:path w="9967595">
                <a:moveTo>
                  <a:pt x="0" y="0"/>
                </a:moveTo>
                <a:lnTo>
                  <a:pt x="9966972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1344167" y="1744979"/>
            <a:ext cx="9013190" cy="4066540"/>
            <a:chOff x="1344167" y="1744979"/>
            <a:chExt cx="9013190" cy="4066540"/>
          </a:xfrm>
        </p:grpSpPr>
        <p:sp>
          <p:nvSpPr>
            <p:cNvPr id="7" name="object 7"/>
            <p:cNvSpPr/>
            <p:nvPr/>
          </p:nvSpPr>
          <p:spPr>
            <a:xfrm>
              <a:off x="1344167" y="1813559"/>
              <a:ext cx="9012936" cy="399745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58467" y="1744979"/>
              <a:ext cx="8869680" cy="402793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371599" y="1841880"/>
              <a:ext cx="8921877" cy="390577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371599" y="1841880"/>
              <a:ext cx="8922385" cy="3905885"/>
            </a:xfrm>
            <a:custGeom>
              <a:avLst/>
              <a:gdLst/>
              <a:ahLst/>
              <a:cxnLst/>
              <a:rect l="l" t="t" r="r" b="b"/>
              <a:pathLst>
                <a:path w="8922385" h="3905885">
                  <a:moveTo>
                    <a:pt x="0" y="651002"/>
                  </a:moveTo>
                  <a:lnTo>
                    <a:pt x="1785" y="602417"/>
                  </a:lnTo>
                  <a:lnTo>
                    <a:pt x="7058" y="554802"/>
                  </a:lnTo>
                  <a:lnTo>
                    <a:pt x="15692" y="508282"/>
                  </a:lnTo>
                  <a:lnTo>
                    <a:pt x="27562" y="462984"/>
                  </a:lnTo>
                  <a:lnTo>
                    <a:pt x="42542" y="419033"/>
                  </a:lnTo>
                  <a:lnTo>
                    <a:pt x="60506" y="376556"/>
                  </a:lnTo>
                  <a:lnTo>
                    <a:pt x="81327" y="335678"/>
                  </a:lnTo>
                  <a:lnTo>
                    <a:pt x="104880" y="296525"/>
                  </a:lnTo>
                  <a:lnTo>
                    <a:pt x="131040" y="259222"/>
                  </a:lnTo>
                  <a:lnTo>
                    <a:pt x="159680" y="223897"/>
                  </a:lnTo>
                  <a:lnTo>
                    <a:pt x="190674" y="190674"/>
                  </a:lnTo>
                  <a:lnTo>
                    <a:pt x="223897" y="159680"/>
                  </a:lnTo>
                  <a:lnTo>
                    <a:pt x="259222" y="131040"/>
                  </a:lnTo>
                  <a:lnTo>
                    <a:pt x="296525" y="104880"/>
                  </a:lnTo>
                  <a:lnTo>
                    <a:pt x="335678" y="81327"/>
                  </a:lnTo>
                  <a:lnTo>
                    <a:pt x="376556" y="60506"/>
                  </a:lnTo>
                  <a:lnTo>
                    <a:pt x="419033" y="42542"/>
                  </a:lnTo>
                  <a:lnTo>
                    <a:pt x="462984" y="27562"/>
                  </a:lnTo>
                  <a:lnTo>
                    <a:pt x="508282" y="15692"/>
                  </a:lnTo>
                  <a:lnTo>
                    <a:pt x="554802" y="7058"/>
                  </a:lnTo>
                  <a:lnTo>
                    <a:pt x="602417" y="1785"/>
                  </a:lnTo>
                  <a:lnTo>
                    <a:pt x="651001" y="0"/>
                  </a:lnTo>
                  <a:lnTo>
                    <a:pt x="8271002" y="0"/>
                  </a:lnTo>
                  <a:lnTo>
                    <a:pt x="8319586" y="1785"/>
                  </a:lnTo>
                  <a:lnTo>
                    <a:pt x="8367199" y="7058"/>
                  </a:lnTo>
                  <a:lnTo>
                    <a:pt x="8413715" y="15692"/>
                  </a:lnTo>
                  <a:lnTo>
                    <a:pt x="8459008" y="27562"/>
                  </a:lnTo>
                  <a:lnTo>
                    <a:pt x="8502953" y="42542"/>
                  </a:lnTo>
                  <a:lnTo>
                    <a:pt x="8545424" y="60506"/>
                  </a:lnTo>
                  <a:lnTo>
                    <a:pt x="8586295" y="81327"/>
                  </a:lnTo>
                  <a:lnTo>
                    <a:pt x="8625440" y="104880"/>
                  </a:lnTo>
                  <a:lnTo>
                    <a:pt x="8662734" y="131040"/>
                  </a:lnTo>
                  <a:lnTo>
                    <a:pt x="8698051" y="159680"/>
                  </a:lnTo>
                  <a:lnTo>
                    <a:pt x="8731265" y="190674"/>
                  </a:lnTo>
                  <a:lnTo>
                    <a:pt x="8762251" y="223897"/>
                  </a:lnTo>
                  <a:lnTo>
                    <a:pt x="8790882" y="259222"/>
                  </a:lnTo>
                  <a:lnTo>
                    <a:pt x="8817034" y="296525"/>
                  </a:lnTo>
                  <a:lnTo>
                    <a:pt x="8840580" y="335678"/>
                  </a:lnTo>
                  <a:lnTo>
                    <a:pt x="8861394" y="376556"/>
                  </a:lnTo>
                  <a:lnTo>
                    <a:pt x="8879351" y="419033"/>
                  </a:lnTo>
                  <a:lnTo>
                    <a:pt x="8894325" y="462984"/>
                  </a:lnTo>
                  <a:lnTo>
                    <a:pt x="8906190" y="508282"/>
                  </a:lnTo>
                  <a:lnTo>
                    <a:pt x="8914821" y="554802"/>
                  </a:lnTo>
                  <a:lnTo>
                    <a:pt x="8920092" y="602417"/>
                  </a:lnTo>
                  <a:lnTo>
                    <a:pt x="8921877" y="651002"/>
                  </a:lnTo>
                  <a:lnTo>
                    <a:pt x="8921877" y="3254756"/>
                  </a:lnTo>
                  <a:lnTo>
                    <a:pt x="8920092" y="3303340"/>
                  </a:lnTo>
                  <a:lnTo>
                    <a:pt x="8914821" y="3350956"/>
                  </a:lnTo>
                  <a:lnTo>
                    <a:pt x="8906190" y="3397476"/>
                  </a:lnTo>
                  <a:lnTo>
                    <a:pt x="8894325" y="3442774"/>
                  </a:lnTo>
                  <a:lnTo>
                    <a:pt x="8879351" y="3486725"/>
                  </a:lnTo>
                  <a:lnTo>
                    <a:pt x="8861394" y="3529203"/>
                  </a:lnTo>
                  <a:lnTo>
                    <a:pt x="8840580" y="3570082"/>
                  </a:lnTo>
                  <a:lnTo>
                    <a:pt x="8817034" y="3609236"/>
                  </a:lnTo>
                  <a:lnTo>
                    <a:pt x="8790882" y="3646539"/>
                  </a:lnTo>
                  <a:lnTo>
                    <a:pt x="8762251" y="3681866"/>
                  </a:lnTo>
                  <a:lnTo>
                    <a:pt x="8731265" y="3715089"/>
                  </a:lnTo>
                  <a:lnTo>
                    <a:pt x="8698051" y="3746084"/>
                  </a:lnTo>
                  <a:lnTo>
                    <a:pt x="8662734" y="3774725"/>
                  </a:lnTo>
                  <a:lnTo>
                    <a:pt x="8625440" y="3800886"/>
                  </a:lnTo>
                  <a:lnTo>
                    <a:pt x="8586295" y="3824440"/>
                  </a:lnTo>
                  <a:lnTo>
                    <a:pt x="8545424" y="3845262"/>
                  </a:lnTo>
                  <a:lnTo>
                    <a:pt x="8502953" y="3863226"/>
                  </a:lnTo>
                  <a:lnTo>
                    <a:pt x="8459008" y="3878206"/>
                  </a:lnTo>
                  <a:lnTo>
                    <a:pt x="8413715" y="3890077"/>
                  </a:lnTo>
                  <a:lnTo>
                    <a:pt x="8367199" y="3898711"/>
                  </a:lnTo>
                  <a:lnTo>
                    <a:pt x="8319586" y="3903985"/>
                  </a:lnTo>
                  <a:lnTo>
                    <a:pt x="8271002" y="3905770"/>
                  </a:lnTo>
                  <a:lnTo>
                    <a:pt x="651001" y="3905770"/>
                  </a:lnTo>
                  <a:lnTo>
                    <a:pt x="602417" y="3903985"/>
                  </a:lnTo>
                  <a:lnTo>
                    <a:pt x="554802" y="3898711"/>
                  </a:lnTo>
                  <a:lnTo>
                    <a:pt x="508282" y="3890077"/>
                  </a:lnTo>
                  <a:lnTo>
                    <a:pt x="462984" y="3878206"/>
                  </a:lnTo>
                  <a:lnTo>
                    <a:pt x="419033" y="3863226"/>
                  </a:lnTo>
                  <a:lnTo>
                    <a:pt x="376556" y="3845262"/>
                  </a:lnTo>
                  <a:lnTo>
                    <a:pt x="335678" y="3824440"/>
                  </a:lnTo>
                  <a:lnTo>
                    <a:pt x="296525" y="3800886"/>
                  </a:lnTo>
                  <a:lnTo>
                    <a:pt x="259222" y="3774725"/>
                  </a:lnTo>
                  <a:lnTo>
                    <a:pt x="223897" y="3746084"/>
                  </a:lnTo>
                  <a:lnTo>
                    <a:pt x="190674" y="3715089"/>
                  </a:lnTo>
                  <a:lnTo>
                    <a:pt x="159680" y="3681866"/>
                  </a:lnTo>
                  <a:lnTo>
                    <a:pt x="131040" y="3646539"/>
                  </a:lnTo>
                  <a:lnTo>
                    <a:pt x="104880" y="3609236"/>
                  </a:lnTo>
                  <a:lnTo>
                    <a:pt x="81327" y="3570082"/>
                  </a:lnTo>
                  <a:lnTo>
                    <a:pt x="60506" y="3529203"/>
                  </a:lnTo>
                  <a:lnTo>
                    <a:pt x="42542" y="3486725"/>
                  </a:lnTo>
                  <a:lnTo>
                    <a:pt x="27562" y="3442774"/>
                  </a:lnTo>
                  <a:lnTo>
                    <a:pt x="15692" y="3397476"/>
                  </a:lnTo>
                  <a:lnTo>
                    <a:pt x="7058" y="3350956"/>
                  </a:lnTo>
                  <a:lnTo>
                    <a:pt x="1785" y="3303340"/>
                  </a:lnTo>
                  <a:lnTo>
                    <a:pt x="0" y="3254756"/>
                  </a:lnTo>
                  <a:lnTo>
                    <a:pt x="0" y="651002"/>
                  </a:lnTo>
                  <a:close/>
                </a:path>
              </a:pathLst>
            </a:custGeom>
            <a:ln w="12700">
              <a:solidFill>
                <a:srgbClr val="92A1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681352" y="2276982"/>
            <a:ext cx="8301990" cy="3013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Opsi fleksibilitas cenderung akan mengurangi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risiko 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diperolehnya hasil yang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buruk,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dan hal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ini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meningkatkan  ekspektasi NPV dan menurunkan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risiko. </a:t>
            </a:r>
            <a:r>
              <a:rPr sz="2800" spc="-45" dirty="0">
                <a:solidFill>
                  <a:srgbClr val="FFFFFF"/>
                </a:solidFill>
                <a:latin typeface="Times New Roman"/>
                <a:cs typeface="Times New Roman"/>
              </a:rPr>
              <a:t>Tentu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opsi  fleksibilitas akan menimbulkan biaya, tetapi biaya biaya  tersebut dapat di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bandingkan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dengan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keuntungan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dari</a:t>
            </a:r>
            <a:r>
              <a:rPr sz="28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opsi 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seperti yang telah kita tunjukkan dalam contoh yang  disajikan</a:t>
            </a:r>
            <a:r>
              <a:rPr sz="28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sebelumnya.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302</Words>
  <Application>Microsoft Office PowerPoint</Application>
  <PresentationFormat>Custom</PresentationFormat>
  <Paragraphs>33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OPSI RIIL DAN TOPIK LAINYA  DALAM PENGANGGARAN  MODAL</vt:lpstr>
      <vt:lpstr>PowerPoint Presentation</vt:lpstr>
      <vt:lpstr>Jenis Jenis Opsi Riil</vt:lpstr>
      <vt:lpstr>OPSI PENGHENTIAN</vt:lpstr>
      <vt:lpstr>PowerPoint Presentation</vt:lpstr>
      <vt:lpstr>Nilai waktu investasi adalah opsi ketika akan  memulai suatu proyek. Sering kali jika perusahaan  harus menunda suatu keputusan, hal ini dapat  meningkatkan NPV yang diharapkan dari proyek  tersebut.</vt:lpstr>
      <vt:lpstr>OPSI PERTUMBUHAN</vt:lpstr>
      <vt:lpstr>OPSI FLEKSIBILITAS</vt:lpstr>
      <vt:lpstr>PowerPoint Presentation</vt:lpstr>
      <vt:lpstr>Anggaran Modal Yang Optimal</vt:lpstr>
      <vt:lpstr>Anggaran Modal Yang Optimal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OPSI RIIL DAN TOPIK LAINYA DALAM PENGANGGARAN MODAL</dc:title>
  <dc:creator>musyadad</dc:creator>
  <cp:lastModifiedBy>Rika</cp:lastModifiedBy>
  <cp:revision>4</cp:revision>
  <dcterms:created xsi:type="dcterms:W3CDTF">2021-05-07T06:18:05Z</dcterms:created>
  <dcterms:modified xsi:type="dcterms:W3CDTF">2021-05-07T09:11:31Z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2016-09-22T00:00:00Z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2021-05-07T00:00:00Z</vt:filetime>
  </property>
</Properties>
</file>