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50"/>
  </p:notesMasterIdLst>
  <p:sldIdLst>
    <p:sldId id="290" r:id="rId4"/>
    <p:sldId id="292" r:id="rId5"/>
    <p:sldId id="333" r:id="rId6"/>
    <p:sldId id="293" r:id="rId7"/>
    <p:sldId id="294" r:id="rId8"/>
    <p:sldId id="295" r:id="rId9"/>
    <p:sldId id="296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12" r:id="rId18"/>
    <p:sldId id="334" r:id="rId19"/>
    <p:sldId id="313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5" r:id="rId35"/>
    <p:sldId id="336" r:id="rId36"/>
    <p:sldId id="337" r:id="rId37"/>
    <p:sldId id="340" r:id="rId38"/>
    <p:sldId id="342" r:id="rId39"/>
    <p:sldId id="343" r:id="rId40"/>
    <p:sldId id="344" r:id="rId41"/>
    <p:sldId id="345" r:id="rId42"/>
    <p:sldId id="346" r:id="rId43"/>
    <p:sldId id="347" r:id="rId44"/>
    <p:sldId id="349" r:id="rId45"/>
    <p:sldId id="360" r:id="rId46"/>
    <p:sldId id="361" r:id="rId47"/>
    <p:sldId id="363" r:id="rId48"/>
    <p:sldId id="277" r:id="rId4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33CCCC"/>
    <a:srgbClr val="CCCC00"/>
    <a:srgbClr val="FF9999"/>
    <a:srgbClr val="1D528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 autoAdjust="0"/>
    <p:restoredTop sz="94660" autoAdjust="0"/>
  </p:normalViewPr>
  <p:slideViewPr>
    <p:cSldViewPr>
      <p:cViewPr varScale="1">
        <p:scale>
          <a:sx n="171" d="100"/>
          <a:sy n="171" d="100"/>
        </p:scale>
        <p:origin x="17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2%20in%20Microsoft%20Office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lang="id-ID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30779174991207"/>
          <c:y val="0.14777260796945837"/>
          <c:w val="0.88009519332471697"/>
          <c:h val="0.70926771653543363"/>
        </c:manualLayout>
      </c:layout>
      <c:lineChart>
        <c:grouping val="standard"/>
        <c:varyColors val="0"/>
        <c:ser>
          <c:idx val="0"/>
          <c:order val="0"/>
          <c:tx>
            <c:strRef>
              <c:f>'[Chart 2 in Microsoft Office PowerPoint]Sheet1'!$B$2</c:f>
              <c:strCache>
                <c:ptCount val="1"/>
                <c:pt idx="0">
                  <c:v>∞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cat>
            <c:numRef>
              <c:f>'[Chart 2 in Microsoft Office PowerPoint]Sheet1'!$A$2:$A$8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'[Chart 2 in Microsoft Office PowerPoint]Sheet1'!$B$3:$B$8</c:f>
              <c:numCache>
                <c:formatCode>General</c:formatCode>
                <c:ptCount val="6"/>
                <c:pt idx="0">
                  <c:v>50</c:v>
                </c:pt>
                <c:pt idx="1">
                  <c:v>25</c:v>
                </c:pt>
                <c:pt idx="2">
                  <c:v>16.670000000000005</c:v>
                </c:pt>
                <c:pt idx="3">
                  <c:v>12.5</c:v>
                </c:pt>
                <c:pt idx="4">
                  <c:v>10</c:v>
                </c:pt>
                <c:pt idx="5">
                  <c:v>8.33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B5-6E43-9137-A068C7B2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802240"/>
        <c:axId val="239816704"/>
      </c:lineChart>
      <c:catAx>
        <c:axId val="23980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239816704"/>
        <c:crosses val="autoZero"/>
        <c:auto val="1"/>
        <c:lblAlgn val="ctr"/>
        <c:lblOffset val="100"/>
        <c:noMultiLvlLbl val="0"/>
      </c:catAx>
      <c:valAx>
        <c:axId val="23981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2398022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lang="id-ID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AVC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35</c:v>
                </c:pt>
                <c:pt idx="3">
                  <c:v>25.832999999999988</c:v>
                </c:pt>
                <c:pt idx="4">
                  <c:v>21.875</c:v>
                </c:pt>
                <c:pt idx="5">
                  <c:v>22</c:v>
                </c:pt>
                <c:pt idx="6">
                  <c:v>33.333000000000006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EF-0E4F-881E-2AFCE029C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854720"/>
        <c:axId val="239856640"/>
      </c:lineChart>
      <c:catAx>
        <c:axId val="23985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239856640"/>
        <c:crosses val="autoZero"/>
        <c:auto val="1"/>
        <c:lblAlgn val="ctr"/>
        <c:lblOffset val="100"/>
        <c:noMultiLvlLbl val="0"/>
      </c:catAx>
      <c:valAx>
        <c:axId val="23985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2398547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3E3DE-9F0A-4B0C-B4CA-1DDB0B30A6E1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F808B-5DF6-45C9-9FE4-A92365F73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Dinnul Alfian Akbar 2007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EF223E-C521-4456-9F43-B8C3E5C88CA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5347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Dinnul Alfian Akbar 2007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0013CC-0A27-43BE-B59E-2C2BC68601C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9234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Dinnul Alfian Akbar 2007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6CB72-25CC-419D-9210-B2CC1227C6B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7186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Dinnul Alfian Akbar 2007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B3140E-89B0-4091-9E1A-539E2D8ECAB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26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046AB-4F90-4661-BF81-81CAE0209D03}" type="slidenum">
              <a:rPr lang="id-ID"/>
              <a:pPr>
                <a:spcBef>
                  <a:spcPct val="0"/>
                </a:spcBef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43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1657350"/>
            <a:ext cx="9148763" cy="348615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2"/>
          <a:ext cx="91440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2"/>
                        <a:ext cx="914400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60" y="1113235"/>
            <a:ext cx="1800225" cy="140493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457455"/>
            <a:ext cx="5105400" cy="759619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229100"/>
            <a:ext cx="7086600" cy="2857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228605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A50C6-AA7F-40F0-B8F9-5BF819F05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DCCBC-71D9-43A8-ABA2-4C4CCDF19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5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73914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21544"/>
            <a:ext cx="8229600" cy="382190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0601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0601"/>
            <a:ext cx="2895600" cy="24050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0601"/>
            <a:ext cx="2133600" cy="240506"/>
          </a:xfrm>
        </p:spPr>
        <p:txBody>
          <a:bodyPr/>
          <a:lstStyle>
            <a:lvl1pPr>
              <a:defRPr/>
            </a:lvl1pPr>
          </a:lstStyle>
          <a:p>
            <a:fld id="{546EB72D-9CCF-468B-B5A5-880A10C963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7BBC3-4A80-42D4-A12C-5AF50B235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2412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3" y="1297804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14,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CF0-360D-4125-9F83-DADEB222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5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A08-51FD-48B2-8AB6-49BF9434B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DCAC-3027-4149-8EEF-0E9E0ECA4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FF90-B2CC-4368-BC9A-17B77960E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9803-C00B-40E3-9C99-473FE4966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A0CF0-360D-4125-9F83-DADEB2223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628B-FD81-46E6-9FF9-A82C0071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3" y="1964189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22882-E68B-4B81-BF0E-C16DE79C8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3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" y="3786192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9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60-A368-4F25-8A15-313C414F3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50C6-AA7F-40F0-B8F9-5BF819F05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CBC-71D9-43A8-ABA2-4C4CCDF19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9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1" y="1297804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6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14,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CF0-360D-4125-9F83-DADEB222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9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5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6A08-51FD-48B2-8AB6-49BF9434B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DCAC-3027-4149-8EEF-0E9E0ECA4D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FF90-B2CC-4368-BC9A-17B77960E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A6A08-51FD-48B2-8AB6-49BF9434B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6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9803-C00B-40E3-9C99-473FE4966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628B-FD81-46E6-9FF9-A82C0071B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9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1" y="1964188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22882-E68B-4B81-BF0E-C16DE79C8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34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9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" y="3786191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8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CA60-A368-4F25-8A15-313C414F3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50C6-AA7F-40F0-B8F9-5BF819F05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CCBC-71D9-43A8-ABA2-4C4CCDF19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1544"/>
            <a:ext cx="4038600" cy="3821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544"/>
            <a:ext cx="4038600" cy="3821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ADCAC-3027-4149-8EEF-0E9E0ECA4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6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FF90-B2CC-4368-BC9A-17B77960E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19803-C00B-40E3-9C99-473FE496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E628B-FD81-46E6-9FF9-A82C0071B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22882-E68B-4B81-BF0E-C16DE79C8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2CA60-A368-4F25-8A15-313C414F3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3577"/>
            <a:ext cx="9144000" cy="6988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2"/>
            <a:ext cx="9150350" cy="759619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600080"/>
            <a:ext cx="9144000" cy="226219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61" y="303614"/>
            <a:ext cx="936625" cy="756047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21544"/>
            <a:ext cx="8229600" cy="38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1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1"/>
            <a:ext cx="2895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1"/>
            <a:ext cx="2133600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20EA61C-5691-495F-9B0F-0A5F2C6364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71451"/>
            <a:ext cx="73914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6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0EA61C-5691-495F-9B0F-0A5F2C636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5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0EA61C-5691-495F-9B0F-0A5F2C636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214317"/>
            <a:ext cx="6408738" cy="1444229"/>
          </a:xfrm>
        </p:spPr>
        <p:txBody>
          <a:bodyPr/>
          <a:lstStyle/>
          <a:p>
            <a:r>
              <a:rPr lang="en-US" altLang="en-US" b="1" dirty="0" err="1">
                <a:solidFill>
                  <a:schemeClr val="accent2"/>
                </a:solidFill>
              </a:rPr>
              <a:t>Teori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id-ID" altLang="en-US" b="1" dirty="0">
                <a:solidFill>
                  <a:schemeClr val="accent2"/>
                </a:solidFill>
              </a:rPr>
              <a:t>Perilaku Konsumen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14551"/>
            <a:ext cx="4425156" cy="27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80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98448" y="816768"/>
            <a:ext cx="3959225" cy="3888582"/>
            <a:chOff x="125" y="481"/>
            <a:chExt cx="2494" cy="3266"/>
          </a:xfrm>
        </p:grpSpPr>
        <p:sp>
          <p:nvSpPr>
            <p:cNvPr id="32778" name="Line 3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779" name="Rectangle 4"/>
            <p:cNvSpPr>
              <a:spLocks noChangeArrowheads="1"/>
            </p:cNvSpPr>
            <p:nvPr/>
          </p:nvSpPr>
          <p:spPr bwMode="auto">
            <a:xfrm>
              <a:off x="216" y="481"/>
              <a:ext cx="82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Kuantitas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Barang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Dikonsumsi</a:t>
              </a:r>
              <a:endParaRPr lang="en-US" altLang="en-US" sz="1400" b="1"/>
            </a:p>
          </p:txBody>
        </p:sp>
        <p:sp>
          <p:nvSpPr>
            <p:cNvPr id="32780" name="Rectangle 5"/>
            <p:cNvSpPr>
              <a:spLocks noChangeArrowheads="1"/>
            </p:cNvSpPr>
            <p:nvPr/>
          </p:nvSpPr>
          <p:spPr bwMode="auto">
            <a:xfrm>
              <a:off x="1190" y="481"/>
              <a:ext cx="54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Total</a:t>
              </a:r>
              <a:endParaRPr lang="en-US" altLang="en-US" sz="1400" b="1"/>
            </a:p>
          </p:txBody>
        </p:sp>
        <p:sp>
          <p:nvSpPr>
            <p:cNvPr id="32781" name="Rectangle 6"/>
            <p:cNvSpPr>
              <a:spLocks noChangeArrowheads="1"/>
            </p:cNvSpPr>
            <p:nvPr/>
          </p:nvSpPr>
          <p:spPr bwMode="auto">
            <a:xfrm>
              <a:off x="1995" y="496"/>
              <a:ext cx="62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Utilitas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Marjinal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latin typeface="Symbol" panose="05050102010706020507" pitchFamily="18" charset="2"/>
                </a:rPr>
                <a:t>D</a:t>
              </a:r>
              <a:r>
                <a:rPr lang="en-US" altLang="en-US" sz="1400" b="1" dirty="0"/>
                <a:t>TU</a:t>
              </a:r>
            </a:p>
          </p:txBody>
        </p:sp>
        <p:sp>
          <p:nvSpPr>
            <p:cNvPr id="32782" name="Rectangle 7"/>
            <p:cNvSpPr>
              <a:spLocks noChangeArrowheads="1"/>
            </p:cNvSpPr>
            <p:nvPr/>
          </p:nvSpPr>
          <p:spPr bwMode="auto">
            <a:xfrm>
              <a:off x="407" y="1187"/>
              <a:ext cx="253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7</a:t>
              </a:r>
            </a:p>
          </p:txBody>
        </p:sp>
        <p:sp>
          <p:nvSpPr>
            <p:cNvPr id="32783" name="Rectangle 8"/>
            <p:cNvSpPr>
              <a:spLocks noChangeArrowheads="1"/>
            </p:cNvSpPr>
            <p:nvPr/>
          </p:nvSpPr>
          <p:spPr bwMode="auto">
            <a:xfrm>
              <a:off x="1102" y="1187"/>
              <a:ext cx="37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  <a:endParaRPr lang="en-US" altLang="en-US" sz="24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5767"/>
              </p:ext>
            </p:extLst>
          </p:nvPr>
        </p:nvGraphicFramePr>
        <p:xfrm>
          <a:off x="4116388" y="727476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Worksheet" r:id="rId3" imgW="4410075" imgH="2438400" progId="Excel.Sheet.8">
                  <p:embed/>
                </p:oleObj>
              </mc:Choice>
              <mc:Fallback>
                <p:oleObj name="Worksheet" r:id="rId3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7476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Oval 11"/>
          <p:cNvSpPr>
            <a:spLocks noChangeArrowheads="1"/>
          </p:cNvSpPr>
          <p:nvPr/>
        </p:nvSpPr>
        <p:spPr bwMode="auto">
          <a:xfrm>
            <a:off x="646122" y="4263627"/>
            <a:ext cx="1792287" cy="441723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2774" name="Freeform 12"/>
          <p:cNvSpPr>
            <a:spLocks/>
          </p:cNvSpPr>
          <p:nvPr/>
        </p:nvSpPr>
        <p:spPr bwMode="auto">
          <a:xfrm>
            <a:off x="2438409" y="1600205"/>
            <a:ext cx="5981691" cy="2808083"/>
          </a:xfrm>
          <a:custGeom>
            <a:avLst/>
            <a:gdLst>
              <a:gd name="T0" fmla="*/ 0 w 3768"/>
              <a:gd name="T1" fmla="*/ 2147483646 h 2460"/>
              <a:gd name="T2" fmla="*/ 2147483646 w 3768"/>
              <a:gd name="T3" fmla="*/ 2147483646 h 2460"/>
              <a:gd name="T4" fmla="*/ 2147483646 w 3768"/>
              <a:gd name="T5" fmla="*/ 0 h 2460"/>
              <a:gd name="T6" fmla="*/ 0 60000 65536"/>
              <a:gd name="T7" fmla="*/ 0 60000 65536"/>
              <a:gd name="T8" fmla="*/ 0 60000 65536"/>
              <a:gd name="T9" fmla="*/ 0 w 3768"/>
              <a:gd name="T10" fmla="*/ 0 h 2460"/>
              <a:gd name="T11" fmla="*/ 3768 w 3768"/>
              <a:gd name="T12" fmla="*/ 2460 h 2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8" h="2460">
                <a:moveTo>
                  <a:pt x="0" y="2460"/>
                </a:moveTo>
                <a:cubicBezTo>
                  <a:pt x="482" y="2320"/>
                  <a:pt x="2264" y="2030"/>
                  <a:pt x="2892" y="1620"/>
                </a:cubicBezTo>
                <a:cubicBezTo>
                  <a:pt x="3520" y="1210"/>
                  <a:pt x="3585" y="338"/>
                  <a:pt x="3768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97DB9DEA-3B90-41AC-9D3D-9F1F7DFF2538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800" b="1"/>
          </a:p>
        </p:txBody>
      </p:sp>
      <p:sp>
        <p:nvSpPr>
          <p:cNvPr id="32776" name="Rectangle 18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43379" name="Rectangle 19"/>
          <p:cNvSpPr>
            <a:spLocks noChangeArrowheads="1"/>
          </p:cNvSpPr>
          <p:nvPr/>
        </p:nvSpPr>
        <p:spPr bwMode="auto">
          <a:xfrm>
            <a:off x="179398" y="-190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5856426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026"/>
          <p:cNvGrpSpPr>
            <a:grpSpLocks/>
          </p:cNvGrpSpPr>
          <p:nvPr/>
        </p:nvGrpSpPr>
        <p:grpSpPr bwMode="auto">
          <a:xfrm>
            <a:off x="198438" y="572696"/>
            <a:ext cx="4014788" cy="4380310"/>
            <a:chOff x="125" y="481"/>
            <a:chExt cx="2529" cy="3679"/>
          </a:xfrm>
        </p:grpSpPr>
        <p:sp>
          <p:nvSpPr>
            <p:cNvPr id="33810" name="Line 1027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3811" name="Rectangle 1028"/>
            <p:cNvSpPr>
              <a:spLocks noChangeArrowheads="1"/>
            </p:cNvSpPr>
            <p:nvPr/>
          </p:nvSpPr>
          <p:spPr bwMode="auto">
            <a:xfrm>
              <a:off x="165" y="481"/>
              <a:ext cx="92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Kuantitas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Barang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Dikonsumsi</a:t>
              </a:r>
              <a:endParaRPr lang="en-US" altLang="en-US" sz="1600" b="1" dirty="0"/>
            </a:p>
          </p:txBody>
        </p:sp>
        <p:sp>
          <p:nvSpPr>
            <p:cNvPr id="33812" name="Rectangle 1029"/>
            <p:cNvSpPr>
              <a:spLocks noChangeArrowheads="1"/>
            </p:cNvSpPr>
            <p:nvPr/>
          </p:nvSpPr>
          <p:spPr bwMode="auto">
            <a:xfrm>
              <a:off x="1159" y="481"/>
              <a:ext cx="60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Utilitas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Total</a:t>
              </a:r>
              <a:endParaRPr lang="en-US" altLang="en-US" sz="1600" b="1" dirty="0"/>
            </a:p>
          </p:txBody>
        </p:sp>
        <p:sp>
          <p:nvSpPr>
            <p:cNvPr id="33813" name="Rectangle 1030"/>
            <p:cNvSpPr>
              <a:spLocks noChangeArrowheads="1"/>
            </p:cNvSpPr>
            <p:nvPr/>
          </p:nvSpPr>
          <p:spPr bwMode="auto">
            <a:xfrm>
              <a:off x="1960" y="481"/>
              <a:ext cx="69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Utilitas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Marjinal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Symbol" panose="05050102010706020507" pitchFamily="18" charset="2"/>
                </a:rPr>
                <a:t>D</a:t>
              </a:r>
              <a:r>
                <a:rPr lang="en-US" altLang="en-US" sz="1600" b="1"/>
                <a:t>TU</a:t>
              </a:r>
            </a:p>
          </p:txBody>
        </p:sp>
        <p:sp>
          <p:nvSpPr>
            <p:cNvPr id="33814" name="Rectangle 1031"/>
            <p:cNvSpPr>
              <a:spLocks noChangeArrowheads="1"/>
            </p:cNvSpPr>
            <p:nvPr/>
          </p:nvSpPr>
          <p:spPr bwMode="auto">
            <a:xfrm>
              <a:off x="407" y="1187"/>
              <a:ext cx="276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33815" name="Rectangle 1032"/>
            <p:cNvSpPr>
              <a:spLocks noChangeArrowheads="1"/>
            </p:cNvSpPr>
            <p:nvPr/>
          </p:nvSpPr>
          <p:spPr bwMode="auto">
            <a:xfrm>
              <a:off x="1102" y="1187"/>
              <a:ext cx="417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28</a:t>
              </a:r>
              <a:endParaRPr lang="en-US" altLang="en-US" sz="28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40297" name="Rectangle 1033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8" name="Worksheet" r:id="rId3" imgW="4410075" imgH="2438400" progId="Excel.Sheet.8">
                  <p:embed/>
                </p:oleObj>
              </mc:Choice>
              <mc:Fallback>
                <p:oleObj name="Worksheet" r:id="rId3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4116388" y="2871787"/>
          <a:ext cx="502761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9" name="Worksheet" r:id="rId5" imgW="3609975" imgH="1638300" progId="Excel.Sheet.8">
                  <p:embed/>
                </p:oleObj>
              </mc:Choice>
              <mc:Fallback>
                <p:oleObj name="Worksheet" r:id="rId5" imgW="3609975" imgH="1638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871787"/>
                        <a:ext cx="5027612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50"/>
          <p:cNvGrpSpPr>
            <a:grpSpLocks/>
          </p:cNvGrpSpPr>
          <p:nvPr/>
        </p:nvGrpSpPr>
        <p:grpSpPr bwMode="auto">
          <a:xfrm>
            <a:off x="2549526" y="1962704"/>
            <a:ext cx="1470026" cy="3863578"/>
            <a:chOff x="1586" y="1372"/>
            <a:chExt cx="926" cy="3245"/>
          </a:xfrm>
        </p:grpSpPr>
        <p:sp>
          <p:nvSpPr>
            <p:cNvPr id="33808" name="AutoShape 1039"/>
            <p:cNvSpPr>
              <a:spLocks noChangeArrowheads="1"/>
            </p:cNvSpPr>
            <p:nvPr/>
          </p:nvSpPr>
          <p:spPr bwMode="auto">
            <a:xfrm>
              <a:off x="1586" y="1467"/>
              <a:ext cx="349" cy="277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3809" name="Rectangle 1046"/>
            <p:cNvSpPr>
              <a:spLocks noChangeArrowheads="1"/>
            </p:cNvSpPr>
            <p:nvPr/>
          </p:nvSpPr>
          <p:spPr bwMode="auto">
            <a:xfrm>
              <a:off x="2059" y="1372"/>
              <a:ext cx="453" cy="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/>
                <a:t>  </a:t>
              </a:r>
            </a:p>
          </p:txBody>
        </p:sp>
      </p:grpSp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3300414" y="2127682"/>
            <a:ext cx="2109786" cy="1587068"/>
            <a:chOff x="2052" y="1428"/>
            <a:chExt cx="1212" cy="1632"/>
          </a:xfrm>
        </p:grpSpPr>
        <p:sp>
          <p:nvSpPr>
            <p:cNvPr id="33806" name="Oval 1047"/>
            <p:cNvSpPr>
              <a:spLocks noChangeArrowheads="1"/>
            </p:cNvSpPr>
            <p:nvPr/>
          </p:nvSpPr>
          <p:spPr bwMode="auto">
            <a:xfrm>
              <a:off x="2052" y="1428"/>
              <a:ext cx="432" cy="38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3807" name="Freeform 1048"/>
            <p:cNvSpPr>
              <a:spLocks/>
            </p:cNvSpPr>
            <p:nvPr/>
          </p:nvSpPr>
          <p:spPr bwMode="auto">
            <a:xfrm>
              <a:off x="2292" y="1824"/>
              <a:ext cx="972" cy="1236"/>
            </a:xfrm>
            <a:custGeom>
              <a:avLst/>
              <a:gdLst>
                <a:gd name="T0" fmla="*/ 0 w 972"/>
                <a:gd name="T1" fmla="*/ 0 h 1236"/>
                <a:gd name="T2" fmla="*/ 283 w 972"/>
                <a:gd name="T3" fmla="*/ 448 h 1236"/>
                <a:gd name="T4" fmla="*/ 972 w 972"/>
                <a:gd name="T5" fmla="*/ 1236 h 1236"/>
                <a:gd name="T6" fmla="*/ 0 60000 65536"/>
                <a:gd name="T7" fmla="*/ 0 60000 65536"/>
                <a:gd name="T8" fmla="*/ 0 60000 65536"/>
                <a:gd name="T9" fmla="*/ 0 w 972"/>
                <a:gd name="T10" fmla="*/ 0 h 1236"/>
                <a:gd name="T11" fmla="*/ 972 w 972"/>
                <a:gd name="T12" fmla="*/ 1236 h 12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36">
                  <a:moveTo>
                    <a:pt x="0" y="0"/>
                  </a:moveTo>
                  <a:cubicBezTo>
                    <a:pt x="47" y="77"/>
                    <a:pt x="121" y="242"/>
                    <a:pt x="283" y="448"/>
                  </a:cubicBezTo>
                  <a:cubicBezTo>
                    <a:pt x="445" y="654"/>
                    <a:pt x="829" y="1072"/>
                    <a:pt x="972" y="1236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3"/>
          <p:cNvGrpSpPr>
            <a:grpSpLocks/>
          </p:cNvGrpSpPr>
          <p:nvPr/>
        </p:nvGrpSpPr>
        <p:grpSpPr bwMode="auto">
          <a:xfrm>
            <a:off x="571500" y="1668666"/>
            <a:ext cx="4629150" cy="3028950"/>
            <a:chOff x="360" y="1056"/>
            <a:chExt cx="2916" cy="2544"/>
          </a:xfrm>
        </p:grpSpPr>
        <p:sp>
          <p:nvSpPr>
            <p:cNvPr id="33804" name="Line 1049"/>
            <p:cNvSpPr>
              <a:spLocks noChangeShapeType="1"/>
            </p:cNvSpPr>
            <p:nvPr/>
          </p:nvSpPr>
          <p:spPr bwMode="auto">
            <a:xfrm>
              <a:off x="3276" y="1056"/>
              <a:ext cx="0" cy="2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1052"/>
            <p:cNvSpPr>
              <a:spLocks noChangeShapeType="1"/>
            </p:cNvSpPr>
            <p:nvPr/>
          </p:nvSpPr>
          <p:spPr bwMode="auto">
            <a:xfrm>
              <a:off x="360" y="1572"/>
              <a:ext cx="1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1" name="Text Box 1057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064CC999-56B9-42B5-A405-83EFAF8CB276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800" b="1"/>
          </a:p>
        </p:txBody>
      </p:sp>
      <p:sp>
        <p:nvSpPr>
          <p:cNvPr id="33802" name="Rectangle 1058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40323" name="Rectangle 1059"/>
          <p:cNvSpPr>
            <a:spLocks noChangeArrowheads="1"/>
          </p:cNvSpPr>
          <p:nvPr/>
        </p:nvSpPr>
        <p:spPr bwMode="auto">
          <a:xfrm>
            <a:off x="179398" y="-952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1256989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98438" y="892968"/>
            <a:ext cx="3959225" cy="3888582"/>
            <a:chOff x="125" y="481"/>
            <a:chExt cx="2494" cy="3266"/>
          </a:xfrm>
        </p:grpSpPr>
        <p:sp>
          <p:nvSpPr>
            <p:cNvPr id="34835" name="Line 3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836" name="Rectangle 4"/>
            <p:cNvSpPr>
              <a:spLocks noChangeArrowheads="1"/>
            </p:cNvSpPr>
            <p:nvPr/>
          </p:nvSpPr>
          <p:spPr bwMode="auto">
            <a:xfrm>
              <a:off x="216" y="481"/>
              <a:ext cx="82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Kuantitas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Barang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Dikonsumsi</a:t>
              </a:r>
              <a:endParaRPr lang="en-US" altLang="en-US" sz="1400" b="1"/>
            </a:p>
          </p:txBody>
        </p:sp>
        <p:sp>
          <p:nvSpPr>
            <p:cNvPr id="34837" name="Rectangle 5"/>
            <p:cNvSpPr>
              <a:spLocks noChangeArrowheads="1"/>
            </p:cNvSpPr>
            <p:nvPr/>
          </p:nvSpPr>
          <p:spPr bwMode="auto">
            <a:xfrm>
              <a:off x="1189" y="481"/>
              <a:ext cx="54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Total</a:t>
              </a:r>
              <a:endParaRPr lang="en-US" altLang="en-US" sz="1400" b="1"/>
            </a:p>
          </p:txBody>
        </p:sp>
        <p:sp>
          <p:nvSpPr>
            <p:cNvPr id="34838" name="Rectangle 6"/>
            <p:cNvSpPr>
              <a:spLocks noChangeArrowheads="1"/>
            </p:cNvSpPr>
            <p:nvPr/>
          </p:nvSpPr>
          <p:spPr bwMode="auto">
            <a:xfrm>
              <a:off x="1995" y="481"/>
              <a:ext cx="62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Marjinal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Symbol" panose="05050102010706020507" pitchFamily="18" charset="2"/>
                </a:rPr>
                <a:t>D</a:t>
              </a:r>
              <a:r>
                <a:rPr lang="en-US" altLang="en-US" sz="1400" b="1"/>
                <a:t>TU</a:t>
              </a:r>
            </a:p>
          </p:txBody>
        </p:sp>
        <p:sp>
          <p:nvSpPr>
            <p:cNvPr id="34839" name="Rectangle 7"/>
            <p:cNvSpPr>
              <a:spLocks noChangeArrowheads="1"/>
            </p:cNvSpPr>
            <p:nvPr/>
          </p:nvSpPr>
          <p:spPr bwMode="auto">
            <a:xfrm>
              <a:off x="407" y="1187"/>
              <a:ext cx="253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7</a:t>
              </a:r>
            </a:p>
          </p:txBody>
        </p:sp>
        <p:sp>
          <p:nvSpPr>
            <p:cNvPr id="34840" name="Rectangle 8"/>
            <p:cNvSpPr>
              <a:spLocks noChangeArrowheads="1"/>
            </p:cNvSpPr>
            <p:nvPr/>
          </p:nvSpPr>
          <p:spPr bwMode="auto">
            <a:xfrm>
              <a:off x="1102" y="1187"/>
              <a:ext cx="37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28</a:t>
              </a:r>
              <a:endParaRPr lang="en-US" altLang="en-US" sz="2400">
                <a:solidFill>
                  <a:srgbClr val="FC0128"/>
                </a:solidFill>
              </a:endParaRPr>
            </a:p>
          </p:txBody>
        </p:sp>
      </p:grp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2" name="Worksheet" r:id="rId3" imgW="4410075" imgH="2438400" progId="Excel.Sheet.8">
                  <p:embed/>
                </p:oleObj>
              </mc:Choice>
              <mc:Fallback>
                <p:oleObj name="Worksheet" r:id="rId3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4116388" y="2871787"/>
          <a:ext cx="502761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3" name="Worksheet" r:id="rId5" imgW="3609975" imgH="1638300" progId="Excel.Sheet.8">
                  <p:embed/>
                </p:oleObj>
              </mc:Choice>
              <mc:Fallback>
                <p:oleObj name="Worksheet" r:id="rId5" imgW="3609975" imgH="1638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871787"/>
                        <a:ext cx="5027612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2" name="Group 12"/>
          <p:cNvGrpSpPr>
            <a:grpSpLocks/>
          </p:cNvGrpSpPr>
          <p:nvPr/>
        </p:nvGrpSpPr>
        <p:grpSpPr bwMode="auto">
          <a:xfrm>
            <a:off x="2517776" y="2150270"/>
            <a:ext cx="1292226" cy="2555080"/>
            <a:chOff x="1586" y="1806"/>
            <a:chExt cx="814" cy="2146"/>
          </a:xfrm>
        </p:grpSpPr>
        <p:sp>
          <p:nvSpPr>
            <p:cNvPr id="34833" name="AutoShape 13"/>
            <p:cNvSpPr>
              <a:spLocks noChangeArrowheads="1"/>
            </p:cNvSpPr>
            <p:nvPr/>
          </p:nvSpPr>
          <p:spPr bwMode="auto">
            <a:xfrm>
              <a:off x="1586" y="1840"/>
              <a:ext cx="349" cy="208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4834" name="Rectangle 14"/>
            <p:cNvSpPr>
              <a:spLocks noChangeArrowheads="1"/>
            </p:cNvSpPr>
            <p:nvPr/>
          </p:nvSpPr>
          <p:spPr bwMode="auto">
            <a:xfrm>
              <a:off x="2091" y="1806"/>
              <a:ext cx="309" cy="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</a:t>
              </a:r>
            </a:p>
          </p:txBody>
        </p:sp>
      </p:grpSp>
      <p:grpSp>
        <p:nvGrpSpPr>
          <p:cNvPr id="34823" name="Group 20"/>
          <p:cNvGrpSpPr>
            <a:grpSpLocks/>
          </p:cNvGrpSpPr>
          <p:nvPr/>
        </p:nvGrpSpPr>
        <p:grpSpPr bwMode="auto">
          <a:xfrm>
            <a:off x="3268664" y="2515793"/>
            <a:ext cx="2427286" cy="1256109"/>
            <a:chOff x="2136" y="1800"/>
            <a:chExt cx="1452" cy="1368"/>
          </a:xfrm>
        </p:grpSpPr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2136" y="1800"/>
              <a:ext cx="394" cy="31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4832" name="Freeform 17"/>
            <p:cNvSpPr>
              <a:spLocks/>
            </p:cNvSpPr>
            <p:nvPr/>
          </p:nvSpPr>
          <p:spPr bwMode="auto">
            <a:xfrm>
              <a:off x="2352" y="2112"/>
              <a:ext cx="1236" cy="1056"/>
            </a:xfrm>
            <a:custGeom>
              <a:avLst/>
              <a:gdLst>
                <a:gd name="T0" fmla="*/ 0 w 1236"/>
                <a:gd name="T1" fmla="*/ 0 h 1056"/>
                <a:gd name="T2" fmla="*/ 309 w 1236"/>
                <a:gd name="T3" fmla="*/ 389 h 1056"/>
                <a:gd name="T4" fmla="*/ 1236 w 1236"/>
                <a:gd name="T5" fmla="*/ 1056 h 1056"/>
                <a:gd name="T6" fmla="*/ 0 60000 65536"/>
                <a:gd name="T7" fmla="*/ 0 60000 65536"/>
                <a:gd name="T8" fmla="*/ 0 60000 65536"/>
                <a:gd name="T9" fmla="*/ 0 w 1236"/>
                <a:gd name="T10" fmla="*/ 0 h 1056"/>
                <a:gd name="T11" fmla="*/ 1236 w 12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6" h="1056">
                  <a:moveTo>
                    <a:pt x="0" y="0"/>
                  </a:moveTo>
                  <a:cubicBezTo>
                    <a:pt x="48" y="65"/>
                    <a:pt x="103" y="213"/>
                    <a:pt x="309" y="389"/>
                  </a:cubicBezTo>
                  <a:cubicBezTo>
                    <a:pt x="515" y="565"/>
                    <a:pt x="1043" y="917"/>
                    <a:pt x="1236" y="1056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4" name="AutoShape 19"/>
          <p:cNvSpPr>
            <a:spLocks noChangeArrowheads="1"/>
          </p:cNvSpPr>
          <p:nvPr/>
        </p:nvSpPr>
        <p:spPr bwMode="auto">
          <a:xfrm>
            <a:off x="2517775" y="2609845"/>
            <a:ext cx="554038" cy="190505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2450" y="1300163"/>
            <a:ext cx="5124450" cy="3028950"/>
            <a:chOff x="348" y="1092"/>
            <a:chExt cx="3228" cy="2544"/>
          </a:xfrm>
        </p:grpSpPr>
        <p:sp>
          <p:nvSpPr>
            <p:cNvPr id="34829" name="Line 22"/>
            <p:cNvSpPr>
              <a:spLocks noChangeShapeType="1"/>
            </p:cNvSpPr>
            <p:nvPr/>
          </p:nvSpPr>
          <p:spPr bwMode="auto">
            <a:xfrm>
              <a:off x="3576" y="1092"/>
              <a:ext cx="0" cy="2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23"/>
            <p:cNvSpPr>
              <a:spLocks noChangeShapeType="1"/>
            </p:cNvSpPr>
            <p:nvPr/>
          </p:nvSpPr>
          <p:spPr bwMode="auto">
            <a:xfrm>
              <a:off x="348" y="2096"/>
              <a:ext cx="1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6" name="Text Box 28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A7E4B28A-5CB7-438F-B069-13BA92E27031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800" b="1"/>
          </a:p>
        </p:txBody>
      </p:sp>
      <p:sp>
        <p:nvSpPr>
          <p:cNvPr id="34827" name="Rectangle 29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179398" y="-19050"/>
            <a:ext cx="8893175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</a:t>
            </a:r>
            <a:r>
              <a:rPr lang="en-US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2874707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074"/>
          <p:cNvGrpSpPr>
            <a:grpSpLocks/>
          </p:cNvGrpSpPr>
          <p:nvPr/>
        </p:nvGrpSpPr>
        <p:grpSpPr bwMode="auto">
          <a:xfrm>
            <a:off x="198438" y="572696"/>
            <a:ext cx="3959225" cy="3888582"/>
            <a:chOff x="125" y="481"/>
            <a:chExt cx="2494" cy="3266"/>
          </a:xfrm>
        </p:grpSpPr>
        <p:sp>
          <p:nvSpPr>
            <p:cNvPr id="35861" name="Line 3075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862" name="Rectangle 3076"/>
            <p:cNvSpPr>
              <a:spLocks noChangeArrowheads="1"/>
            </p:cNvSpPr>
            <p:nvPr/>
          </p:nvSpPr>
          <p:spPr bwMode="auto">
            <a:xfrm>
              <a:off x="216" y="481"/>
              <a:ext cx="82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Kuantitas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Barang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Dikonsumsi</a:t>
              </a:r>
              <a:endParaRPr lang="en-US" altLang="en-US" sz="1400" b="1" dirty="0"/>
            </a:p>
          </p:txBody>
        </p:sp>
        <p:sp>
          <p:nvSpPr>
            <p:cNvPr id="35863" name="Rectangle 3077"/>
            <p:cNvSpPr>
              <a:spLocks noChangeArrowheads="1"/>
            </p:cNvSpPr>
            <p:nvPr/>
          </p:nvSpPr>
          <p:spPr bwMode="auto">
            <a:xfrm>
              <a:off x="1189" y="481"/>
              <a:ext cx="54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Total</a:t>
              </a:r>
              <a:endParaRPr lang="en-US" altLang="en-US" sz="1400" b="1"/>
            </a:p>
          </p:txBody>
        </p:sp>
        <p:sp>
          <p:nvSpPr>
            <p:cNvPr id="35864" name="Rectangle 3078"/>
            <p:cNvSpPr>
              <a:spLocks noChangeArrowheads="1"/>
            </p:cNvSpPr>
            <p:nvPr/>
          </p:nvSpPr>
          <p:spPr bwMode="auto">
            <a:xfrm>
              <a:off x="1995" y="481"/>
              <a:ext cx="62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Marjinal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Symbol" panose="05050102010706020507" pitchFamily="18" charset="2"/>
                </a:rPr>
                <a:t>D</a:t>
              </a:r>
              <a:r>
                <a:rPr lang="en-US" altLang="en-US" sz="1400" b="1"/>
                <a:t>TU</a:t>
              </a:r>
            </a:p>
          </p:txBody>
        </p:sp>
        <p:sp>
          <p:nvSpPr>
            <p:cNvPr id="35865" name="Rectangle 3079"/>
            <p:cNvSpPr>
              <a:spLocks noChangeArrowheads="1"/>
            </p:cNvSpPr>
            <p:nvPr/>
          </p:nvSpPr>
          <p:spPr bwMode="auto">
            <a:xfrm>
              <a:off x="407" y="1187"/>
              <a:ext cx="253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7</a:t>
              </a:r>
            </a:p>
          </p:txBody>
        </p:sp>
        <p:sp>
          <p:nvSpPr>
            <p:cNvPr id="35866" name="Rectangle 3080"/>
            <p:cNvSpPr>
              <a:spLocks noChangeArrowheads="1"/>
            </p:cNvSpPr>
            <p:nvPr/>
          </p:nvSpPr>
          <p:spPr bwMode="auto">
            <a:xfrm>
              <a:off x="1102" y="1187"/>
              <a:ext cx="37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  <a:endParaRPr lang="en-US" altLang="en-US" sz="24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36201" name="Rectangle 3081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844" name="AutoShape 3083"/>
          <p:cNvSpPr>
            <a:spLocks noChangeArrowheads="1"/>
          </p:cNvSpPr>
          <p:nvPr/>
        </p:nvSpPr>
        <p:spPr bwMode="auto">
          <a:xfrm>
            <a:off x="2517775" y="174665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5" name="AutoShape 3084"/>
          <p:cNvSpPr>
            <a:spLocks noChangeArrowheads="1"/>
          </p:cNvSpPr>
          <p:nvPr/>
        </p:nvSpPr>
        <p:spPr bwMode="auto">
          <a:xfrm>
            <a:off x="2517775" y="214670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6" name="AutoShape 3085"/>
          <p:cNvSpPr>
            <a:spLocks noChangeArrowheads="1"/>
          </p:cNvSpPr>
          <p:nvPr/>
        </p:nvSpPr>
        <p:spPr bwMode="auto">
          <a:xfrm>
            <a:off x="2517775" y="254675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7" name="AutoShape 3086"/>
          <p:cNvSpPr>
            <a:spLocks noChangeArrowheads="1"/>
          </p:cNvSpPr>
          <p:nvPr/>
        </p:nvSpPr>
        <p:spPr bwMode="auto">
          <a:xfrm>
            <a:off x="2517775" y="294680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8" name="AutoShape 3087"/>
          <p:cNvSpPr>
            <a:spLocks noChangeArrowheads="1"/>
          </p:cNvSpPr>
          <p:nvPr/>
        </p:nvSpPr>
        <p:spPr bwMode="auto">
          <a:xfrm>
            <a:off x="2517775" y="334685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49" name="AutoShape 3088"/>
          <p:cNvSpPr>
            <a:spLocks noChangeArrowheads="1"/>
          </p:cNvSpPr>
          <p:nvPr/>
        </p:nvSpPr>
        <p:spPr bwMode="auto">
          <a:xfrm>
            <a:off x="2517775" y="374690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50" name="AutoShape 3089"/>
          <p:cNvSpPr>
            <a:spLocks noChangeArrowheads="1"/>
          </p:cNvSpPr>
          <p:nvPr/>
        </p:nvSpPr>
        <p:spPr bwMode="auto">
          <a:xfrm>
            <a:off x="2517775" y="4146953"/>
            <a:ext cx="554038" cy="329803"/>
          </a:xfrm>
          <a:prstGeom prst="homePlate">
            <a:avLst>
              <a:gd name="adj" fmla="val 41998"/>
            </a:avLst>
          </a:prstGeom>
          <a:gradFill rotWithShape="0">
            <a:gsLst>
              <a:gs pos="0">
                <a:srgbClr val="E393A3"/>
              </a:gs>
              <a:gs pos="100000">
                <a:srgbClr val="FDA4B5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35851" name="Rectangle 3090"/>
          <p:cNvSpPr>
            <a:spLocks noChangeArrowheads="1"/>
          </p:cNvSpPr>
          <p:nvPr/>
        </p:nvSpPr>
        <p:spPr bwMode="auto">
          <a:xfrm>
            <a:off x="3268673" y="1699023"/>
            <a:ext cx="573875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-2</a:t>
            </a:r>
          </a:p>
        </p:txBody>
      </p:sp>
      <p:graphicFrame>
        <p:nvGraphicFramePr>
          <p:cNvPr id="35852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6" name="Worksheet" r:id="rId3" imgW="4410075" imgH="2438400" progId="Excel.Sheet.8">
                  <p:embed/>
                </p:oleObj>
              </mc:Choice>
              <mc:Fallback>
                <p:oleObj name="Worksheet" r:id="rId3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3"/>
          <p:cNvGraphicFramePr>
            <a:graphicFrameLocks noChangeAspect="1"/>
          </p:cNvGraphicFramePr>
          <p:nvPr/>
        </p:nvGraphicFramePr>
        <p:xfrm>
          <a:off x="4116388" y="2871787"/>
          <a:ext cx="502761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7" name="Worksheet" r:id="rId5" imgW="3609975" imgH="1638300" progId="Excel.Sheet.8">
                  <p:embed/>
                </p:oleObj>
              </mc:Choice>
              <mc:Fallback>
                <p:oleObj name="Worksheet" r:id="rId5" imgW="3609975" imgH="1638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871787"/>
                        <a:ext cx="5027612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096"/>
          <p:cNvGrpSpPr>
            <a:grpSpLocks/>
          </p:cNvGrpSpPr>
          <p:nvPr/>
        </p:nvGrpSpPr>
        <p:grpSpPr bwMode="auto">
          <a:xfrm>
            <a:off x="3268663" y="3970740"/>
            <a:ext cx="4808538" cy="894159"/>
            <a:chOff x="2059" y="3335"/>
            <a:chExt cx="3029" cy="751"/>
          </a:xfrm>
        </p:grpSpPr>
        <p:sp>
          <p:nvSpPr>
            <p:cNvPr id="35859" name="Oval 3094"/>
            <p:cNvSpPr>
              <a:spLocks noChangeArrowheads="1"/>
            </p:cNvSpPr>
            <p:nvPr/>
          </p:nvSpPr>
          <p:spPr bwMode="auto">
            <a:xfrm>
              <a:off x="2059" y="3335"/>
              <a:ext cx="394" cy="31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5860" name="Freeform 3095"/>
            <p:cNvSpPr>
              <a:spLocks/>
            </p:cNvSpPr>
            <p:nvPr/>
          </p:nvSpPr>
          <p:spPr bwMode="auto">
            <a:xfrm>
              <a:off x="2453" y="3491"/>
              <a:ext cx="2635" cy="595"/>
            </a:xfrm>
            <a:custGeom>
              <a:avLst/>
              <a:gdLst>
                <a:gd name="T0" fmla="*/ 0 w 2580"/>
                <a:gd name="T1" fmla="*/ 36 h 510"/>
                <a:gd name="T2" fmla="*/ 1704 w 2580"/>
                <a:gd name="T3" fmla="*/ 504 h 510"/>
                <a:gd name="T4" fmla="*/ 2580 w 2580"/>
                <a:gd name="T5" fmla="*/ 0 h 510"/>
                <a:gd name="T6" fmla="*/ 0 60000 65536"/>
                <a:gd name="T7" fmla="*/ 0 60000 65536"/>
                <a:gd name="T8" fmla="*/ 0 60000 65536"/>
                <a:gd name="T9" fmla="*/ 0 w 2580"/>
                <a:gd name="T10" fmla="*/ 0 h 510"/>
                <a:gd name="T11" fmla="*/ 2580 w 2580"/>
                <a:gd name="T12" fmla="*/ 510 h 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0" h="510">
                  <a:moveTo>
                    <a:pt x="0" y="36"/>
                  </a:moveTo>
                  <a:cubicBezTo>
                    <a:pt x="284" y="114"/>
                    <a:pt x="1274" y="510"/>
                    <a:pt x="1704" y="504"/>
                  </a:cubicBezTo>
                  <a:cubicBezTo>
                    <a:pt x="2134" y="498"/>
                    <a:pt x="2398" y="105"/>
                    <a:pt x="2580" y="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5" name="Rectangle 3099"/>
          <p:cNvSpPr>
            <a:spLocks noChangeArrowheads="1"/>
          </p:cNvSpPr>
          <p:nvPr/>
        </p:nvSpPr>
        <p:spPr bwMode="auto">
          <a:xfrm>
            <a:off x="90488" y="4847696"/>
            <a:ext cx="4633912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.</a:t>
            </a:r>
          </a:p>
        </p:txBody>
      </p:sp>
      <p:sp>
        <p:nvSpPr>
          <p:cNvPr id="35856" name="Text Box 3100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9FEA3045-653C-43FF-BDCD-E2B1FC9E8274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800" b="1"/>
          </a:p>
        </p:txBody>
      </p:sp>
      <p:sp>
        <p:nvSpPr>
          <p:cNvPr id="35857" name="Rectangle 3101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36222" name="Rectangle 3102"/>
          <p:cNvSpPr>
            <a:spLocks noChangeArrowheads="1"/>
          </p:cNvSpPr>
          <p:nvPr/>
        </p:nvSpPr>
        <p:spPr bwMode="auto">
          <a:xfrm>
            <a:off x="179398" y="-190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302731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074"/>
          <p:cNvGrpSpPr>
            <a:grpSpLocks/>
          </p:cNvGrpSpPr>
          <p:nvPr/>
        </p:nvGrpSpPr>
        <p:grpSpPr bwMode="auto">
          <a:xfrm>
            <a:off x="79375" y="971550"/>
            <a:ext cx="3959225" cy="3888582"/>
            <a:chOff x="125" y="481"/>
            <a:chExt cx="2494" cy="3266"/>
          </a:xfrm>
        </p:grpSpPr>
        <p:sp>
          <p:nvSpPr>
            <p:cNvPr id="36887" name="Line 3075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888" name="Rectangle 3076"/>
            <p:cNvSpPr>
              <a:spLocks noChangeArrowheads="1"/>
            </p:cNvSpPr>
            <p:nvPr/>
          </p:nvSpPr>
          <p:spPr bwMode="auto">
            <a:xfrm>
              <a:off x="216" y="481"/>
              <a:ext cx="82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Kuantitas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Barang</a:t>
              </a:r>
              <a:endParaRPr lang="en-US" altLang="en-US" sz="14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 dirty="0"/>
                <a:t>Dikonsumsi</a:t>
              </a:r>
              <a:endParaRPr lang="en-US" altLang="en-US" sz="1400" b="1" dirty="0"/>
            </a:p>
          </p:txBody>
        </p:sp>
        <p:sp>
          <p:nvSpPr>
            <p:cNvPr id="36889" name="Rectangle 3077"/>
            <p:cNvSpPr>
              <a:spLocks noChangeArrowheads="1"/>
            </p:cNvSpPr>
            <p:nvPr/>
          </p:nvSpPr>
          <p:spPr bwMode="auto">
            <a:xfrm>
              <a:off x="1189" y="481"/>
              <a:ext cx="54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Total</a:t>
              </a:r>
              <a:endParaRPr lang="en-US" altLang="en-US" sz="1400" b="1"/>
            </a:p>
          </p:txBody>
        </p:sp>
        <p:sp>
          <p:nvSpPr>
            <p:cNvPr id="36890" name="Rectangle 3078"/>
            <p:cNvSpPr>
              <a:spLocks noChangeArrowheads="1"/>
            </p:cNvSpPr>
            <p:nvPr/>
          </p:nvSpPr>
          <p:spPr bwMode="auto">
            <a:xfrm>
              <a:off x="1995" y="481"/>
              <a:ext cx="62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Utilitas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400" b="1"/>
                <a:t>Marjinal</a:t>
              </a:r>
              <a:endParaRPr lang="en-US" altLang="en-US" sz="14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Symbol" panose="05050102010706020507" pitchFamily="18" charset="2"/>
                </a:rPr>
                <a:t>D</a:t>
              </a:r>
              <a:r>
                <a:rPr lang="en-US" altLang="en-US" sz="1400" b="1"/>
                <a:t>TU</a:t>
              </a:r>
            </a:p>
          </p:txBody>
        </p:sp>
        <p:sp>
          <p:nvSpPr>
            <p:cNvPr id="36891" name="Rectangle 3079"/>
            <p:cNvSpPr>
              <a:spLocks noChangeArrowheads="1"/>
            </p:cNvSpPr>
            <p:nvPr/>
          </p:nvSpPr>
          <p:spPr bwMode="auto">
            <a:xfrm>
              <a:off x="407" y="1187"/>
              <a:ext cx="253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7</a:t>
              </a:r>
            </a:p>
          </p:txBody>
        </p:sp>
        <p:sp>
          <p:nvSpPr>
            <p:cNvPr id="36892" name="Rectangle 3080"/>
            <p:cNvSpPr>
              <a:spLocks noChangeArrowheads="1"/>
            </p:cNvSpPr>
            <p:nvPr/>
          </p:nvSpPr>
          <p:spPr bwMode="auto">
            <a:xfrm>
              <a:off x="1102" y="1187"/>
              <a:ext cx="375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28</a:t>
              </a:r>
              <a:endParaRPr lang="en-US" altLang="en-US" sz="24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37225" name="Rectangle 3081"/>
          <p:cNvSpPr>
            <a:spLocks noChangeArrowheads="1"/>
          </p:cNvSpPr>
          <p:nvPr/>
        </p:nvSpPr>
        <p:spPr bwMode="auto">
          <a:xfrm>
            <a:off x="1154123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36868" name="Group 3082"/>
          <p:cNvGrpSpPr>
            <a:grpSpLocks/>
          </p:cNvGrpSpPr>
          <p:nvPr/>
        </p:nvGrpSpPr>
        <p:grpSpPr bwMode="auto">
          <a:xfrm>
            <a:off x="2362200" y="2180034"/>
            <a:ext cx="1323975" cy="2677716"/>
            <a:chOff x="1586" y="1511"/>
            <a:chExt cx="834" cy="2249"/>
          </a:xfrm>
        </p:grpSpPr>
        <p:sp>
          <p:nvSpPr>
            <p:cNvPr id="36879" name="AutoShape 3083"/>
            <p:cNvSpPr>
              <a:spLocks noChangeArrowheads="1"/>
            </p:cNvSpPr>
            <p:nvPr/>
          </p:nvSpPr>
          <p:spPr bwMode="auto">
            <a:xfrm>
              <a:off x="1586" y="1584"/>
              <a:ext cx="349" cy="198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0" name="AutoShape 3084"/>
            <p:cNvSpPr>
              <a:spLocks noChangeArrowheads="1"/>
            </p:cNvSpPr>
            <p:nvPr/>
          </p:nvSpPr>
          <p:spPr bwMode="auto">
            <a:xfrm>
              <a:off x="1586" y="1904"/>
              <a:ext cx="349" cy="212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1" name="AutoShape 3085"/>
            <p:cNvSpPr>
              <a:spLocks noChangeArrowheads="1"/>
            </p:cNvSpPr>
            <p:nvPr/>
          </p:nvSpPr>
          <p:spPr bwMode="auto">
            <a:xfrm>
              <a:off x="1586" y="2231"/>
              <a:ext cx="349" cy="185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2" name="AutoShape 3086"/>
            <p:cNvSpPr>
              <a:spLocks noChangeArrowheads="1"/>
            </p:cNvSpPr>
            <p:nvPr/>
          </p:nvSpPr>
          <p:spPr bwMode="auto">
            <a:xfrm>
              <a:off x="1586" y="2553"/>
              <a:ext cx="349" cy="199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3" name="AutoShape 3087"/>
            <p:cNvSpPr>
              <a:spLocks noChangeArrowheads="1"/>
            </p:cNvSpPr>
            <p:nvPr/>
          </p:nvSpPr>
          <p:spPr bwMode="auto">
            <a:xfrm>
              <a:off x="1586" y="2906"/>
              <a:ext cx="349" cy="182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4" name="AutoShape 3088"/>
            <p:cNvSpPr>
              <a:spLocks noChangeArrowheads="1"/>
            </p:cNvSpPr>
            <p:nvPr/>
          </p:nvSpPr>
          <p:spPr bwMode="auto">
            <a:xfrm>
              <a:off x="1586" y="3184"/>
              <a:ext cx="349" cy="174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5" name="AutoShape 3089"/>
            <p:cNvSpPr>
              <a:spLocks noChangeArrowheads="1"/>
            </p:cNvSpPr>
            <p:nvPr/>
          </p:nvSpPr>
          <p:spPr bwMode="auto">
            <a:xfrm>
              <a:off x="1586" y="3483"/>
              <a:ext cx="349" cy="193"/>
            </a:xfrm>
            <a:prstGeom prst="homePlate">
              <a:avLst>
                <a:gd name="adj" fmla="val 41998"/>
              </a:avLst>
            </a:prstGeom>
            <a:gradFill rotWithShape="0">
              <a:gsLst>
                <a:gs pos="0">
                  <a:srgbClr val="E393A3"/>
                </a:gs>
                <a:gs pos="100000">
                  <a:srgbClr val="FDA4B5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200"/>
            </a:p>
          </p:txBody>
        </p:sp>
        <p:sp>
          <p:nvSpPr>
            <p:cNvPr id="36886" name="Rectangle 3090"/>
            <p:cNvSpPr>
              <a:spLocks noChangeArrowheads="1"/>
            </p:cNvSpPr>
            <p:nvPr/>
          </p:nvSpPr>
          <p:spPr bwMode="auto">
            <a:xfrm>
              <a:off x="2059" y="1511"/>
              <a:ext cx="361" cy="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 -2</a:t>
              </a:r>
            </a:p>
          </p:txBody>
        </p:sp>
      </p:grp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0" name="Worksheet" r:id="rId3" imgW="4396320" imgH="2502720" progId="Excel.Sheet.8">
                  <p:embed/>
                </p:oleObj>
              </mc:Choice>
              <mc:Fallback>
                <p:oleObj name="Worksheet" r:id="rId3" imgW="4396320" imgH="25027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3"/>
          <p:cNvGraphicFramePr>
            <a:graphicFrameLocks noChangeAspect="1"/>
          </p:cNvGraphicFramePr>
          <p:nvPr/>
        </p:nvGraphicFramePr>
        <p:xfrm>
          <a:off x="4116388" y="2871787"/>
          <a:ext cx="502761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1" name="Worksheet" r:id="rId5" imgW="3609975" imgH="1638300" progId="Excel.Sheet.8">
                  <p:embed/>
                </p:oleObj>
              </mc:Choice>
              <mc:Fallback>
                <p:oleObj name="Worksheet" r:id="rId5" imgW="3609975" imgH="1638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2871787"/>
                        <a:ext cx="5027612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1" name="Group 3093"/>
          <p:cNvGrpSpPr>
            <a:grpSpLocks/>
          </p:cNvGrpSpPr>
          <p:nvPr/>
        </p:nvGrpSpPr>
        <p:grpSpPr bwMode="auto">
          <a:xfrm>
            <a:off x="2972823" y="1889528"/>
            <a:ext cx="4721862" cy="3080146"/>
            <a:chOff x="1879" y="1587"/>
            <a:chExt cx="2606" cy="2587"/>
          </a:xfrm>
        </p:grpSpPr>
        <p:sp>
          <p:nvSpPr>
            <p:cNvPr id="36875" name="Oval 3094"/>
            <p:cNvSpPr>
              <a:spLocks noChangeArrowheads="1"/>
            </p:cNvSpPr>
            <p:nvPr/>
          </p:nvSpPr>
          <p:spPr bwMode="auto">
            <a:xfrm>
              <a:off x="1879" y="1712"/>
              <a:ext cx="546" cy="2462"/>
            </a:xfrm>
            <a:prstGeom prst="ellips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grpSp>
          <p:nvGrpSpPr>
            <p:cNvPr id="36876" name="Group 3095"/>
            <p:cNvGrpSpPr>
              <a:grpSpLocks/>
            </p:cNvGrpSpPr>
            <p:nvPr/>
          </p:nvGrpSpPr>
          <p:grpSpPr bwMode="auto">
            <a:xfrm>
              <a:off x="2551" y="1587"/>
              <a:ext cx="1934" cy="1725"/>
              <a:chOff x="2551" y="1587"/>
              <a:chExt cx="1934" cy="1725"/>
            </a:xfrm>
          </p:grpSpPr>
          <p:pic>
            <p:nvPicPr>
              <p:cNvPr id="36877" name="Picture 3096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" y="1587"/>
                <a:ext cx="1934" cy="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41" name="Rectangle 3097"/>
              <p:cNvSpPr>
                <a:spLocks noChangeArrowheads="1"/>
              </p:cNvSpPr>
              <p:nvPr/>
            </p:nvSpPr>
            <p:spPr bwMode="auto">
              <a:xfrm>
                <a:off x="3224" y="1663"/>
                <a:ext cx="104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Bukti</a:t>
                </a:r>
                <a:endParaRPr lang="en-US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Utilitas Marjinal</a:t>
                </a:r>
                <a:endParaRPr lang="en-US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Yang Semakin</a:t>
                </a:r>
                <a:endParaRPr lang="en-US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i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rPr>
                  <a:t>Menurun</a:t>
                </a:r>
                <a:endParaRPr lang="en-US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6872" name="Text Box 3101"/>
          <p:cNvSpPr txBox="1">
            <a:spLocks noChangeArrowheads="1"/>
          </p:cNvSpPr>
          <p:nvPr/>
        </p:nvSpPr>
        <p:spPr bwMode="auto">
          <a:xfrm>
            <a:off x="8553450" y="4785122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110ED54F-1C02-4DBC-8C73-78DB4159375B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800" b="1"/>
          </a:p>
        </p:txBody>
      </p:sp>
      <p:sp>
        <p:nvSpPr>
          <p:cNvPr id="36873" name="Rectangle 3102"/>
          <p:cNvSpPr>
            <a:spLocks noChangeArrowheads="1"/>
          </p:cNvSpPr>
          <p:nvPr/>
        </p:nvSpPr>
        <p:spPr bwMode="auto">
          <a:xfrm>
            <a:off x="5029200" y="4844126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37247" name="Rectangle 3103"/>
          <p:cNvSpPr>
            <a:spLocks noChangeArrowheads="1"/>
          </p:cNvSpPr>
          <p:nvPr/>
        </p:nvSpPr>
        <p:spPr bwMode="auto">
          <a:xfrm>
            <a:off x="179398" y="-952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11832747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Fungsi produksi</a:t>
            </a:r>
          </a:p>
        </p:txBody>
      </p:sp>
    </p:spTree>
    <p:extLst>
      <p:ext uri="{BB962C8B-B14F-4D97-AF65-F5344CB8AC3E}">
        <p14:creationId xmlns:p14="http://schemas.microsoft.com/office/powerpoint/2010/main" val="294179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00100"/>
          </a:xfrm>
        </p:spPr>
        <p:txBody>
          <a:bodyPr/>
          <a:lstStyle/>
          <a:p>
            <a:pPr algn="ctr" eaLnBrk="1" hangingPunct="1"/>
            <a:r>
              <a:rPr lang="en-US" sz="3600" dirty="0"/>
              <a:t> </a:t>
            </a:r>
            <a:r>
              <a:rPr lang="id-ID" sz="3600" dirty="0"/>
              <a:t>PRODUKSI</a:t>
            </a:r>
            <a:br>
              <a:rPr lang="en-US" sz="3600" dirty="0"/>
            </a:br>
            <a:r>
              <a:rPr lang="en-US" sz="3600" dirty="0"/>
              <a:t>TEORI PRODUKSI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943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latin typeface="Cambria" panose="02040503050406030204" pitchFamily="18" charset="0"/>
              </a:rPr>
              <a:t>Pengertian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Produksi</a:t>
            </a:r>
            <a:endParaRPr lang="en-US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mbria" panose="02040503050406030204" pitchFamily="18" charset="0"/>
              </a:rPr>
              <a:t>Proses </a:t>
            </a:r>
            <a:r>
              <a:rPr lang="en-US" dirty="0" err="1">
                <a:latin typeface="Cambria" panose="02040503050406030204" pitchFamily="18" charset="0"/>
              </a:rPr>
              <a:t>mengubah</a:t>
            </a:r>
            <a:r>
              <a:rPr lang="en-US" dirty="0">
                <a:latin typeface="Cambria" panose="02040503050406030204" pitchFamily="18" charset="0"/>
              </a:rPr>
              <a:t> input </a:t>
            </a:r>
            <a:r>
              <a:rPr lang="en-US" dirty="0" err="1">
                <a:latin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</a:rPr>
              <a:t> output.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latin typeface="Cambria" panose="02040503050406030204" pitchFamily="18" charset="0"/>
              </a:rPr>
              <a:t>Produksi</a:t>
            </a:r>
            <a:r>
              <a:rPr lang="en-US" dirty="0">
                <a:latin typeface="Cambria" panose="020405030504060302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</a:rPr>
              <a:t>meliputi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semua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kegiatan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menciptakan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</a:rPr>
              <a:t>menambah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nilai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</a:rPr>
              <a:t>guna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barang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</a:rPr>
              <a:t>jasa</a:t>
            </a:r>
            <a:endParaRPr lang="en-US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mbria" panose="02040503050406030204" pitchFamily="18" charset="0"/>
              </a:rPr>
              <a:t>Total </a:t>
            </a:r>
            <a:r>
              <a:rPr lang="en-US" b="1" dirty="0" err="1">
                <a:latin typeface="Cambria" panose="02040503050406030204" pitchFamily="18" charset="0"/>
              </a:rPr>
              <a:t>produksi</a:t>
            </a:r>
            <a:r>
              <a:rPr lang="en-US" dirty="0">
                <a:latin typeface="Cambria" panose="02040503050406030204" pitchFamily="18" charset="0"/>
              </a:rPr>
              <a:t> : </a:t>
            </a:r>
            <a:r>
              <a:rPr lang="en-US" dirty="0" err="1">
                <a:latin typeface="Cambria" panose="02040503050406030204" pitchFamily="18" charset="0"/>
              </a:rPr>
              <a:t>keseluruhan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barang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dihasilkan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sejumlah</a:t>
            </a:r>
            <a:r>
              <a:rPr lang="en-US" dirty="0">
                <a:latin typeface="Cambria" panose="02040503050406030204" pitchFamily="18" charset="0"/>
              </a:rPr>
              <a:t> input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latin typeface="Cambria" panose="02040503050406030204" pitchFamily="18" charset="0"/>
              </a:rPr>
              <a:t>Produksi</a:t>
            </a:r>
            <a:r>
              <a:rPr lang="en-US" b="1" dirty="0">
                <a:latin typeface="Cambria" panose="02040503050406030204" pitchFamily="18" charset="0"/>
              </a:rPr>
              <a:t> marginal</a:t>
            </a:r>
            <a:r>
              <a:rPr lang="en-US" dirty="0">
                <a:latin typeface="Cambria" panose="02040503050406030204" pitchFamily="18" charset="0"/>
              </a:rPr>
              <a:t> : </a:t>
            </a:r>
            <a:r>
              <a:rPr lang="en-US" dirty="0" err="1">
                <a:latin typeface="Cambria" panose="02040503050406030204" pitchFamily="18" charset="0"/>
              </a:rPr>
              <a:t>tambahan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produksi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setiap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menambah</a:t>
            </a:r>
            <a:r>
              <a:rPr lang="en-US" dirty="0">
                <a:latin typeface="Cambria" panose="02040503050406030204" pitchFamily="18" charset="0"/>
              </a:rPr>
              <a:t> 1 unit input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AutoShape 9"/>
          <p:cNvSpPr txBox="1">
            <a:spLocks noChangeArrowheads="1"/>
          </p:cNvSpPr>
          <p:nvPr/>
        </p:nvSpPr>
        <p:spPr bwMode="gray">
          <a:xfrm>
            <a:off x="609600" y="4266011"/>
            <a:ext cx="8229600" cy="6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d-ID" sz="32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INPUT         PROSES         OUTPUT</a:t>
            </a:r>
            <a:endParaRPr lang="id-ID" sz="3200" b="1" kern="0" dirty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4570811"/>
            <a:ext cx="838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410200" y="4572002"/>
            <a:ext cx="838200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1451"/>
            <a:ext cx="7696200" cy="4714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err="1">
                <a:solidFill>
                  <a:srgbClr val="FF0000"/>
                </a:solidFill>
              </a:rPr>
              <a:t>Terminologi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penting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dalam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teori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produksi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4000" b="1" dirty="0" err="1"/>
              <a:t>Fungsi</a:t>
            </a:r>
            <a:r>
              <a:rPr lang="en-US" sz="4000" b="1" dirty="0"/>
              <a:t> </a:t>
            </a:r>
            <a:r>
              <a:rPr lang="en-US" sz="4000" b="1" dirty="0" err="1"/>
              <a:t>produksi</a:t>
            </a:r>
            <a:endParaRPr lang="en-US" sz="4000" b="1" dirty="0"/>
          </a:p>
          <a:p>
            <a:pPr marL="609600" indent="-609600" eaLnBrk="1" hangingPunct="1">
              <a:buFontTx/>
              <a:buAutoNum type="arabicPeriod"/>
            </a:pPr>
            <a:r>
              <a:rPr lang="en-US" sz="4000" b="1" dirty="0" err="1"/>
              <a:t>Biaya</a:t>
            </a:r>
            <a:r>
              <a:rPr lang="en-US" sz="4000" b="1" dirty="0"/>
              <a:t> </a:t>
            </a:r>
            <a:r>
              <a:rPr lang="en-US" sz="4000" b="1" dirty="0" err="1"/>
              <a:t>produksi</a:t>
            </a:r>
            <a:r>
              <a:rPr lang="en-US" sz="4000" b="1" dirty="0"/>
              <a:t> minimum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b="1" dirty="0" err="1"/>
              <a:t>Jangka</a:t>
            </a:r>
            <a:r>
              <a:rPr lang="en-US" sz="4000" b="1" dirty="0"/>
              <a:t> </a:t>
            </a:r>
            <a:r>
              <a:rPr lang="en-US" sz="4000" b="1" dirty="0" err="1"/>
              <a:t>waktu</a:t>
            </a:r>
            <a:r>
              <a:rPr lang="en-US" sz="4000" b="1" dirty="0"/>
              <a:t> </a:t>
            </a:r>
            <a:r>
              <a:rPr lang="en-US" sz="4000" b="1" dirty="0" err="1"/>
              <a:t>analisis</a:t>
            </a:r>
            <a:endParaRPr lang="id-ID" sz="4000" b="1" dirty="0"/>
          </a:p>
          <a:p>
            <a:pPr marL="609600" indent="-609600" eaLnBrk="1" hangingPunct="1">
              <a:buFontTx/>
              <a:buAutoNum type="arabicPeriod"/>
            </a:pPr>
            <a:r>
              <a:rPr lang="id-ID" sz="4000" b="1" dirty="0"/>
              <a:t>Perusahaan dan industri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79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sz="3600" b="1" dirty="0" err="1">
                <a:solidFill>
                  <a:srgbClr val="C00000"/>
                </a:solidFill>
              </a:rPr>
              <a:t>Fungsi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produksi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menunju</a:t>
            </a:r>
            <a:r>
              <a:rPr lang="id-ID" b="1" dirty="0"/>
              <a:t>k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faktor-faktor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r>
              <a:rPr lang="en-US" b="1" dirty="0"/>
              <a:t> (input)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r>
              <a:rPr lang="en-US" b="1" dirty="0"/>
              <a:t> yang </a:t>
            </a:r>
            <a:r>
              <a:rPr lang="en-US" b="1" dirty="0" err="1"/>
              <a:t>diciptakan</a:t>
            </a:r>
            <a:r>
              <a:rPr lang="en-US" b="1" dirty="0"/>
              <a:t> (output)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Q = f (K, L, R, 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/>
              <a:t>	</a:t>
            </a:r>
            <a:r>
              <a:rPr lang="en-US" sz="2400" b="1" dirty="0"/>
              <a:t>Q = </a:t>
            </a:r>
            <a:r>
              <a:rPr lang="id-ID" sz="2400" b="1" dirty="0"/>
              <a:t>O</a:t>
            </a:r>
            <a:r>
              <a:rPr lang="en-US" sz="2400" b="1" dirty="0" err="1"/>
              <a:t>utput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/>
              <a:t>	</a:t>
            </a:r>
            <a:r>
              <a:rPr lang="en-US" sz="2400" b="1" dirty="0"/>
              <a:t>K = </a:t>
            </a:r>
            <a:r>
              <a:rPr lang="id-ID" sz="2400" b="1" dirty="0"/>
              <a:t>M</a:t>
            </a:r>
            <a:r>
              <a:rPr lang="en-US" sz="2400" b="1" dirty="0" err="1"/>
              <a:t>odal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/>
              <a:t>	</a:t>
            </a:r>
            <a:r>
              <a:rPr lang="en-US" sz="2400" b="1" dirty="0"/>
              <a:t>L = </a:t>
            </a:r>
            <a:r>
              <a:rPr lang="id-ID" sz="2400" b="1" dirty="0" err="1"/>
              <a:t>T</a:t>
            </a:r>
            <a:r>
              <a:rPr lang="en-US" sz="2400" b="1" dirty="0" err="1"/>
              <a:t>enaga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/>
              <a:t>	</a:t>
            </a:r>
            <a:r>
              <a:rPr lang="en-US" sz="2400" b="1" dirty="0"/>
              <a:t>R = </a:t>
            </a:r>
            <a:r>
              <a:rPr lang="id-ID" sz="2400" b="1" dirty="0" err="1"/>
              <a:t>K</a:t>
            </a:r>
            <a:r>
              <a:rPr lang="en-US" sz="2400" b="1" dirty="0" err="1"/>
              <a:t>ekayaan</a:t>
            </a:r>
            <a:r>
              <a:rPr lang="en-US" sz="2400" b="1" dirty="0"/>
              <a:t> </a:t>
            </a:r>
            <a:r>
              <a:rPr lang="en-US" sz="2400" b="1" dirty="0" err="1"/>
              <a:t>alam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dirty="0"/>
              <a:t>	</a:t>
            </a:r>
            <a:r>
              <a:rPr lang="en-US" sz="2400" b="1" dirty="0"/>
              <a:t>T = </a:t>
            </a:r>
            <a:r>
              <a:rPr lang="en-US" sz="2400" b="1" dirty="0" err="1"/>
              <a:t>Teknologi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16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>
                <a:latin typeface="Comic Sans MS" panose="030F0702030302020204" pitchFamily="66" charset="0"/>
              </a:rPr>
              <a:t>Jangka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Waktu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Produksi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d-ID" sz="2800"/>
              <a:t>Jangka waktu dibedakan menjadi </a:t>
            </a:r>
            <a:r>
              <a:rPr lang="en-US" sz="2800"/>
              <a:t>2</a:t>
            </a:r>
            <a:r>
              <a:rPr lang="id-ID" sz="2800"/>
              <a:t>: </a:t>
            </a:r>
          </a:p>
          <a:p>
            <a:pPr eaLnBrk="1" hangingPunct="1"/>
            <a:r>
              <a:rPr lang="en-US" sz="2800"/>
              <a:t>Jangka Pendek (short run)</a:t>
            </a:r>
            <a:r>
              <a:rPr lang="id-ID" sz="2800"/>
              <a:t> yaitu jangka waktu ketika input variabel dapat disesuaikan, namun  </a:t>
            </a:r>
            <a:r>
              <a:rPr lang="en-US" sz="2800"/>
              <a:t>input</a:t>
            </a:r>
            <a:r>
              <a:rPr lang="id-ID" sz="2800"/>
              <a:t> </a:t>
            </a:r>
            <a:r>
              <a:rPr lang="en-US" sz="2800"/>
              <a:t>tetap</a:t>
            </a:r>
            <a:r>
              <a:rPr lang="id-ID" sz="2800"/>
              <a:t> tidak dapat </a:t>
            </a:r>
            <a:r>
              <a:rPr lang="en-US" sz="2800"/>
              <a:t>diubah</a:t>
            </a:r>
            <a:r>
              <a:rPr lang="id-ID" sz="2800"/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d-ID" sz="2800"/>
          </a:p>
          <a:p>
            <a:pPr eaLnBrk="1" hangingPunct="1"/>
            <a:r>
              <a:rPr lang="id-ID" sz="2800"/>
              <a:t>Jangka Panjang (long </a:t>
            </a:r>
            <a:r>
              <a:rPr lang="en-US" sz="2800"/>
              <a:t>r</a:t>
            </a:r>
            <a:r>
              <a:rPr lang="id-ID" sz="2800"/>
              <a:t>un) merupakan suatu waktu dimana seluruh </a:t>
            </a:r>
            <a:r>
              <a:rPr lang="en-US" sz="2800"/>
              <a:t>input</a:t>
            </a:r>
            <a:r>
              <a:rPr lang="id-ID" sz="2800"/>
              <a:t> </a:t>
            </a:r>
            <a:r>
              <a:rPr lang="en-US" sz="2800"/>
              <a:t>v</a:t>
            </a:r>
            <a:r>
              <a:rPr lang="id-ID" sz="2800"/>
              <a:t>ariabel maupun </a:t>
            </a:r>
            <a:r>
              <a:rPr lang="en-US" sz="2800"/>
              <a:t>tetap</a:t>
            </a:r>
            <a:r>
              <a:rPr lang="id-ID" sz="2800"/>
              <a:t> yang digunakan perusahaan dapat diubah. </a:t>
            </a:r>
          </a:p>
          <a:p>
            <a:pPr eaLnBrk="1" hangingPunct="1"/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17926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dirty="0">
                <a:solidFill>
                  <a:srgbClr val="7B9899"/>
                </a:solidFill>
              </a:rPr>
              <a:t>Teori Perilaku Konsumen</a:t>
            </a:r>
            <a:endParaRPr lang="en-CA" altLang="en-US" dirty="0">
              <a:solidFill>
                <a:srgbClr val="7B9899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504238" cy="3429000"/>
          </a:xfrm>
        </p:spPr>
        <p:txBody>
          <a:bodyPr/>
          <a:lstStyle/>
          <a:p>
            <a:pPr algn="just" eaLnBrk="1" hangingPunct="1"/>
            <a:r>
              <a:rPr lang="id-ID" altLang="en-US" sz="2400" dirty="0"/>
              <a:t>Adalah analisis yang menerangkan :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400" dirty="0"/>
              <a:t>1. Alasan para konsumen untuk membeli lebih banyak barang atau jasa pada harga yang lebih rendah dan menguranginya pada saat harga tinggi.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2. </a:t>
            </a:r>
            <a:r>
              <a:rPr lang="id-ID" altLang="en-US" sz="2400" dirty="0"/>
              <a:t>Bagaimana seorang konsumen menentukan jumlah dan komposisi dari barang yang akan dibeli dari pendapatan yang diperolehnya.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CA" altLang="en-US" sz="2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39113" y="4747022"/>
            <a:ext cx="86201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C8FE87E-E7BD-4705-8868-CDED2FBC60AF}" type="slidenum">
              <a:rPr lang="en-US" altLang="en-US" sz="1800" b="1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392137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"/>
            <a:ext cx="8793162" cy="700088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2000" b="1" dirty="0" err="1">
                <a:solidFill>
                  <a:srgbClr val="00B050"/>
                </a:solidFill>
              </a:rPr>
              <a:t>Teori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produksi</a:t>
            </a:r>
            <a:r>
              <a:rPr lang="en-US" sz="2000" b="1" dirty="0">
                <a:solidFill>
                  <a:srgbClr val="00B050"/>
                </a:solidFill>
              </a:rPr>
              <a:t> d</a:t>
            </a:r>
            <a:r>
              <a:rPr lang="id-ID" sz="2000" b="1" dirty="0">
                <a:solidFill>
                  <a:srgbClr val="00B050"/>
                </a:solidFill>
              </a:rPr>
              <a:t>en</a:t>
            </a:r>
            <a:r>
              <a:rPr lang="en-US" sz="2000" b="1" dirty="0">
                <a:solidFill>
                  <a:srgbClr val="00B050"/>
                </a:solidFill>
              </a:rPr>
              <a:t>g</a:t>
            </a:r>
            <a:r>
              <a:rPr lang="id-ID" sz="2000" b="1" dirty="0">
                <a:solidFill>
                  <a:srgbClr val="00B050"/>
                </a:solidFill>
              </a:rPr>
              <a:t>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satu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faktor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produksi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variabel</a:t>
            </a:r>
            <a:r>
              <a:rPr lang="en-US" sz="2000" b="1" dirty="0">
                <a:solidFill>
                  <a:srgbClr val="00B050"/>
                </a:solidFill>
              </a:rPr>
              <a:t> (</a:t>
            </a:r>
            <a:r>
              <a:rPr lang="en-US" sz="2000" b="1" dirty="0" err="1">
                <a:solidFill>
                  <a:srgbClr val="00B050"/>
                </a:solidFill>
              </a:rPr>
              <a:t>analisis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jangka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pendek</a:t>
            </a:r>
            <a:r>
              <a:rPr lang="en-US" sz="20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0838" y="1028701"/>
            <a:ext cx="8437562" cy="37373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umumnya</a:t>
            </a:r>
            <a:r>
              <a:rPr lang="en-US" b="1" dirty="0"/>
              <a:t>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r>
              <a:rPr lang="en-US" b="1" dirty="0"/>
              <a:t> yang </a:t>
            </a:r>
            <a:r>
              <a:rPr lang="en-US" b="1" dirty="0" err="1"/>
              <a:t>dianggap</a:t>
            </a:r>
            <a:r>
              <a:rPr lang="en-US" b="1" dirty="0"/>
              <a:t> </a:t>
            </a:r>
            <a:r>
              <a:rPr lang="en-US" b="1" dirty="0" err="1"/>
              <a:t>variabel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endParaRPr lang="en-US" b="1" dirty="0"/>
          </a:p>
          <a:p>
            <a:pPr eaLnBrk="1" hangingPunct="1"/>
            <a:r>
              <a:rPr lang="en-US" b="1" dirty="0"/>
              <a:t>Modal, </a:t>
            </a:r>
            <a:r>
              <a:rPr lang="en-US" b="1" dirty="0" err="1"/>
              <a:t>tanah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dianggap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konstan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04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  <p:bldP spid="225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416"/>
            <a:ext cx="8534400" cy="65484"/>
          </a:xfrm>
          <a:solidFill>
            <a:srgbClr val="F6A8F4"/>
          </a:solidFill>
        </p:spPr>
        <p:txBody>
          <a:bodyPr/>
          <a:lstStyle/>
          <a:p>
            <a:pPr algn="l" eaLnBrk="1" hangingPunct="1"/>
            <a:r>
              <a:rPr lang="en-US" sz="2400" i="1" dirty="0" err="1">
                <a:solidFill>
                  <a:srgbClr val="FF0000"/>
                </a:solidFill>
              </a:rPr>
              <a:t>Hukum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hasil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lebih</a:t>
            </a:r>
            <a:r>
              <a:rPr lang="en-US" sz="2400" i="1" dirty="0">
                <a:solidFill>
                  <a:srgbClr val="FF0000"/>
                </a:solidFill>
              </a:rPr>
              <a:t> yang </a:t>
            </a:r>
            <a:r>
              <a:rPr lang="en-US" sz="2400" i="1" dirty="0" err="1">
                <a:solidFill>
                  <a:srgbClr val="FF0000"/>
                </a:solidFill>
              </a:rPr>
              <a:t>semakin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berkurang</a:t>
            </a:r>
            <a:r>
              <a:rPr lang="en-US" sz="2400" i="1" dirty="0">
                <a:solidFill>
                  <a:srgbClr val="FF0000"/>
                </a:solidFill>
              </a:rPr>
              <a:t> (law of diminishing return)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4450"/>
            <a:ext cx="8229600" cy="3371850"/>
          </a:xfrm>
          <a:solidFill>
            <a:srgbClr val="F6A8F4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i="1" dirty="0" err="1"/>
              <a:t>tenaga</a:t>
            </a:r>
            <a:r>
              <a:rPr lang="en-US" sz="2800" b="1" i="1" dirty="0"/>
              <a:t> </a:t>
            </a:r>
            <a:r>
              <a:rPr lang="en-US" sz="2800" b="1" i="1" dirty="0" err="1"/>
              <a:t>kerja</a:t>
            </a:r>
            <a:r>
              <a:rPr lang="id-ID" sz="2800" b="1" i="1" dirty="0"/>
              <a:t> </a:t>
            </a:r>
            <a:r>
              <a:rPr lang="en-US" sz="2800" b="1" dirty="0" err="1"/>
              <a:t>terus</a:t>
            </a:r>
            <a:r>
              <a:rPr lang="en-US" sz="2800" b="1" dirty="0"/>
              <a:t> </a:t>
            </a:r>
            <a:r>
              <a:rPr lang="en-US" sz="2800" b="1" dirty="0" err="1"/>
              <a:t>menerus</a:t>
            </a:r>
            <a:r>
              <a:rPr lang="en-US" sz="2800" b="1" dirty="0"/>
              <a:t> </a:t>
            </a:r>
            <a:r>
              <a:rPr lang="en-US" sz="2800" b="1" dirty="0" err="1"/>
              <a:t>ditambah</a:t>
            </a:r>
            <a:r>
              <a:rPr lang="en-US" sz="2800" b="1" dirty="0"/>
              <a:t>, </a:t>
            </a:r>
            <a:r>
              <a:rPr lang="en-US" sz="2800" b="1" dirty="0" err="1"/>
              <a:t>mulanya</a:t>
            </a:r>
            <a:r>
              <a:rPr lang="en-US" sz="2800" b="1" dirty="0"/>
              <a:t> </a:t>
            </a:r>
            <a:r>
              <a:rPr lang="en-US" sz="2800" b="1" dirty="0" err="1"/>
              <a:t>produksi</a:t>
            </a:r>
            <a:r>
              <a:rPr lang="en-US" sz="2800" b="1" dirty="0"/>
              <a:t> total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banyak</a:t>
            </a:r>
            <a:r>
              <a:rPr lang="en-US" sz="2800" b="1" dirty="0"/>
              <a:t> </a:t>
            </a:r>
            <a:r>
              <a:rPr lang="en-US" sz="2800" b="1" dirty="0" err="1"/>
              <a:t>tambaha</a:t>
            </a:r>
            <a:r>
              <a:rPr lang="id-ID" sz="2800" b="1" dirty="0"/>
              <a:t>n</a:t>
            </a:r>
            <a:r>
              <a:rPr lang="en-US" sz="2800" b="1" dirty="0" err="1"/>
              <a:t>nya</a:t>
            </a:r>
            <a:r>
              <a:rPr lang="en-US" sz="2800" b="1" dirty="0"/>
              <a:t>, </a:t>
            </a:r>
            <a:r>
              <a:rPr lang="en-US" sz="2800" b="1" dirty="0" err="1"/>
              <a:t>tetapi</a:t>
            </a:r>
            <a:r>
              <a:rPr lang="en-US" sz="2800" b="1" dirty="0"/>
              <a:t> </a:t>
            </a:r>
            <a:r>
              <a:rPr lang="en-US" sz="2800" b="1" dirty="0" err="1"/>
              <a:t>sesudah</a:t>
            </a:r>
            <a:r>
              <a:rPr lang="en-US" sz="2800" b="1" dirty="0"/>
              <a:t> </a:t>
            </a:r>
            <a:r>
              <a:rPr lang="en-US" sz="2800" b="1" dirty="0" err="1"/>
              <a:t>mencapai</a:t>
            </a:r>
            <a:r>
              <a:rPr lang="en-US" sz="2800" b="1" dirty="0"/>
              <a:t> </a:t>
            </a:r>
            <a:r>
              <a:rPr lang="en-US" sz="2800" b="1" dirty="0" err="1"/>
              <a:t>tingkat</a:t>
            </a:r>
            <a:r>
              <a:rPr lang="en-US" sz="2800" b="1" dirty="0"/>
              <a:t> </a:t>
            </a:r>
            <a:r>
              <a:rPr lang="en-US" sz="2800" b="1" dirty="0" err="1"/>
              <a:t>tertentu</a:t>
            </a:r>
            <a:r>
              <a:rPr lang="en-US" sz="2800" b="1" dirty="0"/>
              <a:t> </a:t>
            </a:r>
            <a:r>
              <a:rPr lang="en-US" sz="2800" b="1" dirty="0" err="1"/>
              <a:t>produksi</a:t>
            </a:r>
            <a:r>
              <a:rPr lang="en-US" sz="2800" b="1" dirty="0"/>
              <a:t> </a:t>
            </a:r>
            <a:r>
              <a:rPr lang="en-US" sz="2800" b="1" dirty="0" err="1"/>
              <a:t>tambahan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berkurang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/>
              <a:t>negatif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menyebabkan</a:t>
            </a:r>
            <a:r>
              <a:rPr lang="en-US" sz="2800" b="1" dirty="0"/>
              <a:t> </a:t>
            </a:r>
            <a:r>
              <a:rPr lang="en-US" sz="2800" b="1" dirty="0" err="1"/>
              <a:t>tambahan</a:t>
            </a:r>
            <a:r>
              <a:rPr lang="en-US" sz="2800" b="1" dirty="0"/>
              <a:t> </a:t>
            </a:r>
            <a:r>
              <a:rPr lang="en-US" sz="2800" b="1" dirty="0" err="1"/>
              <a:t>produksi</a:t>
            </a:r>
            <a:r>
              <a:rPr lang="en-US" sz="2800" b="1" dirty="0"/>
              <a:t> total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lambat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/>
              <a:t>ia</a:t>
            </a:r>
            <a:r>
              <a:rPr lang="en-US" sz="2800" b="1" dirty="0"/>
              <a:t> </a:t>
            </a:r>
            <a:r>
              <a:rPr lang="en-US" sz="2800" b="1" dirty="0" err="1"/>
              <a:t>mencapai</a:t>
            </a:r>
            <a:r>
              <a:rPr lang="en-US" sz="2800" b="1" dirty="0"/>
              <a:t> </a:t>
            </a:r>
            <a:r>
              <a:rPr lang="en-US" sz="2800" b="1" dirty="0" err="1"/>
              <a:t>tingkat</a:t>
            </a:r>
            <a:r>
              <a:rPr lang="en-US" sz="2800" b="1" dirty="0"/>
              <a:t> yang </a:t>
            </a:r>
            <a:r>
              <a:rPr lang="en-US" sz="2800" b="1" dirty="0" err="1"/>
              <a:t>maksimum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kemudian</a:t>
            </a:r>
            <a:r>
              <a:rPr lang="en-US" sz="2800" b="1" dirty="0"/>
              <a:t> </a:t>
            </a:r>
            <a:r>
              <a:rPr lang="en-US" sz="2800" b="1" dirty="0" err="1"/>
              <a:t>menurun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3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610600" cy="700088"/>
          </a:xfrm>
          <a:solidFill>
            <a:srgbClr val="F6A8F4"/>
          </a:solidFill>
        </p:spPr>
        <p:txBody>
          <a:bodyPr/>
          <a:lstStyle/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Beberapa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pengertian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penting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Teori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Produksi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6A8F4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1. </a:t>
            </a:r>
            <a:r>
              <a:rPr lang="en-US" sz="2800" dirty="0" err="1"/>
              <a:t>Produk</a:t>
            </a:r>
            <a:r>
              <a:rPr lang="en-US" sz="2800" dirty="0"/>
              <a:t> total (Total product)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output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2</a:t>
            </a:r>
            <a:r>
              <a:rPr lang="en-US" sz="2400" dirty="0"/>
              <a:t>. </a:t>
            </a:r>
            <a:r>
              <a:rPr lang="en-US" sz="2800" dirty="0" err="1"/>
              <a:t>Produk</a:t>
            </a:r>
            <a:r>
              <a:rPr lang="en-US" sz="2800" dirty="0"/>
              <a:t> rata-rata (Average product)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orang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/input </a:t>
            </a:r>
            <a:r>
              <a:rPr lang="en-US" sz="2400" dirty="0" err="1"/>
              <a:t>variabel</a:t>
            </a:r>
            <a:r>
              <a:rPr lang="en-US" sz="2400" dirty="0"/>
              <a:t> (AP = TP / L)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3.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marjinal</a:t>
            </a:r>
            <a:r>
              <a:rPr lang="en-US" sz="2800" dirty="0"/>
              <a:t> (marginal product)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yang </a:t>
            </a:r>
            <a:r>
              <a:rPr lang="en-US" sz="2400" dirty="0" err="1"/>
              <a:t>diakibatkan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bertambahnya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sebaliknya</a:t>
            </a:r>
            <a:r>
              <a:rPr lang="en-US" sz="2400" dirty="0"/>
              <a:t> (</a:t>
            </a:r>
            <a:r>
              <a:rPr lang="en-US" sz="2400" dirty="0">
                <a:sym typeface="Symbol" panose="05050102010706020507" pitchFamily="18" charset="2"/>
              </a:rPr>
              <a:t>TP / L)</a:t>
            </a:r>
          </a:p>
        </p:txBody>
      </p:sp>
    </p:spTree>
    <p:extLst>
      <p:ext uri="{BB962C8B-B14F-4D97-AF65-F5344CB8AC3E}">
        <p14:creationId xmlns:p14="http://schemas.microsoft.com/office/powerpoint/2010/main" val="40348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"/>
            <a:ext cx="8839200" cy="590549"/>
          </a:xfrm>
          <a:solidFill>
            <a:srgbClr val="F6A8F4"/>
          </a:solidFill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7030A0"/>
                </a:solidFill>
              </a:rPr>
              <a:t>Tabel</a:t>
            </a:r>
            <a:r>
              <a:rPr lang="en-US" sz="2400" b="1" dirty="0">
                <a:solidFill>
                  <a:srgbClr val="7030A0"/>
                </a:solidFill>
              </a:rPr>
              <a:t>: </a:t>
            </a:r>
            <a:r>
              <a:rPr lang="en-US" sz="2400" b="1" dirty="0" err="1">
                <a:solidFill>
                  <a:srgbClr val="7030A0"/>
                </a:solidFill>
              </a:rPr>
              <a:t>Pengaruh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perubahan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tenaga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kerja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atas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produksi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beras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25724" name="Group 12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21427775"/>
              </p:ext>
            </p:extLst>
          </p:nvPr>
        </p:nvGraphicFramePr>
        <p:xfrm>
          <a:off x="381000" y="1314450"/>
          <a:ext cx="8458200" cy="3619499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7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Tenaga kerja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Produksi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Produksi rata-rata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Produksi majinal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Tahap produksi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(6)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Tahap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Pertama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Tahap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Kedua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Tahap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-400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Ketiga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F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"/>
            <a:ext cx="8839200" cy="700088"/>
          </a:xfrm>
          <a:solidFill>
            <a:srgbClr val="A9F5B0"/>
          </a:solidFill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Kurva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Produksi</a:t>
            </a:r>
            <a:r>
              <a:rPr lang="en-US" sz="2400" b="1" dirty="0">
                <a:solidFill>
                  <a:srgbClr val="FF0000"/>
                </a:solidFill>
              </a:rPr>
              <a:t> Total, </a:t>
            </a:r>
            <a:r>
              <a:rPr lang="en-US" sz="2400" b="1" dirty="0" err="1">
                <a:solidFill>
                  <a:srgbClr val="FF0000"/>
                </a:solidFill>
              </a:rPr>
              <a:t>Produksi</a:t>
            </a:r>
            <a:r>
              <a:rPr lang="en-US" sz="2400" b="1" dirty="0">
                <a:solidFill>
                  <a:srgbClr val="FF0000"/>
                </a:solidFill>
              </a:rPr>
              <a:t> Rata-rata </a:t>
            </a:r>
            <a:r>
              <a:rPr lang="en-US" sz="2400" b="1" dirty="0" err="1">
                <a:solidFill>
                  <a:srgbClr val="FF0000"/>
                </a:solidFill>
              </a:rPr>
              <a:t>dan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Produksi</a:t>
            </a:r>
            <a:r>
              <a:rPr lang="en-US" sz="2400" b="1" dirty="0">
                <a:solidFill>
                  <a:srgbClr val="FF0000"/>
                </a:solidFill>
              </a:rPr>
              <a:t> Marginal</a:t>
            </a:r>
          </a:p>
        </p:txBody>
      </p:sp>
      <p:sp>
        <p:nvSpPr>
          <p:cNvPr id="13315" name="Line 10"/>
          <p:cNvSpPr>
            <a:spLocks noChangeShapeType="1"/>
          </p:cNvSpPr>
          <p:nvPr/>
        </p:nvSpPr>
        <p:spPr bwMode="auto">
          <a:xfrm>
            <a:off x="990600" y="302895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1"/>
          <p:cNvSpPr>
            <a:spLocks noChangeShapeType="1"/>
          </p:cNvSpPr>
          <p:nvPr/>
        </p:nvSpPr>
        <p:spPr bwMode="auto">
          <a:xfrm>
            <a:off x="990600" y="42862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 flipV="1">
            <a:off x="990600" y="16573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3"/>
          <p:cNvSpPr>
            <a:spLocks noChangeShapeType="1"/>
          </p:cNvSpPr>
          <p:nvPr/>
        </p:nvSpPr>
        <p:spPr bwMode="auto">
          <a:xfrm flipV="1">
            <a:off x="990600" y="31432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 flipV="1">
            <a:off x="1371600" y="2857500"/>
            <a:ext cx="0" cy="142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6"/>
          <p:cNvSpPr>
            <a:spLocks noChangeShapeType="1"/>
          </p:cNvSpPr>
          <p:nvPr/>
        </p:nvSpPr>
        <p:spPr bwMode="auto">
          <a:xfrm flipV="1">
            <a:off x="2133600" y="1657350"/>
            <a:ext cx="0" cy="2628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7"/>
          <p:cNvSpPr>
            <a:spLocks noChangeShapeType="1"/>
          </p:cNvSpPr>
          <p:nvPr/>
        </p:nvSpPr>
        <p:spPr bwMode="auto">
          <a:xfrm flipV="1">
            <a:off x="2895600" y="131445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23"/>
          <p:cNvSpPr>
            <a:spLocks noChangeShapeType="1"/>
          </p:cNvSpPr>
          <p:nvPr/>
        </p:nvSpPr>
        <p:spPr bwMode="auto">
          <a:xfrm flipV="1">
            <a:off x="1752600" y="2400300"/>
            <a:ext cx="0" cy="1200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31"/>
          <p:cNvSpPr>
            <a:spLocks/>
          </p:cNvSpPr>
          <p:nvPr/>
        </p:nvSpPr>
        <p:spPr bwMode="auto">
          <a:xfrm>
            <a:off x="990600" y="3495677"/>
            <a:ext cx="3784600" cy="790575"/>
          </a:xfrm>
          <a:custGeom>
            <a:avLst/>
            <a:gdLst>
              <a:gd name="T0" fmla="*/ 0 w 2384"/>
              <a:gd name="T1" fmla="*/ 2147483647 h 664"/>
              <a:gd name="T2" fmla="*/ 2147483647 w 2384"/>
              <a:gd name="T3" fmla="*/ 2147483647 h 664"/>
              <a:gd name="T4" fmla="*/ 2147483647 w 2384"/>
              <a:gd name="T5" fmla="*/ 2147483647 h 664"/>
              <a:gd name="T6" fmla="*/ 2147483647 w 2384"/>
              <a:gd name="T7" fmla="*/ 2147483647 h 664"/>
              <a:gd name="T8" fmla="*/ 2147483647 w 2384"/>
              <a:gd name="T9" fmla="*/ 2147483647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4"/>
              <a:gd name="T16" fmla="*/ 0 h 664"/>
              <a:gd name="T17" fmla="*/ 2384 w 2384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4" h="664">
                <a:moveTo>
                  <a:pt x="0" y="664"/>
                </a:moveTo>
                <a:cubicBezTo>
                  <a:pt x="140" y="500"/>
                  <a:pt x="280" y="336"/>
                  <a:pt x="432" y="232"/>
                </a:cubicBezTo>
                <a:cubicBezTo>
                  <a:pt x="584" y="128"/>
                  <a:pt x="624" y="0"/>
                  <a:pt x="912" y="40"/>
                </a:cubicBezTo>
                <a:cubicBezTo>
                  <a:pt x="1200" y="80"/>
                  <a:pt x="1936" y="392"/>
                  <a:pt x="2160" y="472"/>
                </a:cubicBezTo>
                <a:cubicBezTo>
                  <a:pt x="2384" y="552"/>
                  <a:pt x="2320" y="536"/>
                  <a:pt x="2256" y="5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3324" name="Freeform 32"/>
          <p:cNvSpPr>
            <a:spLocks/>
          </p:cNvSpPr>
          <p:nvPr/>
        </p:nvSpPr>
        <p:spPr bwMode="auto">
          <a:xfrm>
            <a:off x="1752600" y="3314700"/>
            <a:ext cx="2120900" cy="1276350"/>
          </a:xfrm>
          <a:custGeom>
            <a:avLst/>
            <a:gdLst>
              <a:gd name="T0" fmla="*/ 0 w 1336"/>
              <a:gd name="T1" fmla="*/ 2147483647 h 1072"/>
              <a:gd name="T2" fmla="*/ 2147483647 w 1336"/>
              <a:gd name="T3" fmla="*/ 2147483647 h 1072"/>
              <a:gd name="T4" fmla="*/ 2147483647 w 1336"/>
              <a:gd name="T5" fmla="*/ 2147483647 h 1072"/>
              <a:gd name="T6" fmla="*/ 2147483647 w 1336"/>
              <a:gd name="T7" fmla="*/ 2147483647 h 1072"/>
              <a:gd name="T8" fmla="*/ 2147483647 w 1336"/>
              <a:gd name="T9" fmla="*/ 2147483647 h 10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6"/>
              <a:gd name="T16" fmla="*/ 0 h 1072"/>
              <a:gd name="T17" fmla="*/ 1336 w 1336"/>
              <a:gd name="T18" fmla="*/ 1072 h 10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6" h="1072">
                <a:moveTo>
                  <a:pt x="0" y="208"/>
                </a:moveTo>
                <a:cubicBezTo>
                  <a:pt x="80" y="104"/>
                  <a:pt x="160" y="0"/>
                  <a:pt x="240" y="16"/>
                </a:cubicBezTo>
                <a:cubicBezTo>
                  <a:pt x="320" y="32"/>
                  <a:pt x="320" y="152"/>
                  <a:pt x="480" y="304"/>
                </a:cubicBezTo>
                <a:cubicBezTo>
                  <a:pt x="640" y="456"/>
                  <a:pt x="1064" y="800"/>
                  <a:pt x="1200" y="928"/>
                </a:cubicBezTo>
                <a:cubicBezTo>
                  <a:pt x="1336" y="1056"/>
                  <a:pt x="1316" y="1064"/>
                  <a:pt x="1296" y="10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3325" name="Line 49"/>
          <p:cNvSpPr>
            <a:spLocks noChangeShapeType="1"/>
          </p:cNvSpPr>
          <p:nvPr/>
        </p:nvSpPr>
        <p:spPr bwMode="auto">
          <a:xfrm flipV="1">
            <a:off x="990600" y="1543050"/>
            <a:ext cx="1524000" cy="148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55"/>
          <p:cNvSpPr>
            <a:spLocks/>
          </p:cNvSpPr>
          <p:nvPr/>
        </p:nvSpPr>
        <p:spPr bwMode="auto">
          <a:xfrm>
            <a:off x="990600" y="1552577"/>
            <a:ext cx="3200400" cy="1476375"/>
          </a:xfrm>
          <a:custGeom>
            <a:avLst/>
            <a:gdLst>
              <a:gd name="T0" fmla="*/ 0 w 2016"/>
              <a:gd name="T1" fmla="*/ 2147483647 h 1240"/>
              <a:gd name="T2" fmla="*/ 2147483647 w 2016"/>
              <a:gd name="T3" fmla="*/ 2147483647 h 1240"/>
              <a:gd name="T4" fmla="*/ 2147483647 w 2016"/>
              <a:gd name="T5" fmla="*/ 2147483647 h 1240"/>
              <a:gd name="T6" fmla="*/ 2147483647 w 2016"/>
              <a:gd name="T7" fmla="*/ 2147483647 h 1240"/>
              <a:gd name="T8" fmla="*/ 2147483647 w 2016"/>
              <a:gd name="T9" fmla="*/ 2147483647 h 1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1240"/>
              <a:gd name="T17" fmla="*/ 2016 w 2016"/>
              <a:gd name="T18" fmla="*/ 1240 h 1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1240">
                <a:moveTo>
                  <a:pt x="0" y="1240"/>
                </a:moveTo>
                <a:cubicBezTo>
                  <a:pt x="108" y="1196"/>
                  <a:pt x="216" y="1152"/>
                  <a:pt x="336" y="1000"/>
                </a:cubicBezTo>
                <a:cubicBezTo>
                  <a:pt x="456" y="848"/>
                  <a:pt x="568" y="480"/>
                  <a:pt x="720" y="328"/>
                </a:cubicBezTo>
                <a:cubicBezTo>
                  <a:pt x="872" y="176"/>
                  <a:pt x="1032" y="0"/>
                  <a:pt x="1248" y="88"/>
                </a:cubicBezTo>
                <a:cubicBezTo>
                  <a:pt x="1464" y="176"/>
                  <a:pt x="1888" y="728"/>
                  <a:pt x="2016" y="8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4038600" y="2628905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TP</a:t>
            </a:r>
          </a:p>
        </p:txBody>
      </p: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4648200" y="4343405"/>
            <a:ext cx="182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Jumlah tenaga kerja</a:t>
            </a:r>
          </a:p>
        </p:txBody>
      </p: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3810000" y="4343405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MP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1219200" y="4343405"/>
            <a:ext cx="30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2</a:t>
            </a:r>
          </a:p>
        </p:txBody>
      </p:sp>
      <p:sp>
        <p:nvSpPr>
          <p:cNvPr id="27711" name="Text Box 63"/>
          <p:cNvSpPr txBox="1">
            <a:spLocks noChangeArrowheads="1"/>
          </p:cNvSpPr>
          <p:nvPr/>
        </p:nvSpPr>
        <p:spPr bwMode="auto">
          <a:xfrm>
            <a:off x="1981200" y="4343405"/>
            <a:ext cx="38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4</a:t>
            </a:r>
          </a:p>
        </p:txBody>
      </p: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4648200" y="3086105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Jumlah tenaga kerja</a:t>
            </a:r>
          </a:p>
        </p:txBody>
      </p:sp>
      <p:sp>
        <p:nvSpPr>
          <p:cNvPr id="27713" name="Text Box 65"/>
          <p:cNvSpPr txBox="1">
            <a:spLocks noChangeArrowheads="1"/>
          </p:cNvSpPr>
          <p:nvPr/>
        </p:nvSpPr>
        <p:spPr bwMode="auto">
          <a:xfrm>
            <a:off x="4648200" y="4057655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AP</a:t>
            </a:r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4495800" y="20574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(i)   Produksi Total</a:t>
            </a:r>
          </a:p>
        </p:txBody>
      </p:sp>
      <p:sp>
        <p:nvSpPr>
          <p:cNvPr id="27715" name="Text Box 67"/>
          <p:cNvSpPr txBox="1">
            <a:spLocks noChangeArrowheads="1"/>
          </p:cNvSpPr>
          <p:nvPr/>
        </p:nvSpPr>
        <p:spPr bwMode="auto">
          <a:xfrm>
            <a:off x="4800600" y="3600455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(</a:t>
            </a:r>
            <a:r>
              <a:rPr lang="en-US" sz="1400"/>
              <a:t>ii)    Produksi Marginal dan            	Produksi rata-rata</a:t>
            </a:r>
          </a:p>
        </p:txBody>
      </p:sp>
      <p:sp>
        <p:nvSpPr>
          <p:cNvPr id="27716" name="Text Box 68"/>
          <p:cNvSpPr txBox="1">
            <a:spLocks noChangeArrowheads="1"/>
          </p:cNvSpPr>
          <p:nvPr/>
        </p:nvSpPr>
        <p:spPr bwMode="auto">
          <a:xfrm>
            <a:off x="2819400" y="434340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8</a:t>
            </a:r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533400" y="400050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100</a:t>
            </a: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533400" y="354330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200</a:t>
            </a:r>
          </a:p>
        </p:txBody>
      </p:sp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533400" y="308610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300</a:t>
            </a:r>
          </a:p>
        </p:txBody>
      </p: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533400" y="280035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200</a:t>
            </a: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533400" y="251460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400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533400" y="222885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600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533400" y="1943105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800</a:t>
            </a:r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533409" y="1600205"/>
            <a:ext cx="625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TP</a:t>
            </a:r>
          </a:p>
        </p:txBody>
      </p:sp>
    </p:spTree>
    <p:extLst>
      <p:ext uri="{BB962C8B-B14F-4D97-AF65-F5344CB8AC3E}">
        <p14:creationId xmlns:p14="http://schemas.microsoft.com/office/powerpoint/2010/main" val="25813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build="p" autoUpdateAnimBg="0"/>
      <p:bldP spid="27708" grpId="0" build="p" autoUpdateAnimBg="0"/>
      <p:bldP spid="27709" grpId="0" build="p" autoUpdateAnimBg="0"/>
      <p:bldP spid="27710" grpId="0" build="p" autoUpdateAnimBg="0"/>
      <p:bldP spid="27711" grpId="0" build="p" autoUpdateAnimBg="0"/>
      <p:bldP spid="27712" grpId="0" build="p" autoUpdateAnimBg="0"/>
      <p:bldP spid="27713" grpId="0" build="p" autoUpdateAnimBg="0"/>
      <p:bldP spid="27714" grpId="0" build="p" autoUpdateAnimBg="0"/>
      <p:bldP spid="27715" grpId="0" build="p" autoUpdateAnimBg="0"/>
      <p:bldP spid="27716" grpId="0" build="p" autoUpdateAnimBg="0"/>
      <p:bldP spid="27717" grpId="0" build="p" autoUpdateAnimBg="0"/>
      <p:bldP spid="27718" grpId="0" build="p" autoUpdateAnimBg="0"/>
      <p:bldP spid="27719" grpId="0" build="p" autoUpdateAnimBg="0"/>
      <p:bldP spid="27720" grpId="0" build="p" autoUpdateAnimBg="0"/>
      <p:bldP spid="27721" grpId="0" build="p" autoUpdateAnimBg="0"/>
      <p:bldP spid="27722" grpId="0" build="p" autoUpdateAnimBg="0"/>
      <p:bldP spid="27723" grpId="0" build="p" autoUpdateAnimBg="0"/>
      <p:bldP spid="2772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276475" y="1114425"/>
            <a:ext cx="0" cy="3514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685800" y="1428750"/>
            <a:ext cx="2400300" cy="1171575"/>
          </a:xfrm>
          <a:custGeom>
            <a:avLst/>
            <a:gdLst>
              <a:gd name="T0" fmla="*/ 0 w 3780"/>
              <a:gd name="T1" fmla="*/ 2147483647 h 2460"/>
              <a:gd name="T2" fmla="*/ 2147483647 w 3780"/>
              <a:gd name="T3" fmla="*/ 2147483647 h 2460"/>
              <a:gd name="T4" fmla="*/ 2147483647 w 3780"/>
              <a:gd name="T5" fmla="*/ 2147483647 h 2460"/>
              <a:gd name="T6" fmla="*/ 0 60000 65536"/>
              <a:gd name="T7" fmla="*/ 0 60000 65536"/>
              <a:gd name="T8" fmla="*/ 0 60000 65536"/>
              <a:gd name="T9" fmla="*/ 0 w 3780"/>
              <a:gd name="T10" fmla="*/ 0 h 2460"/>
              <a:gd name="T11" fmla="*/ 3780 w 3780"/>
              <a:gd name="T12" fmla="*/ 2460 h 2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0" h="2460">
                <a:moveTo>
                  <a:pt x="0" y="2460"/>
                </a:moveTo>
                <a:cubicBezTo>
                  <a:pt x="855" y="1530"/>
                  <a:pt x="1710" y="600"/>
                  <a:pt x="2340" y="300"/>
                </a:cubicBezTo>
                <a:cubicBezTo>
                  <a:pt x="2970" y="0"/>
                  <a:pt x="3375" y="330"/>
                  <a:pt x="3780" y="6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905136" y="1712119"/>
            <a:ext cx="9525" cy="9358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628650" y="4300537"/>
            <a:ext cx="1771650" cy="557213"/>
          </a:xfrm>
          <a:custGeom>
            <a:avLst/>
            <a:gdLst>
              <a:gd name="T0" fmla="*/ 0 w 2790"/>
              <a:gd name="T1" fmla="*/ 2147483647 h 1170"/>
              <a:gd name="T2" fmla="*/ 2147483647 w 2790"/>
              <a:gd name="T3" fmla="*/ 2147483647 h 1170"/>
              <a:gd name="T4" fmla="*/ 2147483647 w 2790"/>
              <a:gd name="T5" fmla="*/ 2147483647 h 1170"/>
              <a:gd name="T6" fmla="*/ 0 60000 65536"/>
              <a:gd name="T7" fmla="*/ 0 60000 65536"/>
              <a:gd name="T8" fmla="*/ 0 60000 65536"/>
              <a:gd name="T9" fmla="*/ 0 w 2790"/>
              <a:gd name="T10" fmla="*/ 0 h 1170"/>
              <a:gd name="T11" fmla="*/ 2790 w 2790"/>
              <a:gd name="T12" fmla="*/ 1170 h 11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0" h="1170">
                <a:moveTo>
                  <a:pt x="0" y="630"/>
                </a:moveTo>
                <a:cubicBezTo>
                  <a:pt x="757" y="315"/>
                  <a:pt x="1515" y="0"/>
                  <a:pt x="1980" y="90"/>
                </a:cubicBezTo>
                <a:cubicBezTo>
                  <a:pt x="2445" y="180"/>
                  <a:pt x="2617" y="675"/>
                  <a:pt x="2790" y="117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085850" y="1122761"/>
            <a:ext cx="0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476375" y="1229918"/>
            <a:ext cx="400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A</a:t>
            </a:r>
            <a:endParaRPr lang="id-ID" sz="1100"/>
          </a:p>
          <a:p>
            <a:endParaRPr lang="id-ID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619250" y="2137172"/>
            <a:ext cx="457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L2</a:t>
            </a:r>
            <a:endParaRPr lang="id-ID" sz="1100"/>
          </a:p>
          <a:p>
            <a:endParaRPr lang="id-ID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230449" y="2121699"/>
            <a:ext cx="39687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L3</a:t>
            </a:r>
            <a:endParaRPr lang="id-ID" sz="1100"/>
          </a:p>
          <a:p>
            <a:endParaRPr lang="id-ID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695575" y="2137172"/>
            <a:ext cx="457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L4</a:t>
            </a:r>
            <a:endParaRPr lang="id-ID" sz="1100"/>
          </a:p>
          <a:p>
            <a:endParaRPr lang="id-ID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247900" y="3337322"/>
            <a:ext cx="800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>
                <a:cs typeface="Times New Roman" panose="02020603050405020304" pitchFamily="18" charset="0"/>
              </a:rPr>
              <a:t>Tahap III</a:t>
            </a:r>
            <a:endParaRPr lang="id-ID" sz="1100"/>
          </a:p>
          <a:p>
            <a:endParaRPr lang="id-ID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2667000" y="4324350"/>
            <a:ext cx="4572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 dirty="0">
                <a:cs typeface="Times New Roman" panose="02020603050405020304" pitchFamily="18" charset="0"/>
              </a:rPr>
              <a:t>AP</a:t>
            </a:r>
            <a:r>
              <a:rPr lang="id-ID" sz="1200" baseline="-30000" dirty="0">
                <a:cs typeface="Times New Roman" panose="02020603050405020304" pitchFamily="18" charset="0"/>
              </a:rPr>
              <a:t>L</a:t>
            </a:r>
            <a:endParaRPr lang="id-ID" sz="1100" dirty="0"/>
          </a:p>
          <a:p>
            <a:endParaRPr lang="id-ID" dirty="0"/>
          </a:p>
        </p:txBody>
      </p:sp>
      <p:sp>
        <p:nvSpPr>
          <p:cNvPr id="14368" name="Rectangle 34"/>
          <p:cNvSpPr>
            <a:spLocks noChangeArrowheads="1"/>
          </p:cNvSpPr>
          <p:nvPr/>
        </p:nvSpPr>
        <p:spPr bwMode="auto">
          <a:xfrm>
            <a:off x="6" y="3439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69" name="Rectangle 35"/>
          <p:cNvSpPr>
            <a:spLocks noChangeArrowheads="1"/>
          </p:cNvSpPr>
          <p:nvPr/>
        </p:nvSpPr>
        <p:spPr bwMode="auto">
          <a:xfrm>
            <a:off x="0" y="459959"/>
            <a:ext cx="31290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sz="1100"/>
          </a:p>
          <a:p>
            <a:r>
              <a:rPr lang="id-ID"/>
              <a:t> 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908051" y="2126461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sz="1200"/>
              <a:t>L</a:t>
            </a:r>
            <a:r>
              <a:rPr lang="en-US" sz="1200"/>
              <a:t>1</a:t>
            </a:r>
            <a:endParaRPr lang="id-ID" sz="1200"/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33308" y="846951"/>
            <a:ext cx="304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/>
              <a:t>Q</a:t>
            </a:r>
            <a:endParaRPr lang="id-ID" sz="1200" dirty="0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357188" y="1707361"/>
            <a:ext cx="389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Q1</a:t>
            </a:r>
            <a:endParaRPr lang="id-ID" sz="1200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471488" y="3056751"/>
            <a:ext cx="304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/>
              <a:t>Q</a:t>
            </a:r>
            <a:endParaRPr lang="id-ID" sz="1200" dirty="0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517525" y="25233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/>
              <a:t>0</a:t>
            </a:r>
            <a:endParaRPr lang="id-ID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39725" y="1078707"/>
            <a:ext cx="3032125" cy="4007643"/>
            <a:chOff x="339725" y="608411"/>
            <a:chExt cx="3032125" cy="4007643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684213" y="612078"/>
              <a:ext cx="0" cy="1543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685800" y="2151460"/>
              <a:ext cx="262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685925" y="608411"/>
              <a:ext cx="0" cy="3514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685800" y="1208485"/>
              <a:ext cx="2228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685800" y="1379935"/>
              <a:ext cx="9715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685800" y="1087041"/>
              <a:ext cx="1600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685800" y="1808560"/>
              <a:ext cx="400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085850" y="180856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628650" y="2837261"/>
              <a:ext cx="0" cy="1285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628650" y="4123135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611188" y="3854054"/>
              <a:ext cx="2057400" cy="271463"/>
            </a:xfrm>
            <a:custGeom>
              <a:avLst/>
              <a:gdLst>
                <a:gd name="T0" fmla="*/ 0 w 3240"/>
                <a:gd name="T1" fmla="*/ 2147483647 h 570"/>
                <a:gd name="T2" fmla="*/ 2147483647 w 3240"/>
                <a:gd name="T3" fmla="*/ 2147483647 h 570"/>
                <a:gd name="T4" fmla="*/ 2147483647 w 3240"/>
                <a:gd name="T5" fmla="*/ 2147483647 h 570"/>
                <a:gd name="T6" fmla="*/ 0 60000 65536"/>
                <a:gd name="T7" fmla="*/ 0 60000 65536"/>
                <a:gd name="T8" fmla="*/ 0 60000 65536"/>
                <a:gd name="T9" fmla="*/ 0 w 3240"/>
                <a:gd name="T10" fmla="*/ 0 h 570"/>
                <a:gd name="T11" fmla="*/ 3240 w 3240"/>
                <a:gd name="T12" fmla="*/ 570 h 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570">
                  <a:moveTo>
                    <a:pt x="0" y="570"/>
                  </a:moveTo>
                  <a:cubicBezTo>
                    <a:pt x="855" y="315"/>
                    <a:pt x="1710" y="60"/>
                    <a:pt x="2250" y="30"/>
                  </a:cubicBezTo>
                  <a:cubicBezTo>
                    <a:pt x="2790" y="0"/>
                    <a:pt x="3015" y="195"/>
                    <a:pt x="3240" y="3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685800" y="1465661"/>
              <a:ext cx="7429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 dirty="0">
                  <a:cs typeface="Times New Roman" panose="02020603050405020304" pitchFamily="18" charset="0"/>
                </a:rPr>
                <a:t>Tahap I</a:t>
              </a:r>
              <a:endParaRPr lang="id-ID" dirty="0"/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1600200" y="1465661"/>
              <a:ext cx="8001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Tahap II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2228850" y="1465661"/>
              <a:ext cx="8001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 dirty="0">
                  <a:cs typeface="Times New Roman" panose="02020603050405020304" pitchFamily="18" charset="0"/>
                </a:rPr>
                <a:t>Tahap III</a:t>
              </a:r>
              <a:endParaRPr lang="id-ID" sz="1100" dirty="0"/>
            </a:p>
            <a:p>
              <a:endParaRPr lang="id-ID" dirty="0"/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2916238" y="1221584"/>
              <a:ext cx="400050" cy="255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sz="1200">
                <a:cs typeface="Times New Roman" panose="02020603050405020304" pitchFamily="18" charset="0"/>
              </a:endParaRPr>
            </a:p>
            <a:p>
              <a:r>
                <a:rPr lang="id-ID" sz="1200">
                  <a:cs typeface="Times New Roman" panose="02020603050405020304" pitchFamily="18" charset="0"/>
                </a:rPr>
                <a:t>TP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887413" y="4096943"/>
              <a:ext cx="5143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 dirty="0"/>
                <a:t>L1</a:t>
              </a: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755657" y="3327797"/>
              <a:ext cx="7921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Tahap I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1609725" y="3337322"/>
              <a:ext cx="7429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 dirty="0">
                  <a:cs typeface="Times New Roman" panose="02020603050405020304" pitchFamily="18" charset="0"/>
                </a:rPr>
                <a:t>Tahap II</a:t>
              </a:r>
              <a:endParaRPr lang="id-ID" sz="1100" dirty="0"/>
            </a:p>
            <a:p>
              <a:endParaRPr lang="id-ID" dirty="0"/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2200275" y="4358879"/>
              <a:ext cx="5143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MP</a:t>
              </a:r>
              <a:r>
                <a:rPr lang="id-ID" sz="1200" baseline="-30000">
                  <a:cs typeface="Times New Roman" panose="02020603050405020304" pitchFamily="18" charset="0"/>
                </a:rPr>
                <a:t>L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1476376" y="4108853"/>
              <a:ext cx="3642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/>
                <a:t>L</a:t>
              </a:r>
              <a:r>
                <a:rPr lang="en-US" sz="1200"/>
                <a:t>2</a:t>
              </a:r>
              <a:endParaRPr lang="id-ID" sz="1200"/>
            </a:p>
          </p:txBody>
        </p:sp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2551113" y="4144568"/>
              <a:ext cx="4572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L4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2047886" y="4108853"/>
              <a:ext cx="396875" cy="28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sz="1200">
                  <a:cs typeface="Times New Roman" panose="02020603050405020304" pitchFamily="18" charset="0"/>
                </a:rPr>
                <a:t>L3</a:t>
              </a:r>
              <a:endParaRPr lang="id-ID" sz="1100"/>
            </a:p>
            <a:p>
              <a:endParaRPr lang="id-ID"/>
            </a:p>
          </p:txBody>
        </p:sp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339725" y="983461"/>
              <a:ext cx="3898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Q3</a:t>
              </a:r>
              <a:endParaRPr lang="id-ID" sz="1200"/>
            </a:p>
          </p:txBody>
        </p:sp>
        <p:sp>
          <p:nvSpPr>
            <p:cNvPr id="10284" name="Rectangle 44"/>
            <p:cNvSpPr>
              <a:spLocks noChangeArrowheads="1"/>
            </p:cNvSpPr>
            <p:nvPr/>
          </p:nvSpPr>
          <p:spPr bwMode="auto">
            <a:xfrm>
              <a:off x="372150" y="1647052"/>
              <a:ext cx="3898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 dirty="0"/>
                <a:t>Q2</a:t>
              </a:r>
              <a:endParaRPr lang="id-ID" sz="1200" dirty="0"/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466725" y="4127903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0</a:t>
              </a:r>
              <a:endParaRPr lang="id-ID" sz="1200"/>
            </a:p>
          </p:txBody>
        </p:sp>
      </p:grpSp>
      <p:sp>
        <p:nvSpPr>
          <p:cNvPr id="14381" name="Text Box 49"/>
          <p:cNvSpPr txBox="1">
            <a:spLocks noChangeArrowheads="1"/>
          </p:cNvSpPr>
          <p:nvPr/>
        </p:nvSpPr>
        <p:spPr bwMode="auto">
          <a:xfrm>
            <a:off x="468321" y="141685"/>
            <a:ext cx="8675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sz="2000" b="1" dirty="0">
                <a:solidFill>
                  <a:srgbClr val="FF0000"/>
                </a:solidFill>
              </a:rPr>
              <a:t>Kurva Produksi Total, Produksi Marginal dan Produksi Rata-rata</a:t>
            </a:r>
          </a:p>
        </p:txBody>
      </p:sp>
    </p:spTree>
    <p:extLst>
      <p:ext uri="{BB962C8B-B14F-4D97-AF65-F5344CB8AC3E}">
        <p14:creationId xmlns:p14="http://schemas.microsoft.com/office/powerpoint/2010/main" val="26868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57" grpId="0" animBg="1"/>
      <p:bldP spid="10262" grpId="0" animBg="1"/>
      <p:bldP spid="10263" grpId="0"/>
      <p:bldP spid="10266" grpId="0"/>
      <p:bldP spid="10267" grpId="0"/>
      <p:bldP spid="10268" grpId="0"/>
      <p:bldP spid="10271" grpId="0"/>
      <p:bldP spid="10272" grpId="0"/>
      <p:bldP spid="10276" grpId="0"/>
      <p:bldP spid="10282" grpId="0"/>
      <p:bldP spid="10285" grpId="0"/>
      <p:bldP spid="10286" grpId="0"/>
      <p:bldP spid="102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400550"/>
          </a:xfrm>
        </p:spPr>
        <p:txBody>
          <a:bodyPr/>
          <a:lstStyle/>
          <a:p>
            <a:pPr algn="just" eaLnBrk="1" hangingPunct="1"/>
            <a:r>
              <a:rPr lang="id-ID" sz="2800" dirty="0"/>
              <a:t>Tahap I menunjukkan tenaga kerja yang masih sedikit, apabila ditambah akan meningkatkan total produksi</a:t>
            </a:r>
            <a:r>
              <a:rPr lang="en-US" sz="2800" dirty="0"/>
              <a:t>, </a:t>
            </a:r>
            <a:r>
              <a:rPr lang="en-US" sz="2800" dirty="0" err="1"/>
              <a:t>produksi</a:t>
            </a:r>
            <a:r>
              <a:rPr lang="en-US" sz="2800" dirty="0"/>
              <a:t> rata-rata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marginal.</a:t>
            </a:r>
            <a:endParaRPr lang="id-ID" sz="2800" dirty="0"/>
          </a:p>
          <a:p>
            <a:pPr algn="just" eaLnBrk="1" hangingPunct="1"/>
            <a:r>
              <a:rPr lang="id-ID" sz="2800" dirty="0"/>
              <a:t>Tahap II Produksi total terus meningkat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optimum </a:t>
            </a:r>
            <a:r>
              <a:rPr lang="id-ID" sz="2800" dirty="0"/>
              <a:t>sedang produksi rata-rata menurun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marginal </a:t>
            </a:r>
            <a:r>
              <a:rPr lang="en-US" sz="2800" dirty="0" err="1"/>
              <a:t>menurun</a:t>
            </a:r>
            <a:r>
              <a:rPr lang="en-US" sz="2800" dirty="0"/>
              <a:t> </a:t>
            </a:r>
            <a:r>
              <a:rPr lang="id-ID" sz="2800" dirty="0"/>
              <a:t>sampai titik nol. </a:t>
            </a:r>
          </a:p>
          <a:p>
            <a:pPr algn="just" eaLnBrk="1" hangingPunct="1"/>
            <a:r>
              <a:rPr lang="id-ID" sz="2800" dirty="0"/>
              <a:t>Tahap III</a:t>
            </a:r>
            <a:r>
              <a:rPr lang="en-US" sz="2800" dirty="0"/>
              <a:t> </a:t>
            </a:r>
            <a:r>
              <a:rPr lang="id-ID" sz="2800" dirty="0"/>
              <a:t>Penambahan tenaga kerja menurunkan total produksi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rata-rata,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marginal </a:t>
            </a:r>
            <a:r>
              <a:rPr lang="en-US" sz="2800" dirty="0" err="1"/>
              <a:t>negatif</a:t>
            </a:r>
            <a:r>
              <a:rPr lang="en-US" sz="2800" dirty="0"/>
              <a:t>.</a:t>
            </a:r>
            <a:r>
              <a:rPr lang="id-ID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0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81"/>
            <a:ext cx="8229600" cy="706040"/>
          </a:xfrm>
          <a:solidFill>
            <a:srgbClr val="A9F5B0"/>
          </a:solidFill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Kurva</a:t>
            </a:r>
            <a:r>
              <a:rPr lang="en-US" dirty="0">
                <a:solidFill>
                  <a:srgbClr val="FF0000"/>
                </a:solidFill>
              </a:rPr>
              <a:t>  Isoquant</a:t>
            </a:r>
          </a:p>
        </p:txBody>
      </p:sp>
      <p:graphicFrame>
        <p:nvGraphicFramePr>
          <p:cNvPr id="34117" name="Group 325"/>
          <p:cNvGraphicFramePr>
            <a:graphicFrameLocks noGrp="1"/>
          </p:cNvGraphicFramePr>
          <p:nvPr>
            <p:ph sz="half" idx="1"/>
          </p:nvPr>
        </p:nvGraphicFramePr>
        <p:xfrm>
          <a:off x="457200" y="2628902"/>
          <a:ext cx="3429000" cy="2137281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Gabungan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Tenaga Kerja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13" name="Text Box 247"/>
          <p:cNvSpPr txBox="1">
            <a:spLocks noChangeArrowheads="1"/>
          </p:cNvSpPr>
          <p:nvPr/>
        </p:nvSpPr>
        <p:spPr bwMode="auto">
          <a:xfrm>
            <a:off x="838200" y="1371600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34041" name="Text Box 249"/>
          <p:cNvSpPr txBox="1">
            <a:spLocks noChangeArrowheads="1"/>
          </p:cNvSpPr>
          <p:nvPr/>
        </p:nvSpPr>
        <p:spPr bwMode="auto">
          <a:xfrm>
            <a:off x="762000" y="1257301"/>
            <a:ext cx="2362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Tabel Tenaga Kerja dan Modal Untuk Menghasilkan 1.000 unit Produksi</a:t>
            </a:r>
          </a:p>
        </p:txBody>
      </p:sp>
      <p:sp>
        <p:nvSpPr>
          <p:cNvPr id="16415" name="Line 260"/>
          <p:cNvSpPr>
            <a:spLocks noChangeShapeType="1"/>
          </p:cNvSpPr>
          <p:nvPr/>
        </p:nvSpPr>
        <p:spPr bwMode="auto">
          <a:xfrm>
            <a:off x="5029200" y="1714500"/>
            <a:ext cx="0" cy="257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261"/>
          <p:cNvSpPr>
            <a:spLocks noChangeShapeType="1"/>
          </p:cNvSpPr>
          <p:nvPr/>
        </p:nvSpPr>
        <p:spPr bwMode="auto">
          <a:xfrm>
            <a:off x="5029200" y="428625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Freeform 299"/>
          <p:cNvSpPr>
            <a:spLocks/>
          </p:cNvSpPr>
          <p:nvPr/>
        </p:nvSpPr>
        <p:spPr bwMode="auto">
          <a:xfrm>
            <a:off x="5029200" y="1828800"/>
            <a:ext cx="3327400" cy="2343150"/>
          </a:xfrm>
          <a:custGeom>
            <a:avLst/>
            <a:gdLst>
              <a:gd name="T0" fmla="*/ 2147483647 w 2096"/>
              <a:gd name="T1" fmla="*/ 0 h 1968"/>
              <a:gd name="T2" fmla="*/ 2147483647 w 2096"/>
              <a:gd name="T3" fmla="*/ 2147483647 h 1968"/>
              <a:gd name="T4" fmla="*/ 2147483647 w 2096"/>
              <a:gd name="T5" fmla="*/ 2147483647 h 1968"/>
              <a:gd name="T6" fmla="*/ 0 60000 65536"/>
              <a:gd name="T7" fmla="*/ 0 60000 65536"/>
              <a:gd name="T8" fmla="*/ 0 60000 65536"/>
              <a:gd name="T9" fmla="*/ 0 w 2096"/>
              <a:gd name="T10" fmla="*/ 0 h 1968"/>
              <a:gd name="T11" fmla="*/ 2096 w 209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968">
                <a:moveTo>
                  <a:pt x="176" y="0"/>
                </a:moveTo>
                <a:cubicBezTo>
                  <a:pt x="88" y="580"/>
                  <a:pt x="0" y="1160"/>
                  <a:pt x="320" y="1488"/>
                </a:cubicBezTo>
                <a:cubicBezTo>
                  <a:pt x="640" y="1816"/>
                  <a:pt x="1368" y="1892"/>
                  <a:pt x="2096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18" name="Freeform 300"/>
          <p:cNvSpPr>
            <a:spLocks/>
          </p:cNvSpPr>
          <p:nvPr/>
        </p:nvSpPr>
        <p:spPr bwMode="auto">
          <a:xfrm>
            <a:off x="5334000" y="1828800"/>
            <a:ext cx="2971800" cy="2114550"/>
          </a:xfrm>
          <a:custGeom>
            <a:avLst/>
            <a:gdLst>
              <a:gd name="T0" fmla="*/ 2147483647 w 2096"/>
              <a:gd name="T1" fmla="*/ 0 h 1968"/>
              <a:gd name="T2" fmla="*/ 2147483647 w 2096"/>
              <a:gd name="T3" fmla="*/ 2147483647 h 1968"/>
              <a:gd name="T4" fmla="*/ 2147483647 w 2096"/>
              <a:gd name="T5" fmla="*/ 2147483647 h 1968"/>
              <a:gd name="T6" fmla="*/ 0 60000 65536"/>
              <a:gd name="T7" fmla="*/ 0 60000 65536"/>
              <a:gd name="T8" fmla="*/ 0 60000 65536"/>
              <a:gd name="T9" fmla="*/ 0 w 2096"/>
              <a:gd name="T10" fmla="*/ 0 h 1968"/>
              <a:gd name="T11" fmla="*/ 2096 w 209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968">
                <a:moveTo>
                  <a:pt x="176" y="0"/>
                </a:moveTo>
                <a:cubicBezTo>
                  <a:pt x="88" y="580"/>
                  <a:pt x="0" y="1160"/>
                  <a:pt x="320" y="1488"/>
                </a:cubicBezTo>
                <a:cubicBezTo>
                  <a:pt x="640" y="1816"/>
                  <a:pt x="1368" y="1892"/>
                  <a:pt x="2096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19" name="Freeform 301"/>
          <p:cNvSpPr>
            <a:spLocks/>
          </p:cNvSpPr>
          <p:nvPr/>
        </p:nvSpPr>
        <p:spPr bwMode="auto">
          <a:xfrm>
            <a:off x="5943600" y="1885950"/>
            <a:ext cx="2286000" cy="1600200"/>
          </a:xfrm>
          <a:custGeom>
            <a:avLst/>
            <a:gdLst>
              <a:gd name="T0" fmla="*/ 2147483647 w 2096"/>
              <a:gd name="T1" fmla="*/ 0 h 1968"/>
              <a:gd name="T2" fmla="*/ 2147483647 w 2096"/>
              <a:gd name="T3" fmla="*/ 2147483647 h 1968"/>
              <a:gd name="T4" fmla="*/ 2147483647 w 2096"/>
              <a:gd name="T5" fmla="*/ 2147483647 h 1968"/>
              <a:gd name="T6" fmla="*/ 0 60000 65536"/>
              <a:gd name="T7" fmla="*/ 0 60000 65536"/>
              <a:gd name="T8" fmla="*/ 0 60000 65536"/>
              <a:gd name="T9" fmla="*/ 0 w 2096"/>
              <a:gd name="T10" fmla="*/ 0 h 1968"/>
              <a:gd name="T11" fmla="*/ 2096 w 209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968">
                <a:moveTo>
                  <a:pt x="176" y="0"/>
                </a:moveTo>
                <a:cubicBezTo>
                  <a:pt x="88" y="580"/>
                  <a:pt x="0" y="1160"/>
                  <a:pt x="320" y="1488"/>
                </a:cubicBezTo>
                <a:cubicBezTo>
                  <a:pt x="640" y="1816"/>
                  <a:pt x="1368" y="1892"/>
                  <a:pt x="2096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20" name="Freeform 302"/>
          <p:cNvSpPr>
            <a:spLocks/>
          </p:cNvSpPr>
          <p:nvPr/>
        </p:nvSpPr>
        <p:spPr bwMode="auto">
          <a:xfrm>
            <a:off x="5638800" y="1885950"/>
            <a:ext cx="2667000" cy="1828800"/>
          </a:xfrm>
          <a:custGeom>
            <a:avLst/>
            <a:gdLst>
              <a:gd name="T0" fmla="*/ 2147483647 w 2096"/>
              <a:gd name="T1" fmla="*/ 0 h 1968"/>
              <a:gd name="T2" fmla="*/ 2147483647 w 2096"/>
              <a:gd name="T3" fmla="*/ 2147483647 h 1968"/>
              <a:gd name="T4" fmla="*/ 2147483647 w 2096"/>
              <a:gd name="T5" fmla="*/ 2147483647 h 1968"/>
              <a:gd name="T6" fmla="*/ 0 60000 65536"/>
              <a:gd name="T7" fmla="*/ 0 60000 65536"/>
              <a:gd name="T8" fmla="*/ 0 60000 65536"/>
              <a:gd name="T9" fmla="*/ 0 w 2096"/>
              <a:gd name="T10" fmla="*/ 0 h 1968"/>
              <a:gd name="T11" fmla="*/ 2096 w 209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968">
                <a:moveTo>
                  <a:pt x="176" y="0"/>
                </a:moveTo>
                <a:cubicBezTo>
                  <a:pt x="88" y="580"/>
                  <a:pt x="0" y="1160"/>
                  <a:pt x="320" y="1488"/>
                </a:cubicBezTo>
                <a:cubicBezTo>
                  <a:pt x="640" y="1816"/>
                  <a:pt x="1368" y="1892"/>
                  <a:pt x="2096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21" name="Text Box 303"/>
          <p:cNvSpPr txBox="1">
            <a:spLocks noChangeArrowheads="1"/>
          </p:cNvSpPr>
          <p:nvPr/>
        </p:nvSpPr>
        <p:spPr bwMode="auto">
          <a:xfrm>
            <a:off x="4572000" y="36576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6422" name="Text Box 304"/>
          <p:cNvSpPr txBox="1">
            <a:spLocks noChangeArrowheads="1"/>
          </p:cNvSpPr>
          <p:nvPr/>
        </p:nvSpPr>
        <p:spPr bwMode="auto">
          <a:xfrm>
            <a:off x="4572000" y="30861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6423" name="Text Box 305"/>
          <p:cNvSpPr txBox="1">
            <a:spLocks noChangeArrowheads="1"/>
          </p:cNvSpPr>
          <p:nvPr/>
        </p:nvSpPr>
        <p:spPr bwMode="auto">
          <a:xfrm>
            <a:off x="4572000" y="25146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24" name="Text Box 306"/>
          <p:cNvSpPr txBox="1">
            <a:spLocks noChangeArrowheads="1"/>
          </p:cNvSpPr>
          <p:nvPr/>
        </p:nvSpPr>
        <p:spPr bwMode="auto">
          <a:xfrm>
            <a:off x="4572000" y="2000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25" name="Text Box 307"/>
          <p:cNvSpPr txBox="1">
            <a:spLocks noChangeArrowheads="1"/>
          </p:cNvSpPr>
          <p:nvPr/>
        </p:nvSpPr>
        <p:spPr bwMode="auto">
          <a:xfrm>
            <a:off x="5486400" y="44005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6426" name="Text Box 308"/>
          <p:cNvSpPr txBox="1">
            <a:spLocks noChangeArrowheads="1"/>
          </p:cNvSpPr>
          <p:nvPr/>
        </p:nvSpPr>
        <p:spPr bwMode="auto">
          <a:xfrm>
            <a:off x="6172200" y="44005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16427" name="Text Box 309"/>
          <p:cNvSpPr txBox="1">
            <a:spLocks noChangeArrowheads="1"/>
          </p:cNvSpPr>
          <p:nvPr/>
        </p:nvSpPr>
        <p:spPr bwMode="auto">
          <a:xfrm>
            <a:off x="6858000" y="44005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28" name="Text Box 310"/>
          <p:cNvSpPr txBox="1">
            <a:spLocks noChangeArrowheads="1"/>
          </p:cNvSpPr>
          <p:nvPr/>
        </p:nvSpPr>
        <p:spPr bwMode="auto">
          <a:xfrm>
            <a:off x="7620000" y="44005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29" name="Freeform 311"/>
          <p:cNvSpPr>
            <a:spLocks/>
          </p:cNvSpPr>
          <p:nvPr/>
        </p:nvSpPr>
        <p:spPr bwMode="auto">
          <a:xfrm>
            <a:off x="5105410" y="2628905"/>
            <a:ext cx="174625" cy="111919"/>
          </a:xfrm>
          <a:custGeom>
            <a:avLst/>
            <a:gdLst>
              <a:gd name="T0" fmla="*/ 2147483647 w 110"/>
              <a:gd name="T1" fmla="*/ 2147483647 h 94"/>
              <a:gd name="T2" fmla="*/ 2147483647 w 110"/>
              <a:gd name="T3" fmla="*/ 2147483647 h 94"/>
              <a:gd name="T4" fmla="*/ 2147483647 w 110"/>
              <a:gd name="T5" fmla="*/ 2147483647 h 94"/>
              <a:gd name="T6" fmla="*/ 2147483647 w 110"/>
              <a:gd name="T7" fmla="*/ 2147483647 h 94"/>
              <a:gd name="T8" fmla="*/ 2147483647 w 110"/>
              <a:gd name="T9" fmla="*/ 2147483647 h 94"/>
              <a:gd name="T10" fmla="*/ 2147483647 w 110"/>
              <a:gd name="T11" fmla="*/ 2147483647 h 94"/>
              <a:gd name="T12" fmla="*/ 2147483647 w 110"/>
              <a:gd name="T13" fmla="*/ 2147483647 h 94"/>
              <a:gd name="T14" fmla="*/ 2147483647 w 110"/>
              <a:gd name="T15" fmla="*/ 2147483647 h 94"/>
              <a:gd name="T16" fmla="*/ 2147483647 w 110"/>
              <a:gd name="T17" fmla="*/ 2147483647 h 94"/>
              <a:gd name="T18" fmla="*/ 2147483647 w 110"/>
              <a:gd name="T19" fmla="*/ 2147483647 h 94"/>
              <a:gd name="T20" fmla="*/ 2147483647 w 110"/>
              <a:gd name="T21" fmla="*/ 2147483647 h 94"/>
              <a:gd name="T22" fmla="*/ 2147483647 w 110"/>
              <a:gd name="T23" fmla="*/ 2147483647 h 94"/>
              <a:gd name="T24" fmla="*/ 2147483647 w 110"/>
              <a:gd name="T25" fmla="*/ 2147483647 h 94"/>
              <a:gd name="T26" fmla="*/ 2147483647 w 110"/>
              <a:gd name="T27" fmla="*/ 2147483647 h 94"/>
              <a:gd name="T28" fmla="*/ 2147483647 w 110"/>
              <a:gd name="T29" fmla="*/ 2147483647 h 94"/>
              <a:gd name="T30" fmla="*/ 2147483647 w 110"/>
              <a:gd name="T31" fmla="*/ 2147483647 h 94"/>
              <a:gd name="T32" fmla="*/ 2147483647 w 110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94"/>
              <a:gd name="T53" fmla="*/ 110 w 110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94">
                <a:moveTo>
                  <a:pt x="52" y="15"/>
                </a:moveTo>
                <a:cubicBezTo>
                  <a:pt x="49" y="24"/>
                  <a:pt x="39" y="34"/>
                  <a:pt x="43" y="43"/>
                </a:cubicBezTo>
                <a:cubicBezTo>
                  <a:pt x="47" y="53"/>
                  <a:pt x="60" y="66"/>
                  <a:pt x="70" y="61"/>
                </a:cubicBezTo>
                <a:cubicBezTo>
                  <a:pt x="78" y="57"/>
                  <a:pt x="64" y="43"/>
                  <a:pt x="61" y="34"/>
                </a:cubicBezTo>
                <a:cubicBezTo>
                  <a:pt x="61" y="34"/>
                  <a:pt x="80" y="46"/>
                  <a:pt x="89" y="52"/>
                </a:cubicBezTo>
                <a:cubicBezTo>
                  <a:pt x="86" y="41"/>
                  <a:pt x="81" y="0"/>
                  <a:pt x="52" y="15"/>
                </a:cubicBezTo>
                <a:cubicBezTo>
                  <a:pt x="43" y="19"/>
                  <a:pt x="46" y="34"/>
                  <a:pt x="43" y="43"/>
                </a:cubicBezTo>
                <a:cubicBezTo>
                  <a:pt x="46" y="52"/>
                  <a:pt x="43" y="67"/>
                  <a:pt x="52" y="71"/>
                </a:cubicBezTo>
                <a:cubicBezTo>
                  <a:pt x="110" y="94"/>
                  <a:pt x="84" y="47"/>
                  <a:pt x="80" y="34"/>
                </a:cubicBezTo>
                <a:cubicBezTo>
                  <a:pt x="77" y="43"/>
                  <a:pt x="63" y="54"/>
                  <a:pt x="70" y="61"/>
                </a:cubicBezTo>
                <a:cubicBezTo>
                  <a:pt x="77" y="68"/>
                  <a:pt x="98" y="62"/>
                  <a:pt x="98" y="52"/>
                </a:cubicBezTo>
                <a:cubicBezTo>
                  <a:pt x="98" y="41"/>
                  <a:pt x="79" y="40"/>
                  <a:pt x="70" y="34"/>
                </a:cubicBezTo>
                <a:cubicBezTo>
                  <a:pt x="64" y="36"/>
                  <a:pt x="0" y="50"/>
                  <a:pt x="70" y="61"/>
                </a:cubicBezTo>
                <a:cubicBezTo>
                  <a:pt x="80" y="63"/>
                  <a:pt x="89" y="55"/>
                  <a:pt x="98" y="52"/>
                </a:cubicBezTo>
                <a:cubicBezTo>
                  <a:pt x="86" y="49"/>
                  <a:pt x="74" y="43"/>
                  <a:pt x="61" y="43"/>
                </a:cubicBezTo>
                <a:cubicBezTo>
                  <a:pt x="51" y="43"/>
                  <a:pt x="92" y="61"/>
                  <a:pt x="89" y="52"/>
                </a:cubicBezTo>
                <a:cubicBezTo>
                  <a:pt x="84" y="35"/>
                  <a:pt x="64" y="27"/>
                  <a:pt x="52" y="1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30" name="Freeform 312"/>
          <p:cNvSpPr>
            <a:spLocks/>
          </p:cNvSpPr>
          <p:nvPr/>
        </p:nvSpPr>
        <p:spPr bwMode="auto">
          <a:xfrm>
            <a:off x="5410211" y="3486155"/>
            <a:ext cx="174625" cy="111919"/>
          </a:xfrm>
          <a:custGeom>
            <a:avLst/>
            <a:gdLst>
              <a:gd name="T0" fmla="*/ 2147483647 w 110"/>
              <a:gd name="T1" fmla="*/ 2147483647 h 94"/>
              <a:gd name="T2" fmla="*/ 2147483647 w 110"/>
              <a:gd name="T3" fmla="*/ 2147483647 h 94"/>
              <a:gd name="T4" fmla="*/ 2147483647 w 110"/>
              <a:gd name="T5" fmla="*/ 2147483647 h 94"/>
              <a:gd name="T6" fmla="*/ 2147483647 w 110"/>
              <a:gd name="T7" fmla="*/ 2147483647 h 94"/>
              <a:gd name="T8" fmla="*/ 2147483647 w 110"/>
              <a:gd name="T9" fmla="*/ 2147483647 h 94"/>
              <a:gd name="T10" fmla="*/ 2147483647 w 110"/>
              <a:gd name="T11" fmla="*/ 2147483647 h 94"/>
              <a:gd name="T12" fmla="*/ 2147483647 w 110"/>
              <a:gd name="T13" fmla="*/ 2147483647 h 94"/>
              <a:gd name="T14" fmla="*/ 2147483647 w 110"/>
              <a:gd name="T15" fmla="*/ 2147483647 h 94"/>
              <a:gd name="T16" fmla="*/ 2147483647 w 110"/>
              <a:gd name="T17" fmla="*/ 2147483647 h 94"/>
              <a:gd name="T18" fmla="*/ 2147483647 w 110"/>
              <a:gd name="T19" fmla="*/ 2147483647 h 94"/>
              <a:gd name="T20" fmla="*/ 2147483647 w 110"/>
              <a:gd name="T21" fmla="*/ 2147483647 h 94"/>
              <a:gd name="T22" fmla="*/ 2147483647 w 110"/>
              <a:gd name="T23" fmla="*/ 2147483647 h 94"/>
              <a:gd name="T24" fmla="*/ 2147483647 w 110"/>
              <a:gd name="T25" fmla="*/ 2147483647 h 94"/>
              <a:gd name="T26" fmla="*/ 2147483647 w 110"/>
              <a:gd name="T27" fmla="*/ 2147483647 h 94"/>
              <a:gd name="T28" fmla="*/ 2147483647 w 110"/>
              <a:gd name="T29" fmla="*/ 2147483647 h 94"/>
              <a:gd name="T30" fmla="*/ 2147483647 w 110"/>
              <a:gd name="T31" fmla="*/ 2147483647 h 94"/>
              <a:gd name="T32" fmla="*/ 2147483647 w 110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94"/>
              <a:gd name="T53" fmla="*/ 110 w 110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94">
                <a:moveTo>
                  <a:pt x="52" y="15"/>
                </a:moveTo>
                <a:cubicBezTo>
                  <a:pt x="49" y="24"/>
                  <a:pt x="39" y="34"/>
                  <a:pt x="43" y="43"/>
                </a:cubicBezTo>
                <a:cubicBezTo>
                  <a:pt x="47" y="53"/>
                  <a:pt x="60" y="66"/>
                  <a:pt x="70" y="61"/>
                </a:cubicBezTo>
                <a:cubicBezTo>
                  <a:pt x="78" y="57"/>
                  <a:pt x="64" y="43"/>
                  <a:pt x="61" y="34"/>
                </a:cubicBezTo>
                <a:cubicBezTo>
                  <a:pt x="61" y="34"/>
                  <a:pt x="80" y="46"/>
                  <a:pt x="89" y="52"/>
                </a:cubicBezTo>
                <a:cubicBezTo>
                  <a:pt x="86" y="41"/>
                  <a:pt x="81" y="0"/>
                  <a:pt x="52" y="15"/>
                </a:cubicBezTo>
                <a:cubicBezTo>
                  <a:pt x="43" y="19"/>
                  <a:pt x="46" y="34"/>
                  <a:pt x="43" y="43"/>
                </a:cubicBezTo>
                <a:cubicBezTo>
                  <a:pt x="46" y="52"/>
                  <a:pt x="43" y="67"/>
                  <a:pt x="52" y="71"/>
                </a:cubicBezTo>
                <a:cubicBezTo>
                  <a:pt x="110" y="94"/>
                  <a:pt x="84" y="47"/>
                  <a:pt x="80" y="34"/>
                </a:cubicBezTo>
                <a:cubicBezTo>
                  <a:pt x="77" y="43"/>
                  <a:pt x="63" y="54"/>
                  <a:pt x="70" y="61"/>
                </a:cubicBezTo>
                <a:cubicBezTo>
                  <a:pt x="77" y="68"/>
                  <a:pt x="98" y="62"/>
                  <a:pt x="98" y="52"/>
                </a:cubicBezTo>
                <a:cubicBezTo>
                  <a:pt x="98" y="41"/>
                  <a:pt x="79" y="40"/>
                  <a:pt x="70" y="34"/>
                </a:cubicBezTo>
                <a:cubicBezTo>
                  <a:pt x="64" y="36"/>
                  <a:pt x="0" y="50"/>
                  <a:pt x="70" y="61"/>
                </a:cubicBezTo>
                <a:cubicBezTo>
                  <a:pt x="80" y="63"/>
                  <a:pt x="89" y="55"/>
                  <a:pt x="98" y="52"/>
                </a:cubicBezTo>
                <a:cubicBezTo>
                  <a:pt x="86" y="49"/>
                  <a:pt x="74" y="43"/>
                  <a:pt x="61" y="43"/>
                </a:cubicBezTo>
                <a:cubicBezTo>
                  <a:pt x="51" y="43"/>
                  <a:pt x="92" y="61"/>
                  <a:pt x="89" y="52"/>
                </a:cubicBezTo>
                <a:cubicBezTo>
                  <a:pt x="84" y="35"/>
                  <a:pt x="64" y="27"/>
                  <a:pt x="52" y="1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31" name="Freeform 313"/>
          <p:cNvSpPr>
            <a:spLocks/>
          </p:cNvSpPr>
          <p:nvPr/>
        </p:nvSpPr>
        <p:spPr bwMode="auto">
          <a:xfrm>
            <a:off x="6934200" y="4000500"/>
            <a:ext cx="152400" cy="57150"/>
          </a:xfrm>
          <a:custGeom>
            <a:avLst/>
            <a:gdLst>
              <a:gd name="T0" fmla="*/ 2147483647 w 110"/>
              <a:gd name="T1" fmla="*/ 2147483647 h 94"/>
              <a:gd name="T2" fmla="*/ 2147483647 w 110"/>
              <a:gd name="T3" fmla="*/ 2147483647 h 94"/>
              <a:gd name="T4" fmla="*/ 2147483647 w 110"/>
              <a:gd name="T5" fmla="*/ 2147483647 h 94"/>
              <a:gd name="T6" fmla="*/ 2147483647 w 110"/>
              <a:gd name="T7" fmla="*/ 2147483647 h 94"/>
              <a:gd name="T8" fmla="*/ 2147483647 w 110"/>
              <a:gd name="T9" fmla="*/ 2147483647 h 94"/>
              <a:gd name="T10" fmla="*/ 2147483647 w 110"/>
              <a:gd name="T11" fmla="*/ 2147483647 h 94"/>
              <a:gd name="T12" fmla="*/ 2147483647 w 110"/>
              <a:gd name="T13" fmla="*/ 2147483647 h 94"/>
              <a:gd name="T14" fmla="*/ 2147483647 w 110"/>
              <a:gd name="T15" fmla="*/ 2147483647 h 94"/>
              <a:gd name="T16" fmla="*/ 2147483647 w 110"/>
              <a:gd name="T17" fmla="*/ 2147483647 h 94"/>
              <a:gd name="T18" fmla="*/ 2147483647 w 110"/>
              <a:gd name="T19" fmla="*/ 2147483647 h 94"/>
              <a:gd name="T20" fmla="*/ 2147483647 w 110"/>
              <a:gd name="T21" fmla="*/ 2147483647 h 94"/>
              <a:gd name="T22" fmla="*/ 2147483647 w 110"/>
              <a:gd name="T23" fmla="*/ 2147483647 h 94"/>
              <a:gd name="T24" fmla="*/ 2147483647 w 110"/>
              <a:gd name="T25" fmla="*/ 2147483647 h 94"/>
              <a:gd name="T26" fmla="*/ 2147483647 w 110"/>
              <a:gd name="T27" fmla="*/ 2147483647 h 94"/>
              <a:gd name="T28" fmla="*/ 2147483647 w 110"/>
              <a:gd name="T29" fmla="*/ 2147483647 h 94"/>
              <a:gd name="T30" fmla="*/ 2147483647 w 110"/>
              <a:gd name="T31" fmla="*/ 2147483647 h 94"/>
              <a:gd name="T32" fmla="*/ 2147483647 w 110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94"/>
              <a:gd name="T53" fmla="*/ 110 w 110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94">
                <a:moveTo>
                  <a:pt x="52" y="15"/>
                </a:moveTo>
                <a:cubicBezTo>
                  <a:pt x="49" y="24"/>
                  <a:pt x="39" y="34"/>
                  <a:pt x="43" y="43"/>
                </a:cubicBezTo>
                <a:cubicBezTo>
                  <a:pt x="47" y="53"/>
                  <a:pt x="60" y="66"/>
                  <a:pt x="70" y="61"/>
                </a:cubicBezTo>
                <a:cubicBezTo>
                  <a:pt x="78" y="57"/>
                  <a:pt x="64" y="43"/>
                  <a:pt x="61" y="34"/>
                </a:cubicBezTo>
                <a:cubicBezTo>
                  <a:pt x="61" y="34"/>
                  <a:pt x="80" y="46"/>
                  <a:pt x="89" y="52"/>
                </a:cubicBezTo>
                <a:cubicBezTo>
                  <a:pt x="86" y="41"/>
                  <a:pt x="81" y="0"/>
                  <a:pt x="52" y="15"/>
                </a:cubicBezTo>
                <a:cubicBezTo>
                  <a:pt x="43" y="19"/>
                  <a:pt x="46" y="34"/>
                  <a:pt x="43" y="43"/>
                </a:cubicBezTo>
                <a:cubicBezTo>
                  <a:pt x="46" y="52"/>
                  <a:pt x="43" y="67"/>
                  <a:pt x="52" y="71"/>
                </a:cubicBezTo>
                <a:cubicBezTo>
                  <a:pt x="110" y="94"/>
                  <a:pt x="84" y="47"/>
                  <a:pt x="80" y="34"/>
                </a:cubicBezTo>
                <a:cubicBezTo>
                  <a:pt x="77" y="43"/>
                  <a:pt x="63" y="54"/>
                  <a:pt x="70" y="61"/>
                </a:cubicBezTo>
                <a:cubicBezTo>
                  <a:pt x="77" y="68"/>
                  <a:pt x="98" y="62"/>
                  <a:pt x="98" y="52"/>
                </a:cubicBezTo>
                <a:cubicBezTo>
                  <a:pt x="98" y="41"/>
                  <a:pt x="79" y="40"/>
                  <a:pt x="70" y="34"/>
                </a:cubicBezTo>
                <a:cubicBezTo>
                  <a:pt x="64" y="36"/>
                  <a:pt x="0" y="50"/>
                  <a:pt x="70" y="61"/>
                </a:cubicBezTo>
                <a:cubicBezTo>
                  <a:pt x="80" y="63"/>
                  <a:pt x="89" y="55"/>
                  <a:pt x="98" y="52"/>
                </a:cubicBezTo>
                <a:cubicBezTo>
                  <a:pt x="86" y="49"/>
                  <a:pt x="74" y="43"/>
                  <a:pt x="61" y="43"/>
                </a:cubicBezTo>
                <a:cubicBezTo>
                  <a:pt x="51" y="43"/>
                  <a:pt x="92" y="61"/>
                  <a:pt x="89" y="52"/>
                </a:cubicBezTo>
                <a:cubicBezTo>
                  <a:pt x="84" y="35"/>
                  <a:pt x="64" y="27"/>
                  <a:pt x="52" y="1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32" name="Freeform 314"/>
          <p:cNvSpPr>
            <a:spLocks/>
          </p:cNvSpPr>
          <p:nvPr/>
        </p:nvSpPr>
        <p:spPr bwMode="auto">
          <a:xfrm>
            <a:off x="5791211" y="3714755"/>
            <a:ext cx="174625" cy="111919"/>
          </a:xfrm>
          <a:custGeom>
            <a:avLst/>
            <a:gdLst>
              <a:gd name="T0" fmla="*/ 2147483647 w 110"/>
              <a:gd name="T1" fmla="*/ 2147483647 h 94"/>
              <a:gd name="T2" fmla="*/ 2147483647 w 110"/>
              <a:gd name="T3" fmla="*/ 2147483647 h 94"/>
              <a:gd name="T4" fmla="*/ 2147483647 w 110"/>
              <a:gd name="T5" fmla="*/ 2147483647 h 94"/>
              <a:gd name="T6" fmla="*/ 2147483647 w 110"/>
              <a:gd name="T7" fmla="*/ 2147483647 h 94"/>
              <a:gd name="T8" fmla="*/ 2147483647 w 110"/>
              <a:gd name="T9" fmla="*/ 2147483647 h 94"/>
              <a:gd name="T10" fmla="*/ 2147483647 w 110"/>
              <a:gd name="T11" fmla="*/ 2147483647 h 94"/>
              <a:gd name="T12" fmla="*/ 2147483647 w 110"/>
              <a:gd name="T13" fmla="*/ 2147483647 h 94"/>
              <a:gd name="T14" fmla="*/ 2147483647 w 110"/>
              <a:gd name="T15" fmla="*/ 2147483647 h 94"/>
              <a:gd name="T16" fmla="*/ 2147483647 w 110"/>
              <a:gd name="T17" fmla="*/ 2147483647 h 94"/>
              <a:gd name="T18" fmla="*/ 2147483647 w 110"/>
              <a:gd name="T19" fmla="*/ 2147483647 h 94"/>
              <a:gd name="T20" fmla="*/ 2147483647 w 110"/>
              <a:gd name="T21" fmla="*/ 2147483647 h 94"/>
              <a:gd name="T22" fmla="*/ 2147483647 w 110"/>
              <a:gd name="T23" fmla="*/ 2147483647 h 94"/>
              <a:gd name="T24" fmla="*/ 2147483647 w 110"/>
              <a:gd name="T25" fmla="*/ 2147483647 h 94"/>
              <a:gd name="T26" fmla="*/ 2147483647 w 110"/>
              <a:gd name="T27" fmla="*/ 2147483647 h 94"/>
              <a:gd name="T28" fmla="*/ 2147483647 w 110"/>
              <a:gd name="T29" fmla="*/ 2147483647 h 94"/>
              <a:gd name="T30" fmla="*/ 2147483647 w 110"/>
              <a:gd name="T31" fmla="*/ 2147483647 h 94"/>
              <a:gd name="T32" fmla="*/ 2147483647 w 110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94"/>
              <a:gd name="T53" fmla="*/ 110 w 110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94">
                <a:moveTo>
                  <a:pt x="52" y="15"/>
                </a:moveTo>
                <a:cubicBezTo>
                  <a:pt x="49" y="24"/>
                  <a:pt x="39" y="34"/>
                  <a:pt x="43" y="43"/>
                </a:cubicBezTo>
                <a:cubicBezTo>
                  <a:pt x="47" y="53"/>
                  <a:pt x="60" y="66"/>
                  <a:pt x="70" y="61"/>
                </a:cubicBezTo>
                <a:cubicBezTo>
                  <a:pt x="78" y="57"/>
                  <a:pt x="64" y="43"/>
                  <a:pt x="61" y="34"/>
                </a:cubicBezTo>
                <a:cubicBezTo>
                  <a:pt x="61" y="34"/>
                  <a:pt x="80" y="46"/>
                  <a:pt x="89" y="52"/>
                </a:cubicBezTo>
                <a:cubicBezTo>
                  <a:pt x="86" y="41"/>
                  <a:pt x="81" y="0"/>
                  <a:pt x="52" y="15"/>
                </a:cubicBezTo>
                <a:cubicBezTo>
                  <a:pt x="43" y="19"/>
                  <a:pt x="46" y="34"/>
                  <a:pt x="43" y="43"/>
                </a:cubicBezTo>
                <a:cubicBezTo>
                  <a:pt x="46" y="52"/>
                  <a:pt x="43" y="67"/>
                  <a:pt x="52" y="71"/>
                </a:cubicBezTo>
                <a:cubicBezTo>
                  <a:pt x="110" y="94"/>
                  <a:pt x="84" y="47"/>
                  <a:pt x="80" y="34"/>
                </a:cubicBezTo>
                <a:cubicBezTo>
                  <a:pt x="77" y="43"/>
                  <a:pt x="63" y="54"/>
                  <a:pt x="70" y="61"/>
                </a:cubicBezTo>
                <a:cubicBezTo>
                  <a:pt x="77" y="68"/>
                  <a:pt x="98" y="62"/>
                  <a:pt x="98" y="52"/>
                </a:cubicBezTo>
                <a:cubicBezTo>
                  <a:pt x="98" y="41"/>
                  <a:pt x="79" y="40"/>
                  <a:pt x="70" y="34"/>
                </a:cubicBezTo>
                <a:cubicBezTo>
                  <a:pt x="64" y="36"/>
                  <a:pt x="0" y="50"/>
                  <a:pt x="70" y="61"/>
                </a:cubicBezTo>
                <a:cubicBezTo>
                  <a:pt x="80" y="63"/>
                  <a:pt x="89" y="55"/>
                  <a:pt x="98" y="52"/>
                </a:cubicBezTo>
                <a:cubicBezTo>
                  <a:pt x="86" y="49"/>
                  <a:pt x="74" y="43"/>
                  <a:pt x="61" y="43"/>
                </a:cubicBezTo>
                <a:cubicBezTo>
                  <a:pt x="51" y="43"/>
                  <a:pt x="92" y="61"/>
                  <a:pt x="89" y="52"/>
                </a:cubicBezTo>
                <a:cubicBezTo>
                  <a:pt x="84" y="35"/>
                  <a:pt x="64" y="27"/>
                  <a:pt x="52" y="1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6433" name="Text Box 315"/>
          <p:cNvSpPr txBox="1">
            <a:spLocks noChangeArrowheads="1"/>
          </p:cNvSpPr>
          <p:nvPr/>
        </p:nvSpPr>
        <p:spPr bwMode="auto">
          <a:xfrm>
            <a:off x="5181600" y="2686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16434" name="Text Box 316"/>
          <p:cNvSpPr txBox="1">
            <a:spLocks noChangeArrowheads="1"/>
          </p:cNvSpPr>
          <p:nvPr/>
        </p:nvSpPr>
        <p:spPr bwMode="auto">
          <a:xfrm>
            <a:off x="5562600" y="33718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16435" name="Text Box 317"/>
          <p:cNvSpPr txBox="1">
            <a:spLocks noChangeArrowheads="1"/>
          </p:cNvSpPr>
          <p:nvPr/>
        </p:nvSpPr>
        <p:spPr bwMode="auto">
          <a:xfrm>
            <a:off x="5943600" y="36004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16436" name="Text Box 318"/>
          <p:cNvSpPr txBox="1">
            <a:spLocks noChangeArrowheads="1"/>
          </p:cNvSpPr>
          <p:nvPr/>
        </p:nvSpPr>
        <p:spPr bwMode="auto">
          <a:xfrm>
            <a:off x="7010400" y="38290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D</a:t>
            </a:r>
          </a:p>
        </p:txBody>
      </p:sp>
      <p:sp>
        <p:nvSpPr>
          <p:cNvPr id="16437" name="Text Box 319"/>
          <p:cNvSpPr txBox="1">
            <a:spLocks noChangeArrowheads="1"/>
          </p:cNvSpPr>
          <p:nvPr/>
        </p:nvSpPr>
        <p:spPr bwMode="auto">
          <a:xfrm>
            <a:off x="7696200" y="3240886"/>
            <a:ext cx="1271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d = 4000 unit</a:t>
            </a:r>
          </a:p>
        </p:txBody>
      </p:sp>
      <p:sp>
        <p:nvSpPr>
          <p:cNvPr id="16438" name="Text Box 320"/>
          <p:cNvSpPr txBox="1">
            <a:spLocks noChangeArrowheads="1"/>
          </p:cNvSpPr>
          <p:nvPr/>
        </p:nvSpPr>
        <p:spPr bwMode="auto">
          <a:xfrm>
            <a:off x="7772401" y="3469486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c = 3000 unit</a:t>
            </a:r>
          </a:p>
        </p:txBody>
      </p:sp>
      <p:sp>
        <p:nvSpPr>
          <p:cNvPr id="16439" name="Text Box 321"/>
          <p:cNvSpPr txBox="1">
            <a:spLocks noChangeArrowheads="1"/>
          </p:cNvSpPr>
          <p:nvPr/>
        </p:nvSpPr>
        <p:spPr bwMode="auto">
          <a:xfrm>
            <a:off x="7772400" y="3698086"/>
            <a:ext cx="1271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b = 2000 unit</a:t>
            </a:r>
          </a:p>
        </p:txBody>
      </p:sp>
      <p:sp>
        <p:nvSpPr>
          <p:cNvPr id="16440" name="Text Box 322"/>
          <p:cNvSpPr txBox="1">
            <a:spLocks noChangeArrowheads="1"/>
          </p:cNvSpPr>
          <p:nvPr/>
        </p:nvSpPr>
        <p:spPr bwMode="auto">
          <a:xfrm>
            <a:off x="7772400" y="3926686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a = 1000 unit</a:t>
            </a:r>
          </a:p>
        </p:txBody>
      </p:sp>
      <p:sp>
        <p:nvSpPr>
          <p:cNvPr id="16441" name="Text Box 323"/>
          <p:cNvSpPr txBox="1">
            <a:spLocks noChangeArrowheads="1"/>
          </p:cNvSpPr>
          <p:nvPr/>
        </p:nvSpPr>
        <p:spPr bwMode="auto">
          <a:xfrm>
            <a:off x="5715000" y="462915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Tenaga Kerja (unit)</a:t>
            </a:r>
          </a:p>
        </p:txBody>
      </p:sp>
      <p:sp>
        <p:nvSpPr>
          <p:cNvPr id="16442" name="Text Box 324"/>
          <p:cNvSpPr txBox="1">
            <a:spLocks noChangeArrowheads="1"/>
          </p:cNvSpPr>
          <p:nvPr/>
        </p:nvSpPr>
        <p:spPr bwMode="auto">
          <a:xfrm>
            <a:off x="4572000" y="1314450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Modal (unit)</a:t>
            </a:r>
          </a:p>
        </p:txBody>
      </p:sp>
    </p:spTree>
    <p:extLst>
      <p:ext uri="{BB962C8B-B14F-4D97-AF65-F5344CB8AC3E}">
        <p14:creationId xmlns:p14="http://schemas.microsoft.com/office/powerpoint/2010/main" val="4153304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  <p:bldP spid="3404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45939"/>
            <a:ext cx="8229600" cy="356592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id-ID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kurva produksi sama (isoquan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</a:t>
            </a:r>
            <a:r>
              <a:rPr lang="id-ID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id-ID" sz="2400" dirty="0">
                <a:latin typeface="Comic Sans MS" panose="030F0702030302020204" pitchFamily="66" charset="0"/>
              </a:rPr>
              <a:t>Isoquan</a:t>
            </a:r>
            <a:r>
              <a:rPr lang="en-US" sz="2400" dirty="0">
                <a:latin typeface="Comic Sans MS" panose="030F0702030302020204" pitchFamily="66" charset="0"/>
              </a:rPr>
              <a:t>t</a:t>
            </a:r>
            <a:r>
              <a:rPr lang="id-ID" sz="2400" dirty="0">
                <a:latin typeface="Comic Sans MS" panose="030F0702030302020204" pitchFamily="66" charset="0"/>
              </a:rPr>
              <a:t> menunjukkan kombinasi </a:t>
            </a:r>
            <a:r>
              <a:rPr lang="en-US" sz="2400" dirty="0">
                <a:latin typeface="Comic Sans MS" panose="030F0702030302020204" pitchFamily="66" charset="0"/>
              </a:rPr>
              <a:t>2 </a:t>
            </a:r>
            <a:r>
              <a:rPr lang="en-US" sz="2400" dirty="0" err="1">
                <a:latin typeface="Comic Sans MS" panose="030F0702030302020204" pitchFamily="66" charset="0"/>
              </a:rPr>
              <a:t>macam</a:t>
            </a:r>
            <a:r>
              <a:rPr lang="en-US" sz="2400" dirty="0">
                <a:latin typeface="Comic Sans MS" panose="030F0702030302020204" pitchFamily="66" charset="0"/>
              </a:rPr>
              <a:t> input yang </a:t>
            </a:r>
            <a:r>
              <a:rPr lang="en-US" sz="2400" dirty="0" err="1">
                <a:latin typeface="Comic Sans MS" panose="030F0702030302020204" pitchFamily="66" charset="0"/>
              </a:rPr>
              <a:t>berbeda</a:t>
            </a:r>
            <a:r>
              <a:rPr lang="en-US" sz="2400" dirty="0">
                <a:latin typeface="Comic Sans MS" panose="030F0702030302020204" pitchFamily="66" charset="0"/>
              </a:rPr>
              <a:t> yang </a:t>
            </a:r>
            <a:r>
              <a:rPr lang="en-US" sz="2400" dirty="0" err="1">
                <a:latin typeface="Comic Sans MS" panose="030F0702030302020204" pitchFamily="66" charset="0"/>
              </a:rPr>
              <a:t>menghasilkan</a:t>
            </a:r>
            <a:r>
              <a:rPr lang="en-US" sz="2400" dirty="0">
                <a:latin typeface="Comic Sans MS" panose="030F0702030302020204" pitchFamily="66" charset="0"/>
              </a:rPr>
              <a:t> output yang </a:t>
            </a:r>
            <a:r>
              <a:rPr lang="en-US" sz="2400" dirty="0" err="1">
                <a:latin typeface="Comic Sans MS" panose="030F0702030302020204" pitchFamily="66" charset="0"/>
              </a:rPr>
              <a:t>sama</a:t>
            </a:r>
            <a:r>
              <a:rPr lang="id-ID" sz="2400" dirty="0">
                <a:latin typeface="Comic Sans MS" panose="030F0702030302020204" pitchFamily="66" charset="0"/>
              </a:rPr>
              <a:t>, yang mempunyai ciri-ciri sebagai berikut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id-ID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850" y="2628900"/>
            <a:ext cx="7696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kemiringan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kedudukan</a:t>
            </a:r>
            <a:r>
              <a:rPr lang="en-US" sz="2400" dirty="0"/>
              <a:t> isoquant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output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Isoquant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berpotongan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isoquant yang </a:t>
            </a:r>
            <a:r>
              <a:rPr lang="en-US" sz="2400" dirty="0" err="1"/>
              <a:t>lainnya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Isoquant </a:t>
            </a:r>
            <a:r>
              <a:rPr lang="en-US" sz="2400" dirty="0" err="1"/>
              <a:t>cembung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origin.</a:t>
            </a:r>
          </a:p>
        </p:txBody>
      </p:sp>
    </p:spTree>
    <p:extLst>
      <p:ext uri="{BB962C8B-B14F-4D97-AF65-F5344CB8AC3E}">
        <p14:creationId xmlns:p14="http://schemas.microsoft.com/office/powerpoint/2010/main" val="33763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9F5B0"/>
          </a:solidFill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Kurva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Isocost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990600" y="182880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990600" y="41719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990600" y="3314700"/>
            <a:ext cx="32004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990600" y="3086100"/>
            <a:ext cx="396240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990600" y="2857500"/>
            <a:ext cx="457200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990600" y="2628900"/>
            <a:ext cx="518160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Modal (unit)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09600" y="36004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609600" y="3143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609600" y="26860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09600" y="22288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15240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22860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32004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40386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47244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54102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59436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2651125" y="4370785"/>
            <a:ext cx="225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Tenaga Kerja (unit)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1752600" y="268605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TC4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2057407" y="302895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TC3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2362210" y="331470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TC2</a:t>
            </a:r>
          </a:p>
        </p:txBody>
      </p:sp>
      <p:sp>
        <p:nvSpPr>
          <p:cNvPr id="19481" name="Text Box 26"/>
          <p:cNvSpPr txBox="1">
            <a:spLocks noChangeArrowheads="1"/>
          </p:cNvSpPr>
          <p:nvPr/>
        </p:nvSpPr>
        <p:spPr bwMode="auto">
          <a:xfrm>
            <a:off x="2667010" y="360045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TC1</a:t>
            </a:r>
          </a:p>
        </p:txBody>
      </p:sp>
    </p:spTree>
    <p:extLst>
      <p:ext uri="{BB962C8B-B14F-4D97-AF65-F5344CB8AC3E}">
        <p14:creationId xmlns:p14="http://schemas.microsoft.com/office/powerpoint/2010/main" val="1115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200" dirty="0"/>
              <a:t>Teori Prilaku Konsumen</a:t>
            </a:r>
            <a:endParaRPr lang="en-US" sz="18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873750" y="2514606"/>
            <a:ext cx="2432050" cy="110728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anose="020B0604030504040204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838211" y="2514606"/>
            <a:ext cx="2289175" cy="110728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endParaRPr lang="id-ID" altLang="en-US" dirty="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047750" y="2664626"/>
            <a:ext cx="22288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d-ID" altLang="en-US" sz="2000" dirty="0"/>
              <a:t>Pendekatan Cardinal/Marginal Utility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2441978"/>
            <a:ext cx="903288" cy="93106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7" y="2439591"/>
            <a:ext cx="9096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23" y="2441978"/>
            <a:ext cx="903287" cy="93106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048000" y="1221581"/>
            <a:ext cx="2998788" cy="1201341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429000" y="1371605"/>
            <a:ext cx="24447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id-ID" altLang="en-US" sz="2400" dirty="0">
                <a:solidFill>
                  <a:srgbClr val="FF0000"/>
                </a:solidFill>
              </a:rPr>
              <a:t>Pendekatan Teori Perilaku Konsumen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873750" y="2721776"/>
            <a:ext cx="24320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d-ID" altLang="en-US" sz="2000" dirty="0"/>
              <a:t>Pendekataan Ordinal/Analisis Kurva Indiference</a:t>
            </a:r>
          </a:p>
        </p:txBody>
      </p:sp>
    </p:spTree>
    <p:extLst>
      <p:ext uri="{BB962C8B-B14F-4D97-AF65-F5344CB8AC3E}">
        <p14:creationId xmlns:p14="http://schemas.microsoft.com/office/powerpoint/2010/main" val="42819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7" grpId="0" animBg="1"/>
      <p:bldP spid="69638" grpId="0"/>
      <p:bldP spid="69639" grpId="0" animBg="1"/>
      <p:bldP spid="69641" grpId="0" animBg="1"/>
      <p:bldP spid="69650" grpId="0"/>
      <p:bldP spid="696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5850"/>
            <a:ext cx="8229600" cy="350877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b. </a:t>
            </a:r>
            <a:r>
              <a:rPr lang="id-ID" sz="3600" dirty="0">
                <a:solidFill>
                  <a:srgbClr val="0000FF"/>
                </a:solidFill>
              </a:rPr>
              <a:t>Garis ongkos sama (isocost)/ </a:t>
            </a:r>
          </a:p>
          <a:p>
            <a:pPr marL="0" indent="0" eaLnBrk="1" hangingPunct="1">
              <a:buFontTx/>
              <a:buNone/>
            </a:pPr>
            <a:r>
              <a:rPr lang="id-ID" sz="3600" dirty="0">
                <a:solidFill>
                  <a:srgbClr val="0000FF"/>
                </a:solidFill>
              </a:rPr>
              <a:t>   kurva biaya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id-ID" sz="3600" dirty="0">
                <a:solidFill>
                  <a:srgbClr val="0000FF"/>
                </a:solidFill>
              </a:rPr>
              <a:t>sama</a:t>
            </a:r>
            <a:r>
              <a:rPr lang="en-US" sz="3600" dirty="0">
                <a:solidFill>
                  <a:srgbClr val="0000FF"/>
                </a:solidFill>
              </a:rPr>
              <a:t>.</a:t>
            </a:r>
            <a:r>
              <a:rPr lang="id-ID" sz="3600" dirty="0">
                <a:solidFill>
                  <a:srgbClr val="0000FF"/>
                </a:solidFill>
              </a:rPr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id-ID" sz="3200" dirty="0"/>
              <a:t>Menunjukkan semua kombinasi </a:t>
            </a:r>
            <a:r>
              <a:rPr lang="en-US" sz="3200" dirty="0"/>
              <a:t>2 </a:t>
            </a:r>
            <a:r>
              <a:rPr lang="en-US" sz="3200" dirty="0" err="1"/>
              <a:t>macam</a:t>
            </a:r>
            <a:r>
              <a:rPr lang="en-US" sz="3200" dirty="0"/>
              <a:t> input </a:t>
            </a:r>
            <a:r>
              <a:rPr lang="id-ID" sz="3200" dirty="0"/>
              <a:t> yang dibeli perusahaan dengan pengeluaran total dan harga faktor produksi tertentu. </a:t>
            </a:r>
          </a:p>
        </p:txBody>
      </p:sp>
    </p:spTree>
    <p:extLst>
      <p:ext uri="{BB962C8B-B14F-4D97-AF65-F5344CB8AC3E}">
        <p14:creationId xmlns:p14="http://schemas.microsoft.com/office/powerpoint/2010/main" val="37631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"/>
            <a:ext cx="8991600" cy="700088"/>
          </a:xfrm>
          <a:solidFill>
            <a:srgbClr val="A9F5B0"/>
          </a:solidFill>
        </p:spPr>
        <p:txBody>
          <a:bodyPr/>
          <a:lstStyle/>
          <a:p>
            <a:pPr algn="l" eaLnBrk="1" hangingPunct="1"/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Meminimumkan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Biaya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Memaksimumkan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Keuntungan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07" name="Rectangle 62"/>
          <p:cNvSpPr>
            <a:spLocks noChangeArrowheads="1"/>
          </p:cNvSpPr>
          <p:nvPr/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d-ID" sz="4400">
              <a:solidFill>
                <a:schemeClr val="tx2"/>
              </a:solidFill>
            </a:endParaRPr>
          </a:p>
        </p:txBody>
      </p:sp>
      <p:sp>
        <p:nvSpPr>
          <p:cNvPr id="21508" name="Line 63"/>
          <p:cNvSpPr>
            <a:spLocks noChangeShapeType="1"/>
          </p:cNvSpPr>
          <p:nvPr/>
        </p:nvSpPr>
        <p:spPr bwMode="auto">
          <a:xfrm>
            <a:off x="990600" y="182880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4"/>
          <p:cNvSpPr>
            <a:spLocks noChangeShapeType="1"/>
          </p:cNvSpPr>
          <p:nvPr/>
        </p:nvSpPr>
        <p:spPr bwMode="auto">
          <a:xfrm>
            <a:off x="990600" y="417195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69"/>
          <p:cNvSpPr txBox="1">
            <a:spLocks noChangeArrowheads="1"/>
          </p:cNvSpPr>
          <p:nvPr/>
        </p:nvSpPr>
        <p:spPr bwMode="auto">
          <a:xfrm>
            <a:off x="381000" y="1600200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Modal (unit)</a:t>
            </a:r>
          </a:p>
        </p:txBody>
      </p:sp>
      <p:sp>
        <p:nvSpPr>
          <p:cNvPr id="21511" name="Text Box 70"/>
          <p:cNvSpPr txBox="1">
            <a:spLocks noChangeArrowheads="1"/>
          </p:cNvSpPr>
          <p:nvPr/>
        </p:nvSpPr>
        <p:spPr bwMode="auto">
          <a:xfrm>
            <a:off x="609600" y="36004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1512" name="Text Box 71"/>
          <p:cNvSpPr txBox="1">
            <a:spLocks noChangeArrowheads="1"/>
          </p:cNvSpPr>
          <p:nvPr/>
        </p:nvSpPr>
        <p:spPr bwMode="auto">
          <a:xfrm>
            <a:off x="609600" y="3143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1513" name="Text Box 72"/>
          <p:cNvSpPr txBox="1">
            <a:spLocks noChangeArrowheads="1"/>
          </p:cNvSpPr>
          <p:nvPr/>
        </p:nvSpPr>
        <p:spPr bwMode="auto">
          <a:xfrm>
            <a:off x="609600" y="26860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21514" name="Text Box 73"/>
          <p:cNvSpPr txBox="1">
            <a:spLocks noChangeArrowheads="1"/>
          </p:cNvSpPr>
          <p:nvPr/>
        </p:nvSpPr>
        <p:spPr bwMode="auto">
          <a:xfrm>
            <a:off x="609600" y="22288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21515" name="Text Box 74"/>
          <p:cNvSpPr txBox="1">
            <a:spLocks noChangeArrowheads="1"/>
          </p:cNvSpPr>
          <p:nvPr/>
        </p:nvSpPr>
        <p:spPr bwMode="auto">
          <a:xfrm>
            <a:off x="15240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1516" name="Text Box 75"/>
          <p:cNvSpPr txBox="1">
            <a:spLocks noChangeArrowheads="1"/>
          </p:cNvSpPr>
          <p:nvPr/>
        </p:nvSpPr>
        <p:spPr bwMode="auto">
          <a:xfrm>
            <a:off x="22860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1517" name="Text Box 76"/>
          <p:cNvSpPr txBox="1">
            <a:spLocks noChangeArrowheads="1"/>
          </p:cNvSpPr>
          <p:nvPr/>
        </p:nvSpPr>
        <p:spPr bwMode="auto">
          <a:xfrm>
            <a:off x="29718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21518" name="Text Box 77"/>
          <p:cNvSpPr txBox="1">
            <a:spLocks noChangeArrowheads="1"/>
          </p:cNvSpPr>
          <p:nvPr/>
        </p:nvSpPr>
        <p:spPr bwMode="auto">
          <a:xfrm>
            <a:off x="3657600" y="4171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21519" name="Text Box 78"/>
          <p:cNvSpPr txBox="1">
            <a:spLocks noChangeArrowheads="1"/>
          </p:cNvSpPr>
          <p:nvPr/>
        </p:nvSpPr>
        <p:spPr bwMode="auto">
          <a:xfrm>
            <a:off x="41910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21520" name="Text Box 79"/>
          <p:cNvSpPr txBox="1">
            <a:spLocks noChangeArrowheads="1"/>
          </p:cNvSpPr>
          <p:nvPr/>
        </p:nvSpPr>
        <p:spPr bwMode="auto">
          <a:xfrm>
            <a:off x="48768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21521" name="Text Box 80"/>
          <p:cNvSpPr txBox="1">
            <a:spLocks noChangeArrowheads="1"/>
          </p:cNvSpPr>
          <p:nvPr/>
        </p:nvSpPr>
        <p:spPr bwMode="auto">
          <a:xfrm>
            <a:off x="5562600" y="417195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21522" name="Text Box 81"/>
          <p:cNvSpPr txBox="1">
            <a:spLocks noChangeArrowheads="1"/>
          </p:cNvSpPr>
          <p:nvPr/>
        </p:nvSpPr>
        <p:spPr bwMode="auto">
          <a:xfrm>
            <a:off x="2651125" y="4370785"/>
            <a:ext cx="225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Tenaga Kerja (unit)</a:t>
            </a:r>
          </a:p>
        </p:txBody>
      </p:sp>
      <p:sp>
        <p:nvSpPr>
          <p:cNvPr id="21523" name="Line 90"/>
          <p:cNvSpPr>
            <a:spLocks noChangeShapeType="1"/>
          </p:cNvSpPr>
          <p:nvPr/>
        </p:nvSpPr>
        <p:spPr bwMode="auto">
          <a:xfrm>
            <a:off x="990600" y="35433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91"/>
          <p:cNvSpPr>
            <a:spLocks noChangeShapeType="1"/>
          </p:cNvSpPr>
          <p:nvPr/>
        </p:nvSpPr>
        <p:spPr bwMode="auto">
          <a:xfrm>
            <a:off x="2438400" y="354330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92"/>
          <p:cNvSpPr>
            <a:spLocks noChangeShapeType="1"/>
          </p:cNvSpPr>
          <p:nvPr/>
        </p:nvSpPr>
        <p:spPr bwMode="auto">
          <a:xfrm>
            <a:off x="990600" y="325755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93"/>
          <p:cNvSpPr>
            <a:spLocks noChangeShapeType="1"/>
          </p:cNvSpPr>
          <p:nvPr/>
        </p:nvSpPr>
        <p:spPr bwMode="auto">
          <a:xfrm>
            <a:off x="3124200" y="32575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94"/>
          <p:cNvSpPr>
            <a:spLocks noChangeShapeType="1"/>
          </p:cNvSpPr>
          <p:nvPr/>
        </p:nvSpPr>
        <p:spPr bwMode="auto">
          <a:xfrm>
            <a:off x="1066800" y="3314700"/>
            <a:ext cx="281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95"/>
          <p:cNvSpPr>
            <a:spLocks noChangeShapeType="1"/>
          </p:cNvSpPr>
          <p:nvPr/>
        </p:nvSpPr>
        <p:spPr bwMode="auto">
          <a:xfrm>
            <a:off x="990600" y="3028950"/>
            <a:ext cx="350520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96"/>
          <p:cNvSpPr>
            <a:spLocks noChangeShapeType="1"/>
          </p:cNvSpPr>
          <p:nvPr/>
        </p:nvSpPr>
        <p:spPr bwMode="auto">
          <a:xfrm>
            <a:off x="990600" y="2743200"/>
            <a:ext cx="403860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97"/>
          <p:cNvSpPr>
            <a:spLocks noChangeShapeType="1"/>
          </p:cNvSpPr>
          <p:nvPr/>
        </p:nvSpPr>
        <p:spPr bwMode="auto">
          <a:xfrm>
            <a:off x="990600" y="2457450"/>
            <a:ext cx="45720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Freeform 98"/>
          <p:cNvSpPr>
            <a:spLocks/>
          </p:cNvSpPr>
          <p:nvPr/>
        </p:nvSpPr>
        <p:spPr bwMode="auto">
          <a:xfrm>
            <a:off x="1219200" y="2343150"/>
            <a:ext cx="4648200" cy="1638300"/>
          </a:xfrm>
          <a:custGeom>
            <a:avLst/>
            <a:gdLst>
              <a:gd name="T0" fmla="*/ 0 w 2928"/>
              <a:gd name="T1" fmla="*/ 0 h 1376"/>
              <a:gd name="T2" fmla="*/ 2147483647 w 2928"/>
              <a:gd name="T3" fmla="*/ 2147483647 h 1376"/>
              <a:gd name="T4" fmla="*/ 2147483647 w 2928"/>
              <a:gd name="T5" fmla="*/ 2147483647 h 1376"/>
              <a:gd name="T6" fmla="*/ 0 60000 65536"/>
              <a:gd name="T7" fmla="*/ 0 60000 65536"/>
              <a:gd name="T8" fmla="*/ 0 60000 65536"/>
              <a:gd name="T9" fmla="*/ 0 w 2928"/>
              <a:gd name="T10" fmla="*/ 0 h 1376"/>
              <a:gd name="T11" fmla="*/ 2928 w 2928"/>
              <a:gd name="T12" fmla="*/ 1376 h 1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" h="1376">
                <a:moveTo>
                  <a:pt x="0" y="0"/>
                </a:moveTo>
                <a:cubicBezTo>
                  <a:pt x="116" y="464"/>
                  <a:pt x="232" y="928"/>
                  <a:pt x="720" y="1152"/>
                </a:cubicBezTo>
                <a:cubicBezTo>
                  <a:pt x="1208" y="1376"/>
                  <a:pt x="2068" y="1360"/>
                  <a:pt x="2928" y="1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2" name="Freeform 99"/>
          <p:cNvSpPr>
            <a:spLocks/>
          </p:cNvSpPr>
          <p:nvPr/>
        </p:nvSpPr>
        <p:spPr bwMode="auto">
          <a:xfrm>
            <a:off x="1600200" y="2400300"/>
            <a:ext cx="4267200" cy="1371600"/>
          </a:xfrm>
          <a:custGeom>
            <a:avLst/>
            <a:gdLst>
              <a:gd name="T0" fmla="*/ 0 w 2688"/>
              <a:gd name="T1" fmla="*/ 0 h 1152"/>
              <a:gd name="T2" fmla="*/ 2147483647 w 2688"/>
              <a:gd name="T3" fmla="*/ 2147483647 h 1152"/>
              <a:gd name="T4" fmla="*/ 2147483647 w 2688"/>
              <a:gd name="T5" fmla="*/ 2147483647 h 1152"/>
              <a:gd name="T6" fmla="*/ 0 60000 65536"/>
              <a:gd name="T7" fmla="*/ 0 60000 65536"/>
              <a:gd name="T8" fmla="*/ 0 60000 65536"/>
              <a:gd name="T9" fmla="*/ 0 w 2688"/>
              <a:gd name="T10" fmla="*/ 0 h 1152"/>
              <a:gd name="T11" fmla="*/ 2688 w 2688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8" h="1152">
                <a:moveTo>
                  <a:pt x="0" y="0"/>
                </a:moveTo>
                <a:cubicBezTo>
                  <a:pt x="40" y="384"/>
                  <a:pt x="80" y="768"/>
                  <a:pt x="528" y="960"/>
                </a:cubicBezTo>
                <a:cubicBezTo>
                  <a:pt x="976" y="1152"/>
                  <a:pt x="2336" y="1120"/>
                  <a:pt x="2688" y="1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3" name="Freeform 100"/>
          <p:cNvSpPr>
            <a:spLocks/>
          </p:cNvSpPr>
          <p:nvPr/>
        </p:nvSpPr>
        <p:spPr bwMode="auto">
          <a:xfrm>
            <a:off x="2057400" y="2400300"/>
            <a:ext cx="3733800" cy="1028700"/>
          </a:xfrm>
          <a:custGeom>
            <a:avLst/>
            <a:gdLst>
              <a:gd name="T0" fmla="*/ 0 w 2400"/>
              <a:gd name="T1" fmla="*/ 0 h 864"/>
              <a:gd name="T2" fmla="*/ 2147483647 w 2400"/>
              <a:gd name="T3" fmla="*/ 2147483647 h 864"/>
              <a:gd name="T4" fmla="*/ 2147483647 w 2400"/>
              <a:gd name="T5" fmla="*/ 2147483647 h 864"/>
              <a:gd name="T6" fmla="*/ 0 60000 65536"/>
              <a:gd name="T7" fmla="*/ 0 60000 65536"/>
              <a:gd name="T8" fmla="*/ 0 60000 65536"/>
              <a:gd name="T9" fmla="*/ 0 w 2400"/>
              <a:gd name="T10" fmla="*/ 0 h 864"/>
              <a:gd name="T11" fmla="*/ 2400 w 240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864">
                <a:moveTo>
                  <a:pt x="0" y="0"/>
                </a:moveTo>
                <a:cubicBezTo>
                  <a:pt x="160" y="288"/>
                  <a:pt x="320" y="576"/>
                  <a:pt x="720" y="720"/>
                </a:cubicBezTo>
                <a:cubicBezTo>
                  <a:pt x="1120" y="864"/>
                  <a:pt x="1760" y="864"/>
                  <a:pt x="2400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4" name="Freeform 104"/>
          <p:cNvSpPr>
            <a:spLocks/>
          </p:cNvSpPr>
          <p:nvPr/>
        </p:nvSpPr>
        <p:spPr bwMode="auto">
          <a:xfrm>
            <a:off x="2438400" y="2400300"/>
            <a:ext cx="3276600" cy="685800"/>
          </a:xfrm>
          <a:custGeom>
            <a:avLst/>
            <a:gdLst>
              <a:gd name="T0" fmla="*/ 0 w 2064"/>
              <a:gd name="T1" fmla="*/ 0 h 576"/>
              <a:gd name="T2" fmla="*/ 2147483647 w 2064"/>
              <a:gd name="T3" fmla="*/ 2147483647 h 576"/>
              <a:gd name="T4" fmla="*/ 2147483647 w 2064"/>
              <a:gd name="T5" fmla="*/ 2147483647 h 576"/>
              <a:gd name="T6" fmla="*/ 0 60000 65536"/>
              <a:gd name="T7" fmla="*/ 0 60000 65536"/>
              <a:gd name="T8" fmla="*/ 0 60000 65536"/>
              <a:gd name="T9" fmla="*/ 0 w 2064"/>
              <a:gd name="T10" fmla="*/ 0 h 576"/>
              <a:gd name="T11" fmla="*/ 2064 w 2064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576">
                <a:moveTo>
                  <a:pt x="0" y="0"/>
                </a:moveTo>
                <a:cubicBezTo>
                  <a:pt x="92" y="168"/>
                  <a:pt x="184" y="336"/>
                  <a:pt x="528" y="432"/>
                </a:cubicBezTo>
                <a:cubicBezTo>
                  <a:pt x="872" y="528"/>
                  <a:pt x="1808" y="552"/>
                  <a:pt x="2064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5" name="Oval 107"/>
          <p:cNvSpPr>
            <a:spLocks noChangeArrowheads="1"/>
          </p:cNvSpPr>
          <p:nvPr/>
        </p:nvSpPr>
        <p:spPr bwMode="auto">
          <a:xfrm>
            <a:off x="2362200" y="3543300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6" name="Oval 108"/>
          <p:cNvSpPr>
            <a:spLocks noChangeArrowheads="1"/>
          </p:cNvSpPr>
          <p:nvPr/>
        </p:nvSpPr>
        <p:spPr bwMode="auto">
          <a:xfrm>
            <a:off x="3048000" y="3200400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21537" name="Text Box 116"/>
          <p:cNvSpPr txBox="1">
            <a:spLocks noChangeArrowheads="1"/>
          </p:cNvSpPr>
          <p:nvPr/>
        </p:nvSpPr>
        <p:spPr bwMode="auto">
          <a:xfrm>
            <a:off x="1219200" y="23431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1538" name="Text Box 117"/>
          <p:cNvSpPr txBox="1">
            <a:spLocks noChangeArrowheads="1"/>
          </p:cNvSpPr>
          <p:nvPr/>
        </p:nvSpPr>
        <p:spPr bwMode="auto">
          <a:xfrm>
            <a:off x="1600200" y="24574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1539" name="Text Box 118"/>
          <p:cNvSpPr txBox="1">
            <a:spLocks noChangeArrowheads="1"/>
          </p:cNvSpPr>
          <p:nvPr/>
        </p:nvSpPr>
        <p:spPr bwMode="auto">
          <a:xfrm>
            <a:off x="1676400" y="280035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Q</a:t>
            </a:r>
          </a:p>
        </p:txBody>
      </p:sp>
      <p:sp>
        <p:nvSpPr>
          <p:cNvPr id="21540" name="Text Box 119"/>
          <p:cNvSpPr txBox="1">
            <a:spLocks noChangeArrowheads="1"/>
          </p:cNvSpPr>
          <p:nvPr/>
        </p:nvSpPr>
        <p:spPr bwMode="auto">
          <a:xfrm>
            <a:off x="2362200" y="331470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P</a:t>
            </a:r>
          </a:p>
        </p:txBody>
      </p:sp>
      <p:sp>
        <p:nvSpPr>
          <p:cNvPr id="21541" name="Text Box 120"/>
          <p:cNvSpPr txBox="1">
            <a:spLocks noChangeArrowheads="1"/>
          </p:cNvSpPr>
          <p:nvPr/>
        </p:nvSpPr>
        <p:spPr bwMode="auto">
          <a:xfrm>
            <a:off x="3048000" y="30289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E</a:t>
            </a:r>
          </a:p>
        </p:txBody>
      </p:sp>
      <p:sp>
        <p:nvSpPr>
          <p:cNvPr id="21542" name="Text Box 121"/>
          <p:cNvSpPr txBox="1">
            <a:spLocks noChangeArrowheads="1"/>
          </p:cNvSpPr>
          <p:nvPr/>
        </p:nvSpPr>
        <p:spPr bwMode="auto">
          <a:xfrm>
            <a:off x="3581400" y="34861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R</a:t>
            </a:r>
          </a:p>
        </p:txBody>
      </p:sp>
      <p:sp>
        <p:nvSpPr>
          <p:cNvPr id="21543" name="Text Box 122"/>
          <p:cNvSpPr txBox="1">
            <a:spLocks noChangeArrowheads="1"/>
          </p:cNvSpPr>
          <p:nvPr/>
        </p:nvSpPr>
        <p:spPr bwMode="auto">
          <a:xfrm>
            <a:off x="4267200" y="34861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1544" name="Text Box 123"/>
          <p:cNvSpPr txBox="1">
            <a:spLocks noChangeArrowheads="1"/>
          </p:cNvSpPr>
          <p:nvPr/>
        </p:nvSpPr>
        <p:spPr bwMode="auto">
          <a:xfrm>
            <a:off x="4876800" y="37147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D</a:t>
            </a:r>
          </a:p>
        </p:txBody>
      </p:sp>
      <p:sp>
        <p:nvSpPr>
          <p:cNvPr id="21545" name="Text Box 124"/>
          <p:cNvSpPr txBox="1">
            <a:spLocks noChangeArrowheads="1"/>
          </p:cNvSpPr>
          <p:nvPr/>
        </p:nvSpPr>
        <p:spPr bwMode="auto">
          <a:xfrm>
            <a:off x="5791200" y="2971800"/>
            <a:ext cx="1563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z = 3000 unit</a:t>
            </a:r>
          </a:p>
        </p:txBody>
      </p:sp>
      <p:sp>
        <p:nvSpPr>
          <p:cNvPr id="21546" name="Text Box 125"/>
          <p:cNvSpPr txBox="1">
            <a:spLocks noChangeArrowheads="1"/>
          </p:cNvSpPr>
          <p:nvPr/>
        </p:nvSpPr>
        <p:spPr bwMode="auto">
          <a:xfrm>
            <a:off x="5867400" y="3257550"/>
            <a:ext cx="157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y = 2500 unit</a:t>
            </a:r>
          </a:p>
        </p:txBody>
      </p:sp>
      <p:sp>
        <p:nvSpPr>
          <p:cNvPr id="21547" name="Text Box 126"/>
          <p:cNvSpPr txBox="1">
            <a:spLocks noChangeArrowheads="1"/>
          </p:cNvSpPr>
          <p:nvPr/>
        </p:nvSpPr>
        <p:spPr bwMode="auto">
          <a:xfrm>
            <a:off x="5851525" y="3570685"/>
            <a:ext cx="157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x = 1500 unit</a:t>
            </a:r>
          </a:p>
        </p:txBody>
      </p:sp>
      <p:sp>
        <p:nvSpPr>
          <p:cNvPr id="21548" name="Text Box 127"/>
          <p:cNvSpPr txBox="1">
            <a:spLocks noChangeArrowheads="1"/>
          </p:cNvSpPr>
          <p:nvPr/>
        </p:nvSpPr>
        <p:spPr bwMode="auto">
          <a:xfrm>
            <a:off x="5867400" y="3829050"/>
            <a:ext cx="1576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a = 1000 unit</a:t>
            </a:r>
          </a:p>
        </p:txBody>
      </p:sp>
    </p:spTree>
    <p:extLst>
      <p:ext uri="{BB962C8B-B14F-4D97-AF65-F5344CB8AC3E}">
        <p14:creationId xmlns:p14="http://schemas.microsoft.com/office/powerpoint/2010/main" val="40667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50" y="2228851"/>
            <a:ext cx="4800600" cy="9858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err="1"/>
              <a:t>Teori</a:t>
            </a:r>
            <a:r>
              <a:rPr lang="en-US" sz="4800" dirty="0"/>
              <a:t> </a:t>
            </a:r>
            <a:r>
              <a:rPr lang="en-US" sz="4800" dirty="0" err="1"/>
              <a:t>Biaya</a:t>
            </a:r>
            <a:endParaRPr lang="id-ID" sz="4800" dirty="0"/>
          </a:p>
        </p:txBody>
      </p:sp>
      <p:pic>
        <p:nvPicPr>
          <p:cNvPr id="14340" name="Picture 2" descr="F:\Picture\AG00006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61" y="3343277"/>
            <a:ext cx="173474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88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>
                <a:solidFill>
                  <a:srgbClr val="7B9899"/>
                </a:solidFill>
              </a:rPr>
              <a:t>BIAYA PRODUKSI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" y="1028700"/>
            <a:ext cx="8839199" cy="3886200"/>
          </a:xfrm>
        </p:spPr>
        <p:txBody>
          <a:bodyPr>
            <a:normAutofit fontScale="77500" lnSpcReduction="20000"/>
          </a:bodyPr>
          <a:lstStyle/>
          <a:p>
            <a:pPr marL="205740" indent="-20574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Adalah biaya yang harus dikeluarkan oleh pengusaha untuk dapat menghasilkan output </a:t>
            </a:r>
          </a:p>
          <a:p>
            <a:pPr marL="205740" indent="-20574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/>
              <a:t>Pengetahuan ttg Biaya Produksi berguna untuk ;</a:t>
            </a:r>
          </a:p>
          <a:p>
            <a:pPr marL="385763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Untuk menggambarkan ttg kondisi keuangan perusahaan, khususnya masalah produksi</a:t>
            </a:r>
          </a:p>
          <a:p>
            <a:pPr marL="385763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Meramalkan tingkah laku perusahaan dlm menghadapi perubahan kondisi</a:t>
            </a:r>
          </a:p>
          <a:p>
            <a:pPr marL="385763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Membantu perusahaan menentukan kebijakan yg terbaik untuk memaksimalkan keuntungan</a:t>
            </a:r>
          </a:p>
          <a:p>
            <a:pPr marL="385763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Memberikan penilaian kepada perusahaan cara mengelola input/faktor produksi</a:t>
            </a:r>
          </a:p>
        </p:txBody>
      </p:sp>
    </p:spTree>
    <p:extLst>
      <p:ext uri="{BB962C8B-B14F-4D97-AF65-F5344CB8AC3E}">
        <p14:creationId xmlns:p14="http://schemas.microsoft.com/office/powerpoint/2010/main" val="1762823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>
                <a:solidFill>
                  <a:srgbClr val="7B9899"/>
                </a:solidFill>
              </a:rPr>
              <a:t>KLASIFIKASI BIAYA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85900"/>
            <a:ext cx="9067800" cy="2857500"/>
          </a:xfrm>
        </p:spPr>
        <p:txBody>
          <a:bodyPr/>
          <a:lstStyle/>
          <a:p>
            <a:pPr eaLnBrk="1" hangingPunct="1"/>
            <a:r>
              <a:rPr lang="id-ID" sz="4000" dirty="0"/>
              <a:t>Total Fixed Cost (TFC), </a:t>
            </a:r>
          </a:p>
          <a:p>
            <a:pPr marL="0" indent="0" eaLnBrk="1" hangingPunct="1">
              <a:buNone/>
            </a:pPr>
            <a:r>
              <a:rPr lang="id-ID" sz="4000" dirty="0"/>
              <a:t>    penyebutannya = Fixed Cost (FC)</a:t>
            </a:r>
          </a:p>
          <a:p>
            <a:pPr eaLnBrk="1" hangingPunct="1"/>
            <a:r>
              <a:rPr lang="id-ID" sz="4000" dirty="0"/>
              <a:t>Total Variable Cost (TVC), </a:t>
            </a:r>
          </a:p>
          <a:p>
            <a:pPr marL="0" indent="0" eaLnBrk="1" hangingPunct="1">
              <a:buNone/>
            </a:pPr>
            <a:r>
              <a:rPr lang="id-ID" sz="4000" dirty="0"/>
              <a:t>    penyebutannya = Variable Cost (VC)</a:t>
            </a:r>
          </a:p>
          <a:p>
            <a:pPr eaLnBrk="1" hangingPunct="1"/>
            <a:endParaRPr lang="id-ID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09600" y="97155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BIAYA-BIAYA TOTAL ;</a:t>
            </a:r>
          </a:p>
        </p:txBody>
      </p:sp>
    </p:spTree>
    <p:extLst>
      <p:ext uri="{BB962C8B-B14F-4D97-AF65-F5344CB8AC3E}">
        <p14:creationId xmlns:p14="http://schemas.microsoft.com/office/powerpoint/2010/main" val="1919652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>
                <a:solidFill>
                  <a:srgbClr val="7B9899"/>
                </a:solidFill>
              </a:rPr>
              <a:t>KLASIFIKASI BIAYA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658" y="2614612"/>
            <a:ext cx="895351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/>
              <a:t>Biaya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i="1" dirty="0"/>
              <a:t>(cost)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14600" y="2014538"/>
            <a:ext cx="571500" cy="16287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143250" y="1678781"/>
            <a:ext cx="150495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Biaya Langsung (</a:t>
            </a:r>
            <a:r>
              <a:rPr lang="id-ID" i="1" dirty="0"/>
              <a:t>direct cost) = Prime Cost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143250" y="3228975"/>
            <a:ext cx="150495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Biaya  Tak Langsung (in</a:t>
            </a:r>
            <a:r>
              <a:rPr lang="id-ID" i="1" dirty="0"/>
              <a:t>direct cost) = Overhead Cost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5429250" y="3237012"/>
            <a:ext cx="257175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Biaya Overhead Tetap </a:t>
            </a:r>
            <a:r>
              <a:rPr lang="id-ID" i="1" dirty="0"/>
              <a:t>(Fixed Overhead Cost)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3686175"/>
            <a:ext cx="257175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Biaya Overhead Variabel </a:t>
            </a:r>
            <a:r>
              <a:rPr lang="id-ID" i="1" dirty="0"/>
              <a:t>(Variable Overhead Cost)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4895850" y="3386138"/>
            <a:ext cx="514350" cy="514350"/>
          </a:xfrm>
          <a:prstGeom prst="leftBrace">
            <a:avLst>
              <a:gd name="adj1" fmla="val 8333"/>
              <a:gd name="adj2" fmla="val 4718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19466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11" y="1457325"/>
            <a:ext cx="186928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13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>
                <a:solidFill>
                  <a:srgbClr val="7B9899"/>
                </a:solidFill>
              </a:rPr>
              <a:t>BIAYA TETAP </a:t>
            </a:r>
            <a:r>
              <a:rPr lang="id-ID" i="1">
                <a:solidFill>
                  <a:srgbClr val="7B9899"/>
                </a:solidFill>
              </a:rPr>
              <a:t>(FIXED COST)</a:t>
            </a:r>
            <a:endParaRPr lang="id-ID">
              <a:solidFill>
                <a:srgbClr val="7B98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369219" y="1501976"/>
          <a:ext cx="2802732" cy="252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7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Output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Fixed Cost (FC)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Variable Cost (VC)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Total Cost (TC)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2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(1)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(2)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(3)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(4) =</a:t>
                      </a:r>
                      <a:r>
                        <a:rPr lang="id-ID" sz="1100" baseline="0" dirty="0"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id-ID" sz="1100" baseline="0" dirty="0">
                          <a:latin typeface="Calibri" pitchFamily="34" charset="0"/>
                        </a:rPr>
                        <a:t>(2) + (3)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400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280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480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12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310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510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16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350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550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440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640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24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800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1000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4129689" y="2700641"/>
            <a:ext cx="1800225" cy="1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0391" y="3600456"/>
            <a:ext cx="2628900" cy="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3043243"/>
            <a:ext cx="2228850" cy="893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0750" y="3606707"/>
            <a:ext cx="68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Output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5400000">
            <a:off x="4247561" y="2060665"/>
            <a:ext cx="942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Biaya tetap (Rp)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1607344"/>
            <a:ext cx="400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FC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99717" y="2920901"/>
            <a:ext cx="3833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FC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21166" y="3572768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14900" y="3579019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3191" y="2936087"/>
            <a:ext cx="400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200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0150" y="2858393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2271713"/>
            <a:ext cx="571500" cy="1628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1657350" y="3986218"/>
            <a:ext cx="5943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/>
              <a:t>FC besarnya tetap sama Rp. 200, meskipun output yg dihasilkan terus berubah</a:t>
            </a:r>
          </a:p>
        </p:txBody>
      </p:sp>
    </p:spTree>
    <p:extLst>
      <p:ext uri="{BB962C8B-B14F-4D97-AF65-F5344CB8AC3E}">
        <p14:creationId xmlns:p14="http://schemas.microsoft.com/office/powerpoint/2010/main" val="4470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>
                <a:solidFill>
                  <a:srgbClr val="7B9899"/>
                </a:solidFill>
              </a:rPr>
              <a:t>BIAYA VARIABEL </a:t>
            </a:r>
            <a:r>
              <a:rPr lang="id-ID" i="1">
                <a:solidFill>
                  <a:srgbClr val="7B9899"/>
                </a:solidFill>
              </a:rPr>
              <a:t>(VARIABLE COST)</a:t>
            </a:r>
            <a:endParaRPr lang="id-ID">
              <a:solidFill>
                <a:srgbClr val="7B9899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369219" y="1501976"/>
          <a:ext cx="2802732" cy="252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7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Output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Fixed Cost (FC)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Variable Cost (VC)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Total Cost (TC)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2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(1)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(2)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(3)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(4) =</a:t>
                      </a:r>
                      <a:r>
                        <a:rPr lang="id-ID" sz="1100" baseline="0" dirty="0"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id-ID" sz="1100" baseline="0" dirty="0">
                          <a:latin typeface="Calibri" pitchFamily="34" charset="0"/>
                        </a:rPr>
                        <a:t>(2) + (3)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400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280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480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12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310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510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16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350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550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440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640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7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24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800</a:t>
                      </a:r>
                    </a:p>
                  </a:txBody>
                  <a:tcPr marL="68580" marR="68580" marT="25712" marB="2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1000</a:t>
                      </a:r>
                    </a:p>
                  </a:txBody>
                  <a:tcPr marL="68580" marR="68580" marT="25712" marB="257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533650" y="2293144"/>
            <a:ext cx="571500" cy="1628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aphicFrame>
        <p:nvGraphicFramePr>
          <p:cNvPr id="2258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743450" y="1457325"/>
          <a:ext cx="29718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3" r:id="rId4" imgW="3956647" imgH="4572396" progId="Excel.Chart.8">
                  <p:embed/>
                </p:oleObj>
              </mc:Choice>
              <mc:Fallback>
                <p:oleObj r:id="rId4" imgW="3956647" imgH="45723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457325"/>
                        <a:ext cx="29718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 rot="16200000">
            <a:off x="4124920" y="2317840"/>
            <a:ext cx="942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Biaya tetap (Rp)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00850" y="3900487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Output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508307" y="2764042"/>
            <a:ext cx="1843088" cy="1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41156" y="3695110"/>
            <a:ext cx="1771650" cy="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>
                <a:solidFill>
                  <a:srgbClr val="7B9899"/>
                </a:solidFill>
              </a:rPr>
              <a:t>BIAYA VARIABEL </a:t>
            </a:r>
            <a:r>
              <a:rPr lang="id-ID" i="1">
                <a:solidFill>
                  <a:srgbClr val="7B9899"/>
                </a:solidFill>
              </a:rPr>
              <a:t>(VARIABLE COST)</a:t>
            </a:r>
            <a:endParaRPr lang="id-ID">
              <a:solidFill>
                <a:srgbClr val="7B9899"/>
              </a:solidFill>
            </a:endParaRPr>
          </a:p>
        </p:txBody>
      </p:sp>
      <p:graphicFrame>
        <p:nvGraphicFramePr>
          <p:cNvPr id="24579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428750" y="1328737"/>
          <a:ext cx="29718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6" r:id="rId3" imgW="3962743" imgH="4572396" progId="Excel.Chart.8">
                  <p:embed/>
                </p:oleObj>
              </mc:Choice>
              <mc:Fallback>
                <p:oleObj r:id="rId3" imgW="3962743" imgH="457239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328737"/>
                        <a:ext cx="29718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 flipH="1" flipV="1">
            <a:off x="1161455" y="2627412"/>
            <a:ext cx="1885950" cy="1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14550" y="3562058"/>
            <a:ext cx="2114550" cy="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49166" y="3862095"/>
            <a:ext cx="68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Output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6200000">
            <a:off x="867375" y="1930292"/>
            <a:ext cx="942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Biaya tetap (Rp)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2614612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4572000" y="1457325"/>
            <a:ext cx="33147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VC besarnya berbanding lurus dg jumlah output yg dihasilkan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Dimulai dari nol, artinya saat output =0, VC juga 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Lonjakan dari 0 ke 200 menyebabkan VC tegak, hal ini disebabkan karena dibutuhkan biaya variabel yg besar saat memulai produksi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Kemudian melandai hingga titik N, setelah itu, biaya variabel naik lagi karena untuk penambahan tiap output dibutuhkan biaya variabel yg besar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350"/>
              <a:t>Titik N adalah titik lentur, dimana sebuah kurva berganti bentuk</a:t>
            </a:r>
          </a:p>
        </p:txBody>
      </p:sp>
    </p:spTree>
    <p:extLst>
      <p:ext uri="{BB962C8B-B14F-4D97-AF65-F5344CB8AC3E}">
        <p14:creationId xmlns:p14="http://schemas.microsoft.com/office/powerpoint/2010/main" val="18984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>
                <a:solidFill>
                  <a:srgbClr val="7B9899"/>
                </a:solidFill>
              </a:rPr>
              <a:t>BIAYA TOTAL </a:t>
            </a:r>
            <a:r>
              <a:rPr lang="id-ID" i="1">
                <a:solidFill>
                  <a:srgbClr val="7B9899"/>
                </a:solidFill>
              </a:rPr>
              <a:t>(TOTAL COST)</a:t>
            </a:r>
            <a:endParaRPr lang="id-ID">
              <a:solidFill>
                <a:srgbClr val="7B989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986439" y="2828335"/>
            <a:ext cx="1800225" cy="1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87141" y="3728145"/>
            <a:ext cx="2628900" cy="17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85950" y="3170934"/>
            <a:ext cx="2228850" cy="1786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0" y="3735289"/>
            <a:ext cx="723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Output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5400000">
            <a:off x="1104311" y="2188360"/>
            <a:ext cx="9429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Biaya tetap (Rp)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56460" y="3049489"/>
            <a:ext cx="40838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FC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4277916" y="3700462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1650" y="3707606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51363" y="3064669"/>
            <a:ext cx="4786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200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6900" y="2986981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87152" y="2443164"/>
            <a:ext cx="2284809" cy="1278731"/>
          </a:xfrm>
          <a:custGeom>
            <a:avLst/>
            <a:gdLst>
              <a:gd name="connsiteX0" fmla="*/ 0 w 2704564"/>
              <a:gd name="connsiteY0" fmla="*/ 2781836 h 2781836"/>
              <a:gd name="connsiteX1" fmla="*/ 180304 w 2704564"/>
              <a:gd name="connsiteY1" fmla="*/ 2189408 h 2781836"/>
              <a:gd name="connsiteX2" fmla="*/ 540913 w 2704564"/>
              <a:gd name="connsiteY2" fmla="*/ 1854557 h 2781836"/>
              <a:gd name="connsiteX3" fmla="*/ 1262130 w 2704564"/>
              <a:gd name="connsiteY3" fmla="*/ 1661374 h 2781836"/>
              <a:gd name="connsiteX4" fmla="*/ 1854558 w 2704564"/>
              <a:gd name="connsiteY4" fmla="*/ 1365160 h 2781836"/>
              <a:gd name="connsiteX5" fmla="*/ 2434107 w 2704564"/>
              <a:gd name="connsiteY5" fmla="*/ 772732 h 2781836"/>
              <a:gd name="connsiteX6" fmla="*/ 2704564 w 2704564"/>
              <a:gd name="connsiteY6" fmla="*/ 0 h 2781836"/>
              <a:gd name="connsiteX7" fmla="*/ 2704564 w 2704564"/>
              <a:gd name="connsiteY7" fmla="*/ 0 h 278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4564" h="2781836">
                <a:moveTo>
                  <a:pt x="0" y="2781836"/>
                </a:moveTo>
                <a:cubicBezTo>
                  <a:pt x="45076" y="2562895"/>
                  <a:pt x="90152" y="2343954"/>
                  <a:pt x="180304" y="2189408"/>
                </a:cubicBezTo>
                <a:cubicBezTo>
                  <a:pt x="270456" y="2034862"/>
                  <a:pt x="360609" y="1942563"/>
                  <a:pt x="540913" y="1854557"/>
                </a:cubicBezTo>
                <a:cubicBezTo>
                  <a:pt x="721217" y="1766551"/>
                  <a:pt x="1043189" y="1742940"/>
                  <a:pt x="1262130" y="1661374"/>
                </a:cubicBezTo>
                <a:cubicBezTo>
                  <a:pt x="1481071" y="1579808"/>
                  <a:pt x="1659229" y="1513267"/>
                  <a:pt x="1854558" y="1365160"/>
                </a:cubicBezTo>
                <a:cubicBezTo>
                  <a:pt x="2049887" y="1217053"/>
                  <a:pt x="2292439" y="1000259"/>
                  <a:pt x="2434107" y="772732"/>
                </a:cubicBezTo>
                <a:cubicBezTo>
                  <a:pt x="2575775" y="545205"/>
                  <a:pt x="2704564" y="0"/>
                  <a:pt x="2704564" y="0"/>
                </a:cubicBezTo>
                <a:lnTo>
                  <a:pt x="2704564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6" name="Freeform 15"/>
          <p:cNvSpPr/>
          <p:nvPr/>
        </p:nvSpPr>
        <p:spPr>
          <a:xfrm>
            <a:off x="1885950" y="1878812"/>
            <a:ext cx="2284810" cy="1278731"/>
          </a:xfrm>
          <a:custGeom>
            <a:avLst/>
            <a:gdLst>
              <a:gd name="connsiteX0" fmla="*/ 0 w 2704564"/>
              <a:gd name="connsiteY0" fmla="*/ 2781836 h 2781836"/>
              <a:gd name="connsiteX1" fmla="*/ 180304 w 2704564"/>
              <a:gd name="connsiteY1" fmla="*/ 2189408 h 2781836"/>
              <a:gd name="connsiteX2" fmla="*/ 540913 w 2704564"/>
              <a:gd name="connsiteY2" fmla="*/ 1854557 h 2781836"/>
              <a:gd name="connsiteX3" fmla="*/ 1262130 w 2704564"/>
              <a:gd name="connsiteY3" fmla="*/ 1661374 h 2781836"/>
              <a:gd name="connsiteX4" fmla="*/ 1854558 w 2704564"/>
              <a:gd name="connsiteY4" fmla="*/ 1365160 h 2781836"/>
              <a:gd name="connsiteX5" fmla="*/ 2434107 w 2704564"/>
              <a:gd name="connsiteY5" fmla="*/ 772732 h 2781836"/>
              <a:gd name="connsiteX6" fmla="*/ 2704564 w 2704564"/>
              <a:gd name="connsiteY6" fmla="*/ 0 h 2781836"/>
              <a:gd name="connsiteX7" fmla="*/ 2704564 w 2704564"/>
              <a:gd name="connsiteY7" fmla="*/ 0 h 278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4564" h="2781836">
                <a:moveTo>
                  <a:pt x="0" y="2781836"/>
                </a:moveTo>
                <a:cubicBezTo>
                  <a:pt x="45076" y="2562895"/>
                  <a:pt x="90152" y="2343954"/>
                  <a:pt x="180304" y="2189408"/>
                </a:cubicBezTo>
                <a:cubicBezTo>
                  <a:pt x="270456" y="2034862"/>
                  <a:pt x="360609" y="1942563"/>
                  <a:pt x="540913" y="1854557"/>
                </a:cubicBezTo>
                <a:cubicBezTo>
                  <a:pt x="721217" y="1766551"/>
                  <a:pt x="1043189" y="1742940"/>
                  <a:pt x="1262130" y="1661374"/>
                </a:cubicBezTo>
                <a:cubicBezTo>
                  <a:pt x="1481071" y="1579808"/>
                  <a:pt x="1659229" y="1513267"/>
                  <a:pt x="1854558" y="1365160"/>
                </a:cubicBezTo>
                <a:cubicBezTo>
                  <a:pt x="2049887" y="1217053"/>
                  <a:pt x="2292439" y="1000259"/>
                  <a:pt x="2434107" y="772732"/>
                </a:cubicBezTo>
                <a:cubicBezTo>
                  <a:pt x="2575775" y="545205"/>
                  <a:pt x="2704564" y="0"/>
                  <a:pt x="2704564" y="0"/>
                </a:cubicBezTo>
                <a:lnTo>
                  <a:pt x="2704564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14810" y="2406551"/>
            <a:ext cx="4012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VC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23135" y="1757362"/>
            <a:ext cx="3929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350" dirty="0">
                <a:latin typeface="Calibri" panose="020F0502020204030204" pitchFamily="34" charset="0"/>
              </a:rPr>
              <a:t>TC</a:t>
            </a:r>
          </a:p>
        </p:txBody>
      </p:sp>
      <p:sp>
        <p:nvSpPr>
          <p:cNvPr id="25617" name="TextBox 18"/>
          <p:cNvSpPr txBox="1">
            <a:spLocks noChangeArrowheads="1"/>
          </p:cNvSpPr>
          <p:nvPr/>
        </p:nvSpPr>
        <p:spPr bwMode="auto">
          <a:xfrm>
            <a:off x="4914900" y="1800233"/>
            <a:ext cx="26860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800"/>
              <a:t>TC = FC + VC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800"/>
              <a:t>Sehingga TC selalu dimulai dari FC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eorgia" panose="02040502050405020303" pitchFamily="18" charset="0"/>
              <a:buAutoNum type="arabicPeriod"/>
            </a:pPr>
            <a:r>
              <a:rPr lang="id-ID" sz="1800"/>
              <a:t>Hal ini berarti bahwa, pasa saat output = 0, maka besarnya TC = FC = 200</a:t>
            </a:r>
          </a:p>
        </p:txBody>
      </p:sp>
    </p:spTree>
    <p:extLst>
      <p:ext uri="{BB962C8B-B14F-4D97-AF65-F5344CB8AC3E}">
        <p14:creationId xmlns:p14="http://schemas.microsoft.com/office/powerpoint/2010/main" val="9274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>
                <a:solidFill>
                  <a:srgbClr val="7B9899"/>
                </a:solidFill>
              </a:rPr>
              <a:t>Utilitas (Utility).....</a:t>
            </a:r>
            <a:endParaRPr lang="en-CA" altLang="en-US">
              <a:solidFill>
                <a:srgbClr val="7B9899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145383"/>
            <a:ext cx="8504238" cy="3783806"/>
          </a:xfrm>
        </p:spPr>
        <p:txBody>
          <a:bodyPr/>
          <a:lstStyle/>
          <a:p>
            <a:pPr eaLnBrk="1" hangingPunct="1"/>
            <a:r>
              <a:rPr lang="id-ID" altLang="en-US" sz="2400" dirty="0"/>
              <a:t>Menunjukkan kepuasan relatif yang diperoleh seorang konsumen dari penggunaan berbagai komoditas.</a:t>
            </a:r>
          </a:p>
          <a:p>
            <a:pPr eaLnBrk="1" hangingPunct="1"/>
            <a:r>
              <a:rPr lang="id-ID" altLang="en-US" sz="2400" dirty="0"/>
              <a:t>Kepuasan atau kenikmatan yang diperoleh seseorang dari mengkonsumsikan barang/jasa (Sukirno, 2005)</a:t>
            </a:r>
          </a:p>
          <a:p>
            <a:pPr eaLnBrk="1" hangingPunct="1"/>
            <a:r>
              <a:rPr lang="id-ID" altLang="en-US" sz="2400" dirty="0"/>
              <a:t>Kepuasan yang muncul dari konsumsi, ini merupakan kemampuan memuaskan keinginan atas barang/jasa dari suatu aktivitas.</a:t>
            </a:r>
          </a:p>
          <a:p>
            <a:pPr algn="just" eaLnBrk="1" hangingPunct="1"/>
            <a:endParaRPr lang="en-CA" altLang="en-US" sz="24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39113" y="4747022"/>
            <a:ext cx="86201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F0B368A-6FA5-425C-910D-1D0C7B541CC6}" type="slidenum">
              <a:rPr lang="en-US" altLang="en-US" sz="1800" b="1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376764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>
                <a:solidFill>
                  <a:srgbClr val="7B9899"/>
                </a:solidFill>
              </a:rPr>
              <a:t>MATEMATIKA BIAYA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5467531"/>
              </p:ext>
            </p:extLst>
          </p:nvPr>
        </p:nvGraphicFramePr>
        <p:xfrm>
          <a:off x="685811" y="1119802"/>
          <a:ext cx="7772401" cy="289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8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JENIS BIAYA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RUMUS MATEMATIKA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KETERANGAN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83">
                <a:tc>
                  <a:txBody>
                    <a:bodyPr/>
                    <a:lstStyle/>
                    <a:p>
                      <a:r>
                        <a:rPr lang="id-ID" sz="1400" dirty="0"/>
                        <a:t>Biaya Tetap </a:t>
                      </a:r>
                      <a:r>
                        <a:rPr lang="id-ID" sz="1400" i="1" dirty="0"/>
                        <a:t>(FC)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FC = a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Karena nilainya selalu tetap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293">
                <a:tc>
                  <a:txBody>
                    <a:bodyPr/>
                    <a:lstStyle/>
                    <a:p>
                      <a:r>
                        <a:rPr lang="id-ID" sz="1400" dirty="0"/>
                        <a:t>Biaya Variabel (VC)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Krn bentuknya garis lengkung yg bengkok 2 kali, sehingga merupakan fungsi pangkat 3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477">
                <a:tc>
                  <a:txBody>
                    <a:bodyPr/>
                    <a:lstStyle/>
                    <a:p>
                      <a:r>
                        <a:rPr lang="id-ID" sz="1400" dirty="0"/>
                        <a:t>Biaya Total (TC)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Merupakan</a:t>
                      </a:r>
                      <a:r>
                        <a:rPr lang="id-ID" sz="1400" baseline="0" dirty="0"/>
                        <a:t> penjumlahan antara dua persamaan di atas</a:t>
                      </a:r>
                      <a:endParaRPr lang="id-ID" sz="1400" dirty="0"/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49" name="Rectangle 2"/>
          <p:cNvSpPr>
            <a:spLocks noChangeArrowheads="1"/>
          </p:cNvSpPr>
          <p:nvPr/>
        </p:nvSpPr>
        <p:spPr bwMode="auto">
          <a:xfrm>
            <a:off x="1143012" y="62148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350"/>
          </a:p>
        </p:txBody>
      </p:sp>
      <p:sp>
        <p:nvSpPr>
          <p:cNvPr id="26650" name="Rectangle 3"/>
          <p:cNvSpPr>
            <a:spLocks noChangeArrowheads="1"/>
          </p:cNvSpPr>
          <p:nvPr/>
        </p:nvSpPr>
        <p:spPr bwMode="auto">
          <a:xfrm>
            <a:off x="1143012" y="857228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350">
              <a:latin typeface="Arial" panose="020B0604020202020204" pitchFamily="34" charset="0"/>
            </a:endParaRPr>
          </a:p>
        </p:txBody>
      </p:sp>
      <p:pic>
        <p:nvPicPr>
          <p:cNvPr id="2665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86100"/>
            <a:ext cx="19431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6" y="2171700"/>
            <a:ext cx="161210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3" name="Rectangle 6"/>
          <p:cNvSpPr>
            <a:spLocks noChangeArrowheads="1"/>
          </p:cNvSpPr>
          <p:nvPr/>
        </p:nvSpPr>
        <p:spPr bwMode="auto">
          <a:xfrm>
            <a:off x="1143012" y="62148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350"/>
          </a:p>
        </p:txBody>
      </p:sp>
      <p:sp>
        <p:nvSpPr>
          <p:cNvPr id="26654" name="Rectangle 7"/>
          <p:cNvSpPr>
            <a:spLocks noChangeArrowheads="1"/>
          </p:cNvSpPr>
          <p:nvPr/>
        </p:nvSpPr>
        <p:spPr bwMode="auto">
          <a:xfrm>
            <a:off x="1143012" y="857228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350">
              <a:latin typeface="Arial" panose="020B0604020202020204" pitchFamily="34" charset="0"/>
            </a:endParaRPr>
          </a:p>
        </p:txBody>
      </p:sp>
      <p:pic>
        <p:nvPicPr>
          <p:cNvPr id="26655" name="Picture 8" descr="F:\Picture\J007618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929">
            <a:off x="3626644" y="3661789"/>
            <a:ext cx="1451372" cy="11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172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AVERAGE FIXED COST (biaya tetap rata-rata)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1369230" y="1501973"/>
            <a:ext cx="6378179" cy="2571750"/>
          </a:xfrm>
        </p:spPr>
        <p:txBody>
          <a:bodyPr/>
          <a:lstStyle/>
          <a:p>
            <a:pPr eaLnBrk="1" hangingPunct="1"/>
            <a:r>
              <a:rPr lang="id-ID" sz="1800" b="1" dirty="0">
                <a:latin typeface="Agency FB" panose="020B0503020202020204" pitchFamily="34" charset="0"/>
              </a:rPr>
              <a:t>Adalah biaya tetap untuk setiap satuan output yg dihasilkan</a:t>
            </a:r>
          </a:p>
          <a:p>
            <a:pPr eaLnBrk="1" hangingPunct="1"/>
            <a:r>
              <a:rPr lang="id-ID" sz="1800" b="1" dirty="0">
                <a:latin typeface="Agency FB" panose="020B0503020202020204" pitchFamily="34" charset="0"/>
              </a:rPr>
              <a:t>AFC = FC / Q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2551" y="2008289"/>
          <a:ext cx="1831182" cy="252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24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Output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Fixed Cost (FC)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Average Fixed Cost (AFC)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(1)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(2)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(2) : (1)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∞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50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25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12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16,67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16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>
                          <a:latin typeface="Calibri" pitchFamily="34" charset="0"/>
                        </a:rPr>
                        <a:t>200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12,5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10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93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24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80" marR="68580" marT="25721" marB="2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8,33</a:t>
                      </a:r>
                    </a:p>
                  </a:txBody>
                  <a:tcPr marL="68580" marR="68580" marT="25721" marB="2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543300" y="1843087"/>
          <a:ext cx="3486150" cy="235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446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Average Variable Cost (Biaya Variabel Rata-Rata)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1369230" y="1501973"/>
            <a:ext cx="6378179" cy="2571750"/>
          </a:xfrm>
        </p:spPr>
        <p:txBody>
          <a:bodyPr/>
          <a:lstStyle/>
          <a:p>
            <a:pPr eaLnBrk="1" hangingPunct="1"/>
            <a:r>
              <a:rPr lang="id-ID" sz="2000" b="1" dirty="0">
                <a:latin typeface="Agency FB" panose="020B0503020202020204" pitchFamily="34" charset="0"/>
              </a:rPr>
              <a:t>Adalah biaya variabel yang dibagi dengan jumlah output yang dihasilkan ; </a:t>
            </a:r>
          </a:p>
          <a:p>
            <a:pPr eaLnBrk="1" hangingPunct="1"/>
            <a:r>
              <a:rPr lang="id-ID" sz="2000" b="1" dirty="0">
                <a:latin typeface="Agency FB" panose="020B0503020202020204" pitchFamily="34" charset="0"/>
              </a:rPr>
              <a:t>AVC = VC / Q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332311" y="2014537"/>
          <a:ext cx="2153841" cy="234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7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Output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Variable Cost (VC)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Average Variable Cost (AVC)</a:t>
                      </a: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(1)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(2)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aseline="0" dirty="0">
                          <a:latin typeface="Calibri" pitchFamily="34" charset="0"/>
                        </a:rPr>
                        <a:t>(2) : (1)</a:t>
                      </a:r>
                      <a:endParaRPr lang="id-ID" sz="1100" dirty="0">
                        <a:latin typeface="Calibri" pitchFamily="34" charset="0"/>
                      </a:endParaRP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-</a:t>
                      </a: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50,000</a:t>
                      </a: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8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280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35,000</a:t>
                      </a: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12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310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25,833</a:t>
                      </a: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16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350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21,875</a:t>
                      </a: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440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22,000</a:t>
                      </a: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90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24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800</a:t>
                      </a:r>
                    </a:p>
                  </a:txBody>
                  <a:tcPr marL="68567" marR="68567" marT="25720" marB="2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Calibri" pitchFamily="34" charset="0"/>
                        </a:rPr>
                        <a:t>33,333</a:t>
                      </a:r>
                    </a:p>
                  </a:txBody>
                  <a:tcPr marL="68567" marR="68567" marT="25720" marB="2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771900" y="1971680"/>
          <a:ext cx="3429000" cy="210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 flipH="1" flipV="1">
            <a:off x="3669506" y="2928937"/>
            <a:ext cx="1543050" cy="4000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Biaya</a:t>
            </a:r>
            <a:r>
              <a:rPr lang="en-US" dirty="0"/>
              <a:t>: Short Run &amp; Long Run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152411" y="971550"/>
            <a:ext cx="8762999" cy="4114800"/>
          </a:xfrm>
        </p:spPr>
        <p:txBody>
          <a:bodyPr/>
          <a:lstStyle/>
          <a:p>
            <a:pPr marL="902494" indent="-415529">
              <a:buFont typeface="Wingdings" pitchFamily="2" charset="2"/>
              <a:buChar char="§"/>
              <a:tabLst>
                <a:tab pos="812006" algn="l"/>
                <a:tab pos="938213" algn="l"/>
              </a:tabLst>
              <a:defRPr/>
            </a:pPr>
            <a:r>
              <a:rPr lang="en-US" sz="2800" dirty="0"/>
              <a:t>	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pendek</a:t>
            </a:r>
            <a:r>
              <a:rPr lang="en-US" sz="2800" dirty="0"/>
              <a:t>,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. </a:t>
            </a:r>
          </a:p>
          <a:p>
            <a:pPr marL="902494" indent="-415529">
              <a:buFont typeface="Wingdings" pitchFamily="2" charset="2"/>
              <a:buChar char="§"/>
              <a:tabLst>
                <a:tab pos="812006" algn="l"/>
                <a:tab pos="938213" algn="l"/>
              </a:tabLst>
              <a:defRPr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,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variabel</a:t>
            </a:r>
            <a:r>
              <a:rPr lang="en-US" sz="2800" dirty="0"/>
              <a:t>. </a:t>
            </a:r>
            <a:endParaRPr lang="id-ID" sz="2800" dirty="0"/>
          </a:p>
          <a:p>
            <a:pPr marL="0" indent="0">
              <a:buNone/>
              <a:tabLst>
                <a:tab pos="378619" algn="l"/>
                <a:tab pos="938213" algn="l"/>
              </a:tabLst>
              <a:defRPr/>
            </a:pP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yang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pendek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variabel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,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kurva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pendeknya</a:t>
            </a:r>
            <a:r>
              <a:rPr lang="en-US" sz="2800" dirty="0"/>
              <a:t> </a:t>
            </a:r>
            <a:r>
              <a:rPr lang="en-US" sz="2800" dirty="0" err="1"/>
              <a:t>kurva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8932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143000" y="642938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671517"/>
            <a:ext cx="6172200" cy="38576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800">
                <a:solidFill>
                  <a:schemeClr val="bg1"/>
                </a:solidFill>
              </a:rPr>
              <a:t>Figure 7 Average Total Cost in the Short and Long Run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66235" y="4400550"/>
            <a:ext cx="1406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>
                <a:solidFill>
                  <a:schemeClr val="bg1"/>
                </a:solidFill>
                <a:latin typeface="Arial" panose="020B0604020202020204" pitchFamily="34" charset="0"/>
              </a:rPr>
              <a:t>Copyright © 2004  South-Western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3F6F9"/>
          </a:solidFill>
          <a:ln w="2206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2F4F8"/>
          </a:solidFill>
          <a:ln w="2000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1F4F7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0F2F5"/>
          </a:solidFill>
          <a:ln w="1603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EF1F4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DEFF3"/>
          </a:solidFill>
          <a:ln w="1206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BEEF2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2080023" y="1370708"/>
            <a:ext cx="5322094" cy="26155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01" name="Freeform 18"/>
          <p:cNvSpPr>
            <a:spLocks/>
          </p:cNvSpPr>
          <p:nvPr/>
        </p:nvSpPr>
        <p:spPr bwMode="auto">
          <a:xfrm>
            <a:off x="4748212" y="2302075"/>
            <a:ext cx="2549129" cy="684908"/>
          </a:xfrm>
          <a:custGeom>
            <a:avLst/>
            <a:gdLst>
              <a:gd name="T0" fmla="*/ 0 w 170"/>
              <a:gd name="T1" fmla="*/ 1177691 h 61"/>
              <a:gd name="T2" fmla="*/ 1919344 w 170"/>
              <a:gd name="T3" fmla="*/ 1177691 h 61"/>
              <a:gd name="T4" fmla="*/ 2839029 w 170"/>
              <a:gd name="T5" fmla="*/ 818396 h 61"/>
              <a:gd name="T6" fmla="*/ 3398838 w 170"/>
              <a:gd name="T7" fmla="*/ 0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70"/>
              <a:gd name="T13" fmla="*/ 0 h 61"/>
              <a:gd name="T14" fmla="*/ 170 w 170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" h="61">
                <a:moveTo>
                  <a:pt x="0" y="59"/>
                </a:moveTo>
                <a:cubicBezTo>
                  <a:pt x="3" y="59"/>
                  <a:pt x="96" y="59"/>
                  <a:pt x="96" y="59"/>
                </a:cubicBezTo>
                <a:cubicBezTo>
                  <a:pt x="96" y="59"/>
                  <a:pt x="120" y="61"/>
                  <a:pt x="142" y="41"/>
                </a:cubicBezTo>
                <a:cubicBezTo>
                  <a:pt x="145" y="39"/>
                  <a:pt x="170" y="0"/>
                  <a:pt x="170" y="0"/>
                </a:cubicBezTo>
              </a:path>
            </a:pathLst>
          </a:custGeom>
          <a:noFill/>
          <a:ln w="60325">
            <a:solidFill>
              <a:srgbClr val="AD0D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Freeform 19"/>
          <p:cNvSpPr>
            <a:spLocks/>
          </p:cNvSpPr>
          <p:nvPr/>
        </p:nvSpPr>
        <p:spPr bwMode="auto">
          <a:xfrm>
            <a:off x="2364588" y="2201173"/>
            <a:ext cx="2669381" cy="785813"/>
          </a:xfrm>
          <a:custGeom>
            <a:avLst/>
            <a:gdLst>
              <a:gd name="T0" fmla="*/ 3559175 w 178"/>
              <a:gd name="T1" fmla="*/ 1357086 h 70"/>
              <a:gd name="T2" fmla="*/ 1599629 w 178"/>
              <a:gd name="T3" fmla="*/ 1357086 h 70"/>
              <a:gd name="T4" fmla="*/ 679842 w 178"/>
              <a:gd name="T5" fmla="*/ 997857 h 70"/>
              <a:gd name="T6" fmla="*/ 0 w 178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70"/>
              <a:gd name="T14" fmla="*/ 178 w 178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70">
                <a:moveTo>
                  <a:pt x="178" y="68"/>
                </a:moveTo>
                <a:cubicBezTo>
                  <a:pt x="175" y="68"/>
                  <a:pt x="80" y="68"/>
                  <a:pt x="80" y="68"/>
                </a:cubicBezTo>
                <a:cubicBezTo>
                  <a:pt x="80" y="68"/>
                  <a:pt x="56" y="70"/>
                  <a:pt x="34" y="50"/>
                </a:cubicBezTo>
                <a:cubicBezTo>
                  <a:pt x="31" y="48"/>
                  <a:pt x="0" y="0"/>
                  <a:pt x="0" y="0"/>
                </a:cubicBezTo>
              </a:path>
            </a:pathLst>
          </a:custGeom>
          <a:noFill/>
          <a:ln w="60325">
            <a:solidFill>
              <a:srgbClr val="AD0D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Freeform 20"/>
          <p:cNvSpPr>
            <a:spLocks/>
          </p:cNvSpPr>
          <p:nvPr/>
        </p:nvSpPr>
        <p:spPr bwMode="auto">
          <a:xfrm>
            <a:off x="3533775" y="2088654"/>
            <a:ext cx="2144316" cy="864394"/>
          </a:xfrm>
          <a:custGeom>
            <a:avLst/>
            <a:gdLst>
              <a:gd name="T0" fmla="*/ 2859088 w 143"/>
              <a:gd name="T1" fmla="*/ 0 h 77"/>
              <a:gd name="T2" fmla="*/ 1499522 w 143"/>
              <a:gd name="T3" fmla="*/ 1536700 h 77"/>
              <a:gd name="T4" fmla="*/ 59981 w 143"/>
              <a:gd name="T5" fmla="*/ 199571 h 77"/>
              <a:gd name="T6" fmla="*/ 0 w 143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43"/>
              <a:gd name="T13" fmla="*/ 0 h 77"/>
              <a:gd name="T14" fmla="*/ 143 w 14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" h="77">
                <a:moveTo>
                  <a:pt x="143" y="0"/>
                </a:moveTo>
                <a:cubicBezTo>
                  <a:pt x="131" y="22"/>
                  <a:pt x="106" y="77"/>
                  <a:pt x="75" y="77"/>
                </a:cubicBezTo>
                <a:cubicBezTo>
                  <a:pt x="44" y="77"/>
                  <a:pt x="19" y="48"/>
                  <a:pt x="3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Freeform 21"/>
          <p:cNvSpPr>
            <a:spLocks/>
          </p:cNvSpPr>
          <p:nvPr/>
        </p:nvSpPr>
        <p:spPr bwMode="auto">
          <a:xfrm>
            <a:off x="5243524" y="2021687"/>
            <a:ext cx="1978819" cy="931367"/>
          </a:xfrm>
          <a:custGeom>
            <a:avLst/>
            <a:gdLst>
              <a:gd name="T0" fmla="*/ 0 w 132"/>
              <a:gd name="T1" fmla="*/ 339132 h 83"/>
              <a:gd name="T2" fmla="*/ 2098747 w 132"/>
              <a:gd name="T3" fmla="*/ 1376478 h 83"/>
              <a:gd name="T4" fmla="*/ 2638425 w 132"/>
              <a:gd name="T5" fmla="*/ 0 h 83"/>
              <a:gd name="T6" fmla="*/ 0 60000 65536"/>
              <a:gd name="T7" fmla="*/ 0 60000 65536"/>
              <a:gd name="T8" fmla="*/ 0 60000 65536"/>
              <a:gd name="T9" fmla="*/ 0 w 132"/>
              <a:gd name="T10" fmla="*/ 0 h 83"/>
              <a:gd name="T11" fmla="*/ 132 w 132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83">
                <a:moveTo>
                  <a:pt x="0" y="17"/>
                </a:moveTo>
                <a:cubicBezTo>
                  <a:pt x="33" y="46"/>
                  <a:pt x="84" y="83"/>
                  <a:pt x="105" y="69"/>
                </a:cubicBezTo>
                <a:cubicBezTo>
                  <a:pt x="118" y="61"/>
                  <a:pt x="124" y="33"/>
                  <a:pt x="132" y="0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2" name="Freeform 22"/>
          <p:cNvSpPr>
            <a:spLocks/>
          </p:cNvSpPr>
          <p:nvPr/>
        </p:nvSpPr>
        <p:spPr bwMode="auto">
          <a:xfrm>
            <a:off x="2289583" y="1876128"/>
            <a:ext cx="2009775" cy="919758"/>
          </a:xfrm>
          <a:custGeom>
            <a:avLst/>
            <a:gdLst>
              <a:gd name="T0" fmla="*/ 0 w 134"/>
              <a:gd name="T1" fmla="*/ 0 h 82"/>
              <a:gd name="T2" fmla="*/ 479946 w 134"/>
              <a:gd name="T3" fmla="*/ 1156552 h 82"/>
              <a:gd name="T4" fmla="*/ 2679700 w 134"/>
              <a:gd name="T5" fmla="*/ 338989 h 82"/>
              <a:gd name="T6" fmla="*/ 0 60000 65536"/>
              <a:gd name="T7" fmla="*/ 0 60000 65536"/>
              <a:gd name="T8" fmla="*/ 0 60000 65536"/>
              <a:gd name="T9" fmla="*/ 0 w 134"/>
              <a:gd name="T10" fmla="*/ 0 h 82"/>
              <a:gd name="T11" fmla="*/ 134 w 134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82">
                <a:moveTo>
                  <a:pt x="0" y="0"/>
                </a:moveTo>
                <a:cubicBezTo>
                  <a:pt x="6" y="25"/>
                  <a:pt x="21" y="54"/>
                  <a:pt x="24" y="58"/>
                </a:cubicBezTo>
                <a:cubicBezTo>
                  <a:pt x="44" y="82"/>
                  <a:pt x="94" y="42"/>
                  <a:pt x="134" y="17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Freeform 23"/>
          <p:cNvSpPr>
            <a:spLocks/>
          </p:cNvSpPr>
          <p:nvPr/>
        </p:nvSpPr>
        <p:spPr bwMode="auto">
          <a:xfrm>
            <a:off x="2080023" y="1370708"/>
            <a:ext cx="5322094" cy="2615505"/>
          </a:xfrm>
          <a:custGeom>
            <a:avLst/>
            <a:gdLst>
              <a:gd name="T0" fmla="*/ 0 w 4470"/>
              <a:gd name="T1" fmla="*/ 0 h 2929"/>
              <a:gd name="T2" fmla="*/ 0 w 4470"/>
              <a:gd name="T3" fmla="*/ 4649787 h 2929"/>
              <a:gd name="T4" fmla="*/ 7096125 w 4470"/>
              <a:gd name="T5" fmla="*/ 4649787 h 2929"/>
              <a:gd name="T6" fmla="*/ 0 60000 65536"/>
              <a:gd name="T7" fmla="*/ 0 60000 65536"/>
              <a:gd name="T8" fmla="*/ 0 60000 65536"/>
              <a:gd name="T9" fmla="*/ 0 w 4470"/>
              <a:gd name="T10" fmla="*/ 0 h 2929"/>
              <a:gd name="T11" fmla="*/ 4470 w 4470"/>
              <a:gd name="T12" fmla="*/ 2929 h 29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0" h="2929">
                <a:moveTo>
                  <a:pt x="0" y="0"/>
                </a:moveTo>
                <a:lnTo>
                  <a:pt x="0" y="2929"/>
                </a:lnTo>
                <a:lnTo>
                  <a:pt x="4470" y="29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Rectangle 24"/>
          <p:cNvSpPr>
            <a:spLocks noChangeArrowheads="1"/>
          </p:cNvSpPr>
          <p:nvPr/>
        </p:nvSpPr>
        <p:spPr bwMode="auto">
          <a:xfrm>
            <a:off x="6550830" y="4025504"/>
            <a:ext cx="860813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Quantity of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08" name="Rectangle 25"/>
          <p:cNvSpPr>
            <a:spLocks noChangeArrowheads="1"/>
          </p:cNvSpPr>
          <p:nvPr/>
        </p:nvSpPr>
        <p:spPr bwMode="auto">
          <a:xfrm>
            <a:off x="6405574" y="4175522"/>
            <a:ext cx="101149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Cars per Day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09" name="Rectangle 26"/>
          <p:cNvSpPr>
            <a:spLocks noChangeArrowheads="1"/>
          </p:cNvSpPr>
          <p:nvPr/>
        </p:nvSpPr>
        <p:spPr bwMode="auto">
          <a:xfrm>
            <a:off x="1908572" y="4029075"/>
            <a:ext cx="9137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0" name="Rectangle 27"/>
          <p:cNvSpPr>
            <a:spLocks noChangeArrowheads="1"/>
          </p:cNvSpPr>
          <p:nvPr/>
        </p:nvSpPr>
        <p:spPr bwMode="auto">
          <a:xfrm>
            <a:off x="1364456" y="1358206"/>
            <a:ext cx="64152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Average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1" name="Rectangle 28"/>
          <p:cNvSpPr>
            <a:spLocks noChangeArrowheads="1"/>
          </p:cNvSpPr>
          <p:nvPr/>
        </p:nvSpPr>
        <p:spPr bwMode="auto">
          <a:xfrm>
            <a:off x="1614498" y="1508225"/>
            <a:ext cx="37741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Total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2" name="Rectangle 29"/>
          <p:cNvSpPr>
            <a:spLocks noChangeArrowheads="1"/>
          </p:cNvSpPr>
          <p:nvPr/>
        </p:nvSpPr>
        <p:spPr bwMode="auto">
          <a:xfrm>
            <a:off x="1644253" y="1657350"/>
            <a:ext cx="3638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3" name="Rectangle 30"/>
          <p:cNvSpPr>
            <a:spLocks noChangeArrowheads="1"/>
          </p:cNvSpPr>
          <p:nvPr/>
        </p:nvSpPr>
        <p:spPr bwMode="auto">
          <a:xfrm>
            <a:off x="4978007" y="4029075"/>
            <a:ext cx="410369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1,200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4" name="Rectangle 31"/>
          <p:cNvSpPr>
            <a:spLocks noChangeArrowheads="1"/>
          </p:cNvSpPr>
          <p:nvPr/>
        </p:nvSpPr>
        <p:spPr bwMode="auto">
          <a:xfrm>
            <a:off x="1419228" y="2628008"/>
            <a:ext cx="59311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$12,000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5" name="Line 33"/>
          <p:cNvSpPr>
            <a:spLocks noChangeShapeType="1"/>
          </p:cNvSpPr>
          <p:nvPr/>
        </p:nvSpPr>
        <p:spPr bwMode="auto">
          <a:xfrm flipH="1">
            <a:off x="2469367" y="1943102"/>
            <a:ext cx="390525" cy="1794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Rectangle 34"/>
          <p:cNvSpPr>
            <a:spLocks noChangeArrowheads="1"/>
          </p:cNvSpPr>
          <p:nvPr/>
        </p:nvSpPr>
        <p:spPr bwMode="auto">
          <a:xfrm>
            <a:off x="2422922" y="1511797"/>
            <a:ext cx="32451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 i="1">
                <a:solidFill>
                  <a:srgbClr val="000000"/>
                </a:solidFill>
                <a:latin typeface="Arial" panose="020B0604020202020204" pitchFamily="34" charset="0"/>
              </a:rPr>
              <a:t>ATC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7" name="Rectangle 35"/>
          <p:cNvSpPr>
            <a:spLocks noChangeArrowheads="1"/>
          </p:cNvSpPr>
          <p:nvPr/>
        </p:nvSpPr>
        <p:spPr bwMode="auto">
          <a:xfrm>
            <a:off x="2742013" y="1511797"/>
            <a:ext cx="64280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 in short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8" name="Rectangle 36"/>
          <p:cNvSpPr>
            <a:spLocks noChangeArrowheads="1"/>
          </p:cNvSpPr>
          <p:nvPr/>
        </p:nvSpPr>
        <p:spPr bwMode="auto">
          <a:xfrm>
            <a:off x="2587240" y="1660922"/>
            <a:ext cx="6331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run with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19" name="Rectangle 37"/>
          <p:cNvSpPr>
            <a:spLocks noChangeArrowheads="1"/>
          </p:cNvSpPr>
          <p:nvPr/>
        </p:nvSpPr>
        <p:spPr bwMode="auto">
          <a:xfrm>
            <a:off x="2422922" y="1810941"/>
            <a:ext cx="100989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small factory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0" name="Line 39"/>
          <p:cNvSpPr>
            <a:spLocks noChangeShapeType="1"/>
          </p:cNvSpPr>
          <p:nvPr/>
        </p:nvSpPr>
        <p:spPr bwMode="auto">
          <a:xfrm flipH="1">
            <a:off x="3654040" y="1943105"/>
            <a:ext cx="539353" cy="26967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40"/>
          <p:cNvSpPr>
            <a:spLocks noChangeArrowheads="1"/>
          </p:cNvSpPr>
          <p:nvPr/>
        </p:nvSpPr>
        <p:spPr bwMode="auto">
          <a:xfrm>
            <a:off x="3709988" y="1511797"/>
            <a:ext cx="32451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 i="1">
                <a:solidFill>
                  <a:srgbClr val="000000"/>
                </a:solidFill>
                <a:latin typeface="Arial" panose="020B0604020202020204" pitchFamily="34" charset="0"/>
              </a:rPr>
              <a:t>ATC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2" name="Rectangle 41"/>
          <p:cNvSpPr>
            <a:spLocks noChangeArrowheads="1"/>
          </p:cNvSpPr>
          <p:nvPr/>
        </p:nvSpPr>
        <p:spPr bwMode="auto">
          <a:xfrm>
            <a:off x="4030277" y="1511797"/>
            <a:ext cx="64280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 in short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3" name="Rectangle 42"/>
          <p:cNvSpPr>
            <a:spLocks noChangeArrowheads="1"/>
          </p:cNvSpPr>
          <p:nvPr/>
        </p:nvSpPr>
        <p:spPr bwMode="auto">
          <a:xfrm>
            <a:off x="3875496" y="1660922"/>
            <a:ext cx="6331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run with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4" name="Rectangle 43"/>
          <p:cNvSpPr>
            <a:spLocks noChangeArrowheads="1"/>
          </p:cNvSpPr>
          <p:nvPr/>
        </p:nvSpPr>
        <p:spPr bwMode="auto">
          <a:xfrm>
            <a:off x="3609975" y="1810941"/>
            <a:ext cx="12182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medium factory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5" name="Line 45"/>
          <p:cNvSpPr>
            <a:spLocks noChangeShapeType="1"/>
          </p:cNvSpPr>
          <p:nvPr/>
        </p:nvSpPr>
        <p:spPr bwMode="auto">
          <a:xfrm>
            <a:off x="5273289" y="1954710"/>
            <a:ext cx="29765" cy="24646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6" name="Rectangle 46"/>
          <p:cNvSpPr>
            <a:spLocks noChangeArrowheads="1"/>
          </p:cNvSpPr>
          <p:nvPr/>
        </p:nvSpPr>
        <p:spPr bwMode="auto">
          <a:xfrm>
            <a:off x="4827985" y="1511797"/>
            <a:ext cx="32451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 i="1">
                <a:solidFill>
                  <a:srgbClr val="000000"/>
                </a:solidFill>
                <a:latin typeface="Arial" panose="020B0604020202020204" pitchFamily="34" charset="0"/>
              </a:rPr>
              <a:t>ATC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7" name="Rectangle 47"/>
          <p:cNvSpPr>
            <a:spLocks noChangeArrowheads="1"/>
          </p:cNvSpPr>
          <p:nvPr/>
        </p:nvSpPr>
        <p:spPr bwMode="auto">
          <a:xfrm>
            <a:off x="5148274" y="1511797"/>
            <a:ext cx="64280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 in short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8" name="Rectangle 48"/>
          <p:cNvSpPr>
            <a:spLocks noChangeArrowheads="1"/>
          </p:cNvSpPr>
          <p:nvPr/>
        </p:nvSpPr>
        <p:spPr bwMode="auto">
          <a:xfrm>
            <a:off x="4993493" y="1660922"/>
            <a:ext cx="63318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run with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29" name="Rectangle 49"/>
          <p:cNvSpPr>
            <a:spLocks noChangeArrowheads="1"/>
          </p:cNvSpPr>
          <p:nvPr/>
        </p:nvSpPr>
        <p:spPr bwMode="auto">
          <a:xfrm>
            <a:off x="4833939" y="1810941"/>
            <a:ext cx="98264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large factory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0" name="Line 51"/>
          <p:cNvSpPr>
            <a:spLocks noChangeShapeType="1"/>
          </p:cNvSpPr>
          <p:nvPr/>
        </p:nvSpPr>
        <p:spPr bwMode="auto">
          <a:xfrm flipV="1">
            <a:off x="5805499" y="3045029"/>
            <a:ext cx="260747" cy="378619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Rectangle 52"/>
          <p:cNvSpPr>
            <a:spLocks noChangeArrowheads="1"/>
          </p:cNvSpPr>
          <p:nvPr/>
        </p:nvSpPr>
        <p:spPr bwMode="auto">
          <a:xfrm>
            <a:off x="5219700" y="3423642"/>
            <a:ext cx="32451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 i="1">
                <a:solidFill>
                  <a:srgbClr val="000000"/>
                </a:solidFill>
                <a:latin typeface="Arial" panose="020B0604020202020204" pitchFamily="34" charset="0"/>
              </a:rPr>
              <a:t>ATC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2" name="Rectangle 53"/>
          <p:cNvSpPr>
            <a:spLocks noChangeArrowheads="1"/>
          </p:cNvSpPr>
          <p:nvPr/>
        </p:nvSpPr>
        <p:spPr bwMode="auto">
          <a:xfrm>
            <a:off x="5538787" y="3423642"/>
            <a:ext cx="884858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 in long run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3" name="Oval 55"/>
          <p:cNvSpPr>
            <a:spLocks noChangeArrowheads="1"/>
          </p:cNvSpPr>
          <p:nvPr/>
        </p:nvSpPr>
        <p:spPr bwMode="auto">
          <a:xfrm>
            <a:off x="4643438" y="2930725"/>
            <a:ext cx="75010" cy="5625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4" name="Oval 56"/>
          <p:cNvSpPr>
            <a:spLocks noChangeArrowheads="1"/>
          </p:cNvSpPr>
          <p:nvPr/>
        </p:nvSpPr>
        <p:spPr bwMode="auto">
          <a:xfrm>
            <a:off x="2634865" y="2515499"/>
            <a:ext cx="75009" cy="6697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2035" name="Oval 57"/>
          <p:cNvSpPr>
            <a:spLocks noChangeArrowheads="1"/>
          </p:cNvSpPr>
          <p:nvPr/>
        </p:nvSpPr>
        <p:spPr bwMode="auto">
          <a:xfrm>
            <a:off x="6817519" y="2739628"/>
            <a:ext cx="75010" cy="67866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0" grpId="0" animBg="1"/>
      <p:bldP spid="97301" grpId="0" animBg="1"/>
      <p:bldP spid="973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143000" y="642938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671517"/>
            <a:ext cx="6172200" cy="38576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800">
                <a:solidFill>
                  <a:schemeClr val="bg1"/>
                </a:solidFill>
              </a:rPr>
              <a:t>Figure 7 Average Total Cost in the Short and Long Run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66235" y="4400550"/>
            <a:ext cx="1406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>
                <a:solidFill>
                  <a:schemeClr val="bg1"/>
                </a:solidFill>
                <a:latin typeface="Arial" panose="020B0604020202020204" pitchFamily="34" charset="0"/>
              </a:rPr>
              <a:t>Copyright © 2004  South-Western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3F6F9"/>
          </a:solidFill>
          <a:ln w="2206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2F4F8"/>
          </a:solidFill>
          <a:ln w="2000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1F4F7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F0F2F5"/>
          </a:solidFill>
          <a:ln w="1603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EF1F4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DEFF3"/>
          </a:solidFill>
          <a:ln w="1206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BEEF2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200286" y="1471615"/>
            <a:ext cx="5247085" cy="2559248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080023" y="1370708"/>
            <a:ext cx="5322094" cy="26155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350"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64582" y="2201173"/>
            <a:ext cx="4932760" cy="785813"/>
            <a:chOff x="1026" y="1745"/>
            <a:chExt cx="4143" cy="880"/>
          </a:xfrm>
        </p:grpSpPr>
        <p:sp>
          <p:nvSpPr>
            <p:cNvPr id="44116" name="Freeform 18"/>
            <p:cNvSpPr>
              <a:spLocks/>
            </p:cNvSpPr>
            <p:nvPr/>
          </p:nvSpPr>
          <p:spPr bwMode="auto">
            <a:xfrm>
              <a:off x="3028" y="1858"/>
              <a:ext cx="2141" cy="767"/>
            </a:xfrm>
            <a:custGeom>
              <a:avLst/>
              <a:gdLst>
                <a:gd name="T0" fmla="*/ 0 w 170"/>
                <a:gd name="T1" fmla="*/ 742 h 61"/>
                <a:gd name="T2" fmla="*/ 1209 w 170"/>
                <a:gd name="T3" fmla="*/ 742 h 61"/>
                <a:gd name="T4" fmla="*/ 1788 w 170"/>
                <a:gd name="T5" fmla="*/ 516 h 61"/>
                <a:gd name="T6" fmla="*/ 2141 w 170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0"/>
                <a:gd name="T13" fmla="*/ 0 h 61"/>
                <a:gd name="T14" fmla="*/ 170 w 170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0" h="61">
                  <a:moveTo>
                    <a:pt x="0" y="59"/>
                  </a:moveTo>
                  <a:cubicBezTo>
                    <a:pt x="3" y="59"/>
                    <a:pt x="96" y="59"/>
                    <a:pt x="96" y="59"/>
                  </a:cubicBezTo>
                  <a:cubicBezTo>
                    <a:pt x="96" y="59"/>
                    <a:pt x="120" y="61"/>
                    <a:pt x="142" y="41"/>
                  </a:cubicBezTo>
                  <a:cubicBezTo>
                    <a:pt x="145" y="39"/>
                    <a:pt x="170" y="0"/>
                    <a:pt x="170" y="0"/>
                  </a:cubicBezTo>
                </a:path>
              </a:pathLst>
            </a:custGeom>
            <a:noFill/>
            <a:ln w="6032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19"/>
            <p:cNvSpPr>
              <a:spLocks/>
            </p:cNvSpPr>
            <p:nvPr/>
          </p:nvSpPr>
          <p:spPr bwMode="auto">
            <a:xfrm>
              <a:off x="1026" y="1745"/>
              <a:ext cx="2242" cy="880"/>
            </a:xfrm>
            <a:custGeom>
              <a:avLst/>
              <a:gdLst>
                <a:gd name="T0" fmla="*/ 2242 w 178"/>
                <a:gd name="T1" fmla="*/ 855 h 70"/>
                <a:gd name="T2" fmla="*/ 1008 w 178"/>
                <a:gd name="T3" fmla="*/ 855 h 70"/>
                <a:gd name="T4" fmla="*/ 428 w 178"/>
                <a:gd name="T5" fmla="*/ 629 h 70"/>
                <a:gd name="T6" fmla="*/ 0 w 17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70"/>
                <a:gd name="T14" fmla="*/ 178 w 17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70">
                  <a:moveTo>
                    <a:pt x="178" y="68"/>
                  </a:moveTo>
                  <a:cubicBezTo>
                    <a:pt x="175" y="68"/>
                    <a:pt x="80" y="68"/>
                    <a:pt x="80" y="68"/>
                  </a:cubicBezTo>
                  <a:cubicBezTo>
                    <a:pt x="80" y="68"/>
                    <a:pt x="56" y="70"/>
                    <a:pt x="34" y="50"/>
                  </a:cubicBezTo>
                  <a:cubicBezTo>
                    <a:pt x="31" y="48"/>
                    <a:pt x="0" y="0"/>
                    <a:pt x="0" y="0"/>
                  </a:cubicBezTo>
                </a:path>
              </a:pathLst>
            </a:custGeom>
            <a:noFill/>
            <a:ln w="6032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6" name="Freeform 20"/>
          <p:cNvSpPr>
            <a:spLocks/>
          </p:cNvSpPr>
          <p:nvPr/>
        </p:nvSpPr>
        <p:spPr bwMode="auto">
          <a:xfrm>
            <a:off x="3533775" y="2088654"/>
            <a:ext cx="2144316" cy="864394"/>
          </a:xfrm>
          <a:custGeom>
            <a:avLst/>
            <a:gdLst>
              <a:gd name="T0" fmla="*/ 2859088 w 143"/>
              <a:gd name="T1" fmla="*/ 0 h 77"/>
              <a:gd name="T2" fmla="*/ 1499522 w 143"/>
              <a:gd name="T3" fmla="*/ 1536700 h 77"/>
              <a:gd name="T4" fmla="*/ 59981 w 143"/>
              <a:gd name="T5" fmla="*/ 199571 h 77"/>
              <a:gd name="T6" fmla="*/ 0 w 143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143"/>
              <a:gd name="T13" fmla="*/ 0 h 77"/>
              <a:gd name="T14" fmla="*/ 143 w 14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" h="77">
                <a:moveTo>
                  <a:pt x="143" y="0"/>
                </a:moveTo>
                <a:cubicBezTo>
                  <a:pt x="131" y="22"/>
                  <a:pt x="106" y="77"/>
                  <a:pt x="75" y="77"/>
                </a:cubicBezTo>
                <a:cubicBezTo>
                  <a:pt x="44" y="77"/>
                  <a:pt x="19" y="48"/>
                  <a:pt x="3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7" name="Freeform 21"/>
          <p:cNvSpPr>
            <a:spLocks/>
          </p:cNvSpPr>
          <p:nvPr/>
        </p:nvSpPr>
        <p:spPr bwMode="auto">
          <a:xfrm>
            <a:off x="5243524" y="2021687"/>
            <a:ext cx="1978819" cy="931367"/>
          </a:xfrm>
          <a:custGeom>
            <a:avLst/>
            <a:gdLst>
              <a:gd name="T0" fmla="*/ 0 w 132"/>
              <a:gd name="T1" fmla="*/ 339132 h 83"/>
              <a:gd name="T2" fmla="*/ 2098747 w 132"/>
              <a:gd name="T3" fmla="*/ 1376478 h 83"/>
              <a:gd name="T4" fmla="*/ 2638425 w 132"/>
              <a:gd name="T5" fmla="*/ 0 h 83"/>
              <a:gd name="T6" fmla="*/ 0 60000 65536"/>
              <a:gd name="T7" fmla="*/ 0 60000 65536"/>
              <a:gd name="T8" fmla="*/ 0 60000 65536"/>
              <a:gd name="T9" fmla="*/ 0 w 132"/>
              <a:gd name="T10" fmla="*/ 0 h 83"/>
              <a:gd name="T11" fmla="*/ 132 w 132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83">
                <a:moveTo>
                  <a:pt x="0" y="17"/>
                </a:moveTo>
                <a:cubicBezTo>
                  <a:pt x="33" y="46"/>
                  <a:pt x="84" y="83"/>
                  <a:pt x="105" y="69"/>
                </a:cubicBezTo>
                <a:cubicBezTo>
                  <a:pt x="118" y="61"/>
                  <a:pt x="124" y="33"/>
                  <a:pt x="132" y="0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8" name="Freeform 22"/>
          <p:cNvSpPr>
            <a:spLocks/>
          </p:cNvSpPr>
          <p:nvPr/>
        </p:nvSpPr>
        <p:spPr bwMode="auto">
          <a:xfrm>
            <a:off x="2289583" y="1876128"/>
            <a:ext cx="2009775" cy="919758"/>
          </a:xfrm>
          <a:custGeom>
            <a:avLst/>
            <a:gdLst>
              <a:gd name="T0" fmla="*/ 0 w 134"/>
              <a:gd name="T1" fmla="*/ 0 h 82"/>
              <a:gd name="T2" fmla="*/ 479946 w 134"/>
              <a:gd name="T3" fmla="*/ 1156552 h 82"/>
              <a:gd name="T4" fmla="*/ 2679700 w 134"/>
              <a:gd name="T5" fmla="*/ 338989 h 82"/>
              <a:gd name="T6" fmla="*/ 0 60000 65536"/>
              <a:gd name="T7" fmla="*/ 0 60000 65536"/>
              <a:gd name="T8" fmla="*/ 0 60000 65536"/>
              <a:gd name="T9" fmla="*/ 0 w 134"/>
              <a:gd name="T10" fmla="*/ 0 h 82"/>
              <a:gd name="T11" fmla="*/ 134 w 134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82">
                <a:moveTo>
                  <a:pt x="0" y="0"/>
                </a:moveTo>
                <a:cubicBezTo>
                  <a:pt x="6" y="25"/>
                  <a:pt x="21" y="54"/>
                  <a:pt x="24" y="58"/>
                </a:cubicBezTo>
                <a:cubicBezTo>
                  <a:pt x="44" y="82"/>
                  <a:pt x="94" y="42"/>
                  <a:pt x="134" y="17"/>
                </a:cubicBezTo>
              </a:path>
            </a:pathLst>
          </a:cu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Freeform 23"/>
          <p:cNvSpPr>
            <a:spLocks/>
          </p:cNvSpPr>
          <p:nvPr/>
        </p:nvSpPr>
        <p:spPr bwMode="auto">
          <a:xfrm>
            <a:off x="2080023" y="1370708"/>
            <a:ext cx="5322094" cy="2615505"/>
          </a:xfrm>
          <a:custGeom>
            <a:avLst/>
            <a:gdLst>
              <a:gd name="T0" fmla="*/ 0 w 4470"/>
              <a:gd name="T1" fmla="*/ 0 h 2929"/>
              <a:gd name="T2" fmla="*/ 0 w 4470"/>
              <a:gd name="T3" fmla="*/ 4649787 h 2929"/>
              <a:gd name="T4" fmla="*/ 7096125 w 4470"/>
              <a:gd name="T5" fmla="*/ 4649787 h 2929"/>
              <a:gd name="T6" fmla="*/ 0 60000 65536"/>
              <a:gd name="T7" fmla="*/ 0 60000 65536"/>
              <a:gd name="T8" fmla="*/ 0 60000 65536"/>
              <a:gd name="T9" fmla="*/ 0 w 4470"/>
              <a:gd name="T10" fmla="*/ 0 h 2929"/>
              <a:gd name="T11" fmla="*/ 4470 w 4470"/>
              <a:gd name="T12" fmla="*/ 2929 h 29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70" h="2929">
                <a:moveTo>
                  <a:pt x="0" y="0"/>
                </a:moveTo>
                <a:lnTo>
                  <a:pt x="0" y="2929"/>
                </a:lnTo>
                <a:lnTo>
                  <a:pt x="4470" y="292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Rectangle 24"/>
          <p:cNvSpPr>
            <a:spLocks noChangeArrowheads="1"/>
          </p:cNvSpPr>
          <p:nvPr/>
        </p:nvSpPr>
        <p:spPr bwMode="auto">
          <a:xfrm>
            <a:off x="6550830" y="4025504"/>
            <a:ext cx="860813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Quantity of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5" name="Rectangle 25"/>
          <p:cNvSpPr>
            <a:spLocks noChangeArrowheads="1"/>
          </p:cNvSpPr>
          <p:nvPr/>
        </p:nvSpPr>
        <p:spPr bwMode="auto">
          <a:xfrm>
            <a:off x="6405574" y="4175522"/>
            <a:ext cx="1011495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Cars per Day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6" name="Rectangle 26"/>
          <p:cNvSpPr>
            <a:spLocks noChangeArrowheads="1"/>
          </p:cNvSpPr>
          <p:nvPr/>
        </p:nvSpPr>
        <p:spPr bwMode="auto">
          <a:xfrm>
            <a:off x="1908572" y="4029075"/>
            <a:ext cx="9137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7" name="Rectangle 27"/>
          <p:cNvSpPr>
            <a:spLocks noChangeArrowheads="1"/>
          </p:cNvSpPr>
          <p:nvPr/>
        </p:nvSpPr>
        <p:spPr bwMode="auto">
          <a:xfrm>
            <a:off x="1364456" y="1358206"/>
            <a:ext cx="64152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Average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8" name="Rectangle 28"/>
          <p:cNvSpPr>
            <a:spLocks noChangeArrowheads="1"/>
          </p:cNvSpPr>
          <p:nvPr/>
        </p:nvSpPr>
        <p:spPr bwMode="auto">
          <a:xfrm>
            <a:off x="1614498" y="1508225"/>
            <a:ext cx="37741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Total</a:t>
            </a: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44059" name="Rectangle 29"/>
          <p:cNvSpPr>
            <a:spLocks noChangeArrowheads="1"/>
          </p:cNvSpPr>
          <p:nvPr/>
        </p:nvSpPr>
        <p:spPr bwMode="auto">
          <a:xfrm>
            <a:off x="1644253" y="1657350"/>
            <a:ext cx="3638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75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  <a:endParaRPr lang="en-US" sz="1350">
              <a:latin typeface="Arial" panose="020B0604020202020204" pitchFamily="34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419225" y="2628015"/>
            <a:ext cx="3969544" cy="1597522"/>
            <a:chOff x="232" y="2223"/>
            <a:chExt cx="3334" cy="1789"/>
          </a:xfrm>
        </p:grpSpPr>
        <p:sp>
          <p:nvSpPr>
            <p:cNvPr id="44111" name="Freeform 31"/>
            <p:cNvSpPr>
              <a:spLocks/>
            </p:cNvSpPr>
            <p:nvPr/>
          </p:nvSpPr>
          <p:spPr bwMode="auto">
            <a:xfrm>
              <a:off x="787" y="2298"/>
              <a:ext cx="2606" cy="1446"/>
            </a:xfrm>
            <a:custGeom>
              <a:avLst/>
              <a:gdLst>
                <a:gd name="T0" fmla="*/ 2606 w 2606"/>
                <a:gd name="T1" fmla="*/ 1446 h 1446"/>
                <a:gd name="T2" fmla="*/ 2606 w 2606"/>
                <a:gd name="T3" fmla="*/ 0 h 1446"/>
                <a:gd name="T4" fmla="*/ 0 w 2606"/>
                <a:gd name="T5" fmla="*/ 0 h 1446"/>
                <a:gd name="T6" fmla="*/ 0 60000 65536"/>
                <a:gd name="T7" fmla="*/ 0 60000 65536"/>
                <a:gd name="T8" fmla="*/ 0 60000 65536"/>
                <a:gd name="T9" fmla="*/ 0 w 2606"/>
                <a:gd name="T10" fmla="*/ 0 h 1446"/>
                <a:gd name="T11" fmla="*/ 2606 w 2606"/>
                <a:gd name="T12" fmla="*/ 1446 h 1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6" h="1446">
                  <a:moveTo>
                    <a:pt x="2606" y="1446"/>
                  </a:moveTo>
                  <a:lnTo>
                    <a:pt x="2606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Oval 32"/>
            <p:cNvSpPr>
              <a:spLocks noChangeArrowheads="1"/>
            </p:cNvSpPr>
            <p:nvPr/>
          </p:nvSpPr>
          <p:spPr bwMode="auto">
            <a:xfrm>
              <a:off x="3368" y="2260"/>
              <a:ext cx="63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113" name="Oval 33"/>
            <p:cNvSpPr>
              <a:spLocks noChangeArrowheads="1"/>
            </p:cNvSpPr>
            <p:nvPr/>
          </p:nvSpPr>
          <p:spPr bwMode="auto">
            <a:xfrm>
              <a:off x="3368" y="2562"/>
              <a:ext cx="63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114" name="Rectangle 34"/>
            <p:cNvSpPr>
              <a:spLocks noChangeArrowheads="1"/>
            </p:cNvSpPr>
            <p:nvPr/>
          </p:nvSpPr>
          <p:spPr bwMode="auto">
            <a:xfrm>
              <a:off x="3221" y="3792"/>
              <a:ext cx="34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1,200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115" name="Rectangle 35"/>
            <p:cNvSpPr>
              <a:spLocks noChangeArrowheads="1"/>
            </p:cNvSpPr>
            <p:nvPr/>
          </p:nvSpPr>
          <p:spPr bwMode="auto">
            <a:xfrm>
              <a:off x="232" y="2223"/>
              <a:ext cx="49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$12,000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509723" y="2904834"/>
            <a:ext cx="3364707" cy="1320701"/>
            <a:chOff x="308" y="2533"/>
            <a:chExt cx="2826" cy="1479"/>
          </a:xfrm>
        </p:grpSpPr>
        <p:sp>
          <p:nvSpPr>
            <p:cNvPr id="44106" name="Oval 37"/>
            <p:cNvSpPr>
              <a:spLocks noChangeArrowheads="1"/>
            </p:cNvSpPr>
            <p:nvPr/>
          </p:nvSpPr>
          <p:spPr bwMode="auto">
            <a:xfrm>
              <a:off x="2940" y="2562"/>
              <a:ext cx="63" cy="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44107" name="Group 38"/>
            <p:cNvGrpSpPr>
              <a:grpSpLocks/>
            </p:cNvGrpSpPr>
            <p:nvPr/>
          </p:nvGrpSpPr>
          <p:grpSpPr bwMode="auto">
            <a:xfrm>
              <a:off x="308" y="2533"/>
              <a:ext cx="2826" cy="1479"/>
              <a:chOff x="308" y="2533"/>
              <a:chExt cx="2826" cy="1479"/>
            </a:xfrm>
          </p:grpSpPr>
          <p:sp>
            <p:nvSpPr>
              <p:cNvPr id="44108" name="Freeform 39"/>
              <p:cNvSpPr>
                <a:spLocks/>
              </p:cNvSpPr>
              <p:nvPr/>
            </p:nvSpPr>
            <p:spPr bwMode="auto">
              <a:xfrm>
                <a:off x="787" y="2600"/>
                <a:ext cx="2191" cy="1144"/>
              </a:xfrm>
              <a:custGeom>
                <a:avLst/>
                <a:gdLst>
                  <a:gd name="T0" fmla="*/ 2191 w 2191"/>
                  <a:gd name="T1" fmla="*/ 1144 h 1144"/>
                  <a:gd name="T2" fmla="*/ 2191 w 2191"/>
                  <a:gd name="T3" fmla="*/ 0 h 1144"/>
                  <a:gd name="T4" fmla="*/ 0 w 2191"/>
                  <a:gd name="T5" fmla="*/ 0 h 1144"/>
                  <a:gd name="T6" fmla="*/ 0 60000 65536"/>
                  <a:gd name="T7" fmla="*/ 0 60000 65536"/>
                  <a:gd name="T8" fmla="*/ 0 60000 65536"/>
                  <a:gd name="T9" fmla="*/ 0 w 2191"/>
                  <a:gd name="T10" fmla="*/ 0 h 1144"/>
                  <a:gd name="T11" fmla="*/ 2191 w 2191"/>
                  <a:gd name="T12" fmla="*/ 1144 h 1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1" h="1144">
                    <a:moveTo>
                      <a:pt x="2191" y="1144"/>
                    </a:moveTo>
                    <a:lnTo>
                      <a:pt x="2191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Rectangle 40"/>
              <p:cNvSpPr>
                <a:spLocks noChangeArrowheads="1"/>
              </p:cNvSpPr>
              <p:nvPr/>
            </p:nvSpPr>
            <p:spPr bwMode="auto">
              <a:xfrm>
                <a:off x="2789" y="3792"/>
                <a:ext cx="34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1,000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110" name="Rectangle 41"/>
              <p:cNvSpPr>
                <a:spLocks noChangeArrowheads="1"/>
              </p:cNvSpPr>
              <p:nvPr/>
            </p:nvSpPr>
            <p:spPr bwMode="auto">
              <a:xfrm>
                <a:off x="308" y="2533"/>
                <a:ext cx="42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10,000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152650" y="2257430"/>
            <a:ext cx="871538" cy="1401961"/>
            <a:chOff x="848" y="1808"/>
            <a:chExt cx="732" cy="1570"/>
          </a:xfrm>
        </p:grpSpPr>
        <p:sp>
          <p:nvSpPr>
            <p:cNvPr id="44099" name="Oval 43"/>
            <p:cNvSpPr>
              <a:spLocks noChangeArrowheads="1"/>
            </p:cNvSpPr>
            <p:nvPr/>
          </p:nvSpPr>
          <p:spPr bwMode="auto">
            <a:xfrm>
              <a:off x="1253" y="2097"/>
              <a:ext cx="63" cy="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44100" name="Group 44"/>
            <p:cNvGrpSpPr>
              <a:grpSpLocks/>
            </p:cNvGrpSpPr>
            <p:nvPr/>
          </p:nvGrpSpPr>
          <p:grpSpPr bwMode="auto">
            <a:xfrm>
              <a:off x="848" y="1808"/>
              <a:ext cx="732" cy="1570"/>
              <a:chOff x="848" y="1808"/>
              <a:chExt cx="732" cy="1570"/>
            </a:xfrm>
          </p:grpSpPr>
          <p:sp>
            <p:nvSpPr>
              <p:cNvPr id="44101" name="Freeform 45"/>
              <p:cNvSpPr>
                <a:spLocks/>
              </p:cNvSpPr>
              <p:nvPr/>
            </p:nvSpPr>
            <p:spPr bwMode="auto">
              <a:xfrm>
                <a:off x="951" y="1808"/>
                <a:ext cx="629" cy="792"/>
              </a:xfrm>
              <a:custGeom>
                <a:avLst/>
                <a:gdLst>
                  <a:gd name="T0" fmla="*/ 629 w 50"/>
                  <a:gd name="T1" fmla="*/ 779 h 63"/>
                  <a:gd name="T2" fmla="*/ 554 w 50"/>
                  <a:gd name="T3" fmla="*/ 754 h 63"/>
                  <a:gd name="T4" fmla="*/ 315 w 50"/>
                  <a:gd name="T5" fmla="*/ 453 h 63"/>
                  <a:gd name="T6" fmla="*/ 239 w 50"/>
                  <a:gd name="T7" fmla="*/ 453 h 63"/>
                  <a:gd name="T8" fmla="*/ 252 w 50"/>
                  <a:gd name="T9" fmla="*/ 377 h 63"/>
                  <a:gd name="T10" fmla="*/ 25 w 50"/>
                  <a:gd name="T11" fmla="*/ 75 h 63"/>
                  <a:gd name="T12" fmla="*/ 13 w 50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63"/>
                  <a:gd name="T23" fmla="*/ 50 w 50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63">
                    <a:moveTo>
                      <a:pt x="50" y="62"/>
                    </a:moveTo>
                    <a:cubicBezTo>
                      <a:pt x="48" y="63"/>
                      <a:pt x="45" y="62"/>
                      <a:pt x="44" y="6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5"/>
                      <a:pt x="21" y="34"/>
                      <a:pt x="19" y="36"/>
                    </a:cubicBezTo>
                    <a:cubicBezTo>
                      <a:pt x="21" y="34"/>
                      <a:pt x="21" y="32"/>
                      <a:pt x="20" y="3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Line 46"/>
              <p:cNvSpPr>
                <a:spLocks noChangeShapeType="1"/>
              </p:cNvSpPr>
              <p:nvPr/>
            </p:nvSpPr>
            <p:spPr bwMode="auto">
              <a:xfrm>
                <a:off x="1190" y="2273"/>
                <a:ext cx="1" cy="52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Rectangle 47"/>
              <p:cNvSpPr>
                <a:spLocks noChangeArrowheads="1"/>
              </p:cNvSpPr>
              <p:nvPr/>
            </p:nvSpPr>
            <p:spPr bwMode="auto">
              <a:xfrm>
                <a:off x="848" y="2823"/>
                <a:ext cx="73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Economies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104" name="Rectangle 48"/>
              <p:cNvSpPr>
                <a:spLocks noChangeArrowheads="1"/>
              </p:cNvSpPr>
              <p:nvPr/>
            </p:nvSpPr>
            <p:spPr bwMode="auto">
              <a:xfrm>
                <a:off x="1121" y="2991"/>
                <a:ext cx="12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of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105" name="Rectangle 49"/>
              <p:cNvSpPr>
                <a:spLocks noChangeArrowheads="1"/>
              </p:cNvSpPr>
              <p:nvPr/>
            </p:nvSpPr>
            <p:spPr bwMode="auto">
              <a:xfrm>
                <a:off x="1020" y="3158"/>
                <a:ext cx="34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scale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2422925" y="1511798"/>
            <a:ext cx="1009649" cy="610791"/>
            <a:chOff x="1075" y="973"/>
            <a:chExt cx="848" cy="684"/>
          </a:xfrm>
        </p:grpSpPr>
        <p:sp>
          <p:nvSpPr>
            <p:cNvPr id="44094" name="Line 51"/>
            <p:cNvSpPr>
              <a:spLocks noChangeShapeType="1"/>
            </p:cNvSpPr>
            <p:nvPr/>
          </p:nvSpPr>
          <p:spPr bwMode="auto">
            <a:xfrm flipH="1">
              <a:off x="1114" y="1456"/>
              <a:ext cx="328" cy="20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Rectangle 52"/>
            <p:cNvSpPr>
              <a:spLocks noChangeArrowheads="1"/>
            </p:cNvSpPr>
            <p:nvPr/>
          </p:nvSpPr>
          <p:spPr bwMode="auto">
            <a:xfrm>
              <a:off x="1075" y="973"/>
              <a:ext cx="2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 i="1">
                  <a:solidFill>
                    <a:srgbClr val="000000"/>
                  </a:solidFill>
                  <a:latin typeface="Arial" panose="020B0604020202020204" pitchFamily="34" charset="0"/>
                </a:rPr>
                <a:t>ATC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6" name="Rectangle 53"/>
            <p:cNvSpPr>
              <a:spLocks noChangeArrowheads="1"/>
            </p:cNvSpPr>
            <p:nvPr/>
          </p:nvSpPr>
          <p:spPr bwMode="auto">
            <a:xfrm>
              <a:off x="1343" y="973"/>
              <a:ext cx="5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 in short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7" name="Rectangle 54"/>
            <p:cNvSpPr>
              <a:spLocks noChangeArrowheads="1"/>
            </p:cNvSpPr>
            <p:nvPr/>
          </p:nvSpPr>
          <p:spPr bwMode="auto">
            <a:xfrm>
              <a:off x="1213" y="1140"/>
              <a:ext cx="5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run with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8" name="Rectangle 55"/>
            <p:cNvSpPr>
              <a:spLocks noChangeArrowheads="1"/>
            </p:cNvSpPr>
            <p:nvPr/>
          </p:nvSpPr>
          <p:spPr bwMode="auto">
            <a:xfrm>
              <a:off x="1075" y="1308"/>
              <a:ext cx="84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small factory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609975" y="1511797"/>
            <a:ext cx="1218010" cy="700980"/>
            <a:chOff x="2072" y="973"/>
            <a:chExt cx="1023" cy="785"/>
          </a:xfrm>
        </p:grpSpPr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 flipH="1">
              <a:off x="2109" y="1456"/>
              <a:ext cx="453" cy="30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Rectangle 58"/>
            <p:cNvSpPr>
              <a:spLocks noChangeArrowheads="1"/>
            </p:cNvSpPr>
            <p:nvPr/>
          </p:nvSpPr>
          <p:spPr bwMode="auto">
            <a:xfrm>
              <a:off x="2156" y="973"/>
              <a:ext cx="2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 i="1">
                  <a:solidFill>
                    <a:srgbClr val="000000"/>
                  </a:solidFill>
                  <a:latin typeface="Arial" panose="020B0604020202020204" pitchFamily="34" charset="0"/>
                </a:rPr>
                <a:t>ATC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1" name="Rectangle 59"/>
            <p:cNvSpPr>
              <a:spLocks noChangeArrowheads="1"/>
            </p:cNvSpPr>
            <p:nvPr/>
          </p:nvSpPr>
          <p:spPr bwMode="auto">
            <a:xfrm>
              <a:off x="2425" y="973"/>
              <a:ext cx="5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 in short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2" name="Rectangle 60"/>
            <p:cNvSpPr>
              <a:spLocks noChangeArrowheads="1"/>
            </p:cNvSpPr>
            <p:nvPr/>
          </p:nvSpPr>
          <p:spPr bwMode="auto">
            <a:xfrm>
              <a:off x="2295" y="1140"/>
              <a:ext cx="5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run with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93" name="Rectangle 61"/>
            <p:cNvSpPr>
              <a:spLocks noChangeArrowheads="1"/>
            </p:cNvSpPr>
            <p:nvPr/>
          </p:nvSpPr>
          <p:spPr bwMode="auto">
            <a:xfrm>
              <a:off x="2072" y="1308"/>
              <a:ext cx="102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medium factory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827984" y="1511797"/>
            <a:ext cx="988218" cy="689372"/>
            <a:chOff x="3095" y="973"/>
            <a:chExt cx="830" cy="772"/>
          </a:xfrm>
        </p:grpSpPr>
        <p:sp>
          <p:nvSpPr>
            <p:cNvPr id="44084" name="Line 63"/>
            <p:cNvSpPr>
              <a:spLocks noChangeShapeType="1"/>
            </p:cNvSpPr>
            <p:nvPr/>
          </p:nvSpPr>
          <p:spPr bwMode="auto">
            <a:xfrm>
              <a:off x="3469" y="1469"/>
              <a:ext cx="25" cy="27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Rectangle 64"/>
            <p:cNvSpPr>
              <a:spLocks noChangeArrowheads="1"/>
            </p:cNvSpPr>
            <p:nvPr/>
          </p:nvSpPr>
          <p:spPr bwMode="auto">
            <a:xfrm>
              <a:off x="3095" y="973"/>
              <a:ext cx="2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 i="1">
                  <a:solidFill>
                    <a:srgbClr val="000000"/>
                  </a:solidFill>
                  <a:latin typeface="Arial" panose="020B0604020202020204" pitchFamily="34" charset="0"/>
                </a:rPr>
                <a:t>ATC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86" name="Rectangle 65"/>
            <p:cNvSpPr>
              <a:spLocks noChangeArrowheads="1"/>
            </p:cNvSpPr>
            <p:nvPr/>
          </p:nvSpPr>
          <p:spPr bwMode="auto">
            <a:xfrm>
              <a:off x="3364" y="973"/>
              <a:ext cx="5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 in short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87" name="Rectangle 66"/>
            <p:cNvSpPr>
              <a:spLocks noChangeArrowheads="1"/>
            </p:cNvSpPr>
            <p:nvPr/>
          </p:nvSpPr>
          <p:spPr bwMode="auto">
            <a:xfrm>
              <a:off x="3234" y="1140"/>
              <a:ext cx="5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run with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88" name="Rectangle 67"/>
            <p:cNvSpPr>
              <a:spLocks noChangeArrowheads="1"/>
            </p:cNvSpPr>
            <p:nvPr/>
          </p:nvSpPr>
          <p:spPr bwMode="auto">
            <a:xfrm>
              <a:off x="3100" y="1308"/>
              <a:ext cx="82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large factory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006701" y="1795766"/>
            <a:ext cx="1203722" cy="562571"/>
            <a:chOff x="4085" y="1291"/>
            <a:chExt cx="1011" cy="630"/>
          </a:xfrm>
        </p:grpSpPr>
        <p:sp>
          <p:nvSpPr>
            <p:cNvPr id="44081" name="Line 69"/>
            <p:cNvSpPr>
              <a:spLocks noChangeShapeType="1"/>
            </p:cNvSpPr>
            <p:nvPr/>
          </p:nvSpPr>
          <p:spPr bwMode="auto">
            <a:xfrm>
              <a:off x="4577" y="1456"/>
              <a:ext cx="504" cy="46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Rectangle 70"/>
            <p:cNvSpPr>
              <a:spLocks noChangeArrowheads="1"/>
            </p:cNvSpPr>
            <p:nvPr/>
          </p:nvSpPr>
          <p:spPr bwMode="auto">
            <a:xfrm>
              <a:off x="4085" y="1291"/>
              <a:ext cx="27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 i="1">
                  <a:solidFill>
                    <a:srgbClr val="000000"/>
                  </a:solidFill>
                  <a:latin typeface="Arial" panose="020B0604020202020204" pitchFamily="34" charset="0"/>
                </a:rPr>
                <a:t>ATC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83" name="Rectangle 71"/>
            <p:cNvSpPr>
              <a:spLocks noChangeArrowheads="1"/>
            </p:cNvSpPr>
            <p:nvPr/>
          </p:nvSpPr>
          <p:spPr bwMode="auto">
            <a:xfrm>
              <a:off x="4353" y="1291"/>
              <a:ext cx="74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 in long run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175773" y="2369939"/>
            <a:ext cx="1196578" cy="1582341"/>
            <a:chOff x="4227" y="1934"/>
            <a:chExt cx="1005" cy="1772"/>
          </a:xfrm>
        </p:grpSpPr>
        <p:sp>
          <p:nvSpPr>
            <p:cNvPr id="44074" name="Oval 73"/>
            <p:cNvSpPr>
              <a:spLocks noChangeArrowheads="1"/>
            </p:cNvSpPr>
            <p:nvPr/>
          </p:nvSpPr>
          <p:spPr bwMode="auto">
            <a:xfrm>
              <a:off x="4766" y="2348"/>
              <a:ext cx="63" cy="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grpSp>
          <p:nvGrpSpPr>
            <p:cNvPr id="44075" name="Group 74"/>
            <p:cNvGrpSpPr>
              <a:grpSpLocks/>
            </p:cNvGrpSpPr>
            <p:nvPr/>
          </p:nvGrpSpPr>
          <p:grpSpPr bwMode="auto">
            <a:xfrm>
              <a:off x="4227" y="1934"/>
              <a:ext cx="1005" cy="1772"/>
              <a:chOff x="4227" y="1934"/>
              <a:chExt cx="1005" cy="1772"/>
            </a:xfrm>
          </p:grpSpPr>
          <p:sp>
            <p:nvSpPr>
              <p:cNvPr id="44076" name="Freeform 75"/>
              <p:cNvSpPr>
                <a:spLocks/>
              </p:cNvSpPr>
              <p:nvPr/>
            </p:nvSpPr>
            <p:spPr bwMode="auto">
              <a:xfrm>
                <a:off x="4590" y="1934"/>
                <a:ext cx="642" cy="791"/>
              </a:xfrm>
              <a:custGeom>
                <a:avLst/>
                <a:gdLst>
                  <a:gd name="T0" fmla="*/ 0 w 51"/>
                  <a:gd name="T1" fmla="*/ 778 h 63"/>
                  <a:gd name="T2" fmla="*/ 76 w 51"/>
                  <a:gd name="T3" fmla="*/ 753 h 63"/>
                  <a:gd name="T4" fmla="*/ 315 w 51"/>
                  <a:gd name="T5" fmla="*/ 452 h 63"/>
                  <a:gd name="T6" fmla="*/ 390 w 51"/>
                  <a:gd name="T7" fmla="*/ 439 h 63"/>
                  <a:gd name="T8" fmla="*/ 378 w 51"/>
                  <a:gd name="T9" fmla="*/ 377 h 63"/>
                  <a:gd name="T10" fmla="*/ 617 w 51"/>
                  <a:gd name="T11" fmla="*/ 75 h 63"/>
                  <a:gd name="T12" fmla="*/ 617 w 5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63"/>
                  <a:gd name="T23" fmla="*/ 51 w 51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63">
                    <a:moveTo>
                      <a:pt x="0" y="62"/>
                    </a:moveTo>
                    <a:cubicBezTo>
                      <a:pt x="2" y="63"/>
                      <a:pt x="5" y="62"/>
                      <a:pt x="6" y="6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4"/>
                      <a:pt x="29" y="34"/>
                      <a:pt x="31" y="35"/>
                    </a:cubicBezTo>
                    <a:cubicBezTo>
                      <a:pt x="29" y="34"/>
                      <a:pt x="29" y="32"/>
                      <a:pt x="30" y="3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4"/>
                      <a:pt x="51" y="1"/>
                      <a:pt x="49" y="0"/>
                    </a:cubicBez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Line 76"/>
              <p:cNvSpPr>
                <a:spLocks noChangeShapeType="1"/>
              </p:cNvSpPr>
              <p:nvPr/>
            </p:nvSpPr>
            <p:spPr bwMode="auto">
              <a:xfrm flipH="1">
                <a:off x="4678" y="2399"/>
                <a:ext cx="302" cy="74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Rectangle 77"/>
              <p:cNvSpPr>
                <a:spLocks noChangeArrowheads="1"/>
              </p:cNvSpPr>
              <p:nvPr/>
            </p:nvSpPr>
            <p:spPr bwMode="auto">
              <a:xfrm>
                <a:off x="4227" y="3150"/>
                <a:ext cx="93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Diseconomies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079" name="Rectangle 78"/>
              <p:cNvSpPr>
                <a:spLocks noChangeArrowheads="1"/>
              </p:cNvSpPr>
              <p:nvPr/>
            </p:nvSpPr>
            <p:spPr bwMode="auto">
              <a:xfrm>
                <a:off x="4592" y="3318"/>
                <a:ext cx="12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of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4080" name="Rectangle 79"/>
              <p:cNvSpPr>
                <a:spLocks noChangeArrowheads="1"/>
              </p:cNvSpPr>
              <p:nvPr/>
            </p:nvSpPr>
            <p:spPr bwMode="auto">
              <a:xfrm>
                <a:off x="4491" y="3486"/>
                <a:ext cx="34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75">
                    <a:solidFill>
                      <a:srgbClr val="000000"/>
                    </a:solidFill>
                    <a:latin typeface="Arial" panose="020B0604020202020204" pitchFamily="34" charset="0"/>
                  </a:rPr>
                  <a:t>scale</a:t>
                </a:r>
                <a:endParaRPr lang="en-US" sz="135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3384948" y="3031637"/>
            <a:ext cx="2968228" cy="624185"/>
            <a:chOff x="1883" y="2675"/>
            <a:chExt cx="2493" cy="699"/>
          </a:xfrm>
        </p:grpSpPr>
        <p:sp>
          <p:nvSpPr>
            <p:cNvPr id="44069" name="Freeform 81"/>
            <p:cNvSpPr>
              <a:spLocks/>
            </p:cNvSpPr>
            <p:nvPr/>
          </p:nvSpPr>
          <p:spPr bwMode="auto">
            <a:xfrm>
              <a:off x="1883" y="2675"/>
              <a:ext cx="2493" cy="101"/>
            </a:xfrm>
            <a:custGeom>
              <a:avLst/>
              <a:gdLst>
                <a:gd name="T0" fmla="*/ 2493 w 198"/>
                <a:gd name="T1" fmla="*/ 0 h 8"/>
                <a:gd name="T2" fmla="*/ 2417 w 198"/>
                <a:gd name="T3" fmla="*/ 51 h 8"/>
                <a:gd name="T4" fmla="*/ 1360 w 198"/>
                <a:gd name="T5" fmla="*/ 51 h 8"/>
                <a:gd name="T6" fmla="*/ 1309 w 198"/>
                <a:gd name="T7" fmla="*/ 101 h 8"/>
                <a:gd name="T8" fmla="*/ 1259 w 198"/>
                <a:gd name="T9" fmla="*/ 51 h 8"/>
                <a:gd name="T10" fmla="*/ 76 w 198"/>
                <a:gd name="T11" fmla="*/ 51 h 8"/>
                <a:gd name="T12" fmla="*/ 0 w 19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8"/>
                <a:gd name="T23" fmla="*/ 198 w 19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8">
                  <a:moveTo>
                    <a:pt x="198" y="0"/>
                  </a:moveTo>
                  <a:cubicBezTo>
                    <a:pt x="198" y="2"/>
                    <a:pt x="194" y="4"/>
                    <a:pt x="192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4" y="6"/>
                    <a:pt x="104" y="8"/>
                  </a:cubicBezTo>
                  <a:cubicBezTo>
                    <a:pt x="104" y="6"/>
                    <a:pt x="102" y="4"/>
                    <a:pt x="10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0" y="2"/>
                    <a:pt x="0" y="0"/>
                  </a:cubicBez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Rectangle 82"/>
            <p:cNvSpPr>
              <a:spLocks noChangeArrowheads="1"/>
            </p:cNvSpPr>
            <p:nvPr/>
          </p:nvSpPr>
          <p:spPr bwMode="auto">
            <a:xfrm>
              <a:off x="2886" y="2815"/>
              <a:ext cx="608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71" name="Rectangle 83"/>
            <p:cNvSpPr>
              <a:spLocks noChangeArrowheads="1"/>
            </p:cNvSpPr>
            <p:nvPr/>
          </p:nvSpPr>
          <p:spPr bwMode="auto">
            <a:xfrm>
              <a:off x="2924" y="2819"/>
              <a:ext cx="59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Constant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72" name="Rectangle 84"/>
            <p:cNvSpPr>
              <a:spLocks noChangeArrowheads="1"/>
            </p:cNvSpPr>
            <p:nvPr/>
          </p:nvSpPr>
          <p:spPr bwMode="auto">
            <a:xfrm>
              <a:off x="2907" y="2986"/>
              <a:ext cx="64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returns to</a:t>
              </a:r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073" name="Rectangle 85"/>
            <p:cNvSpPr>
              <a:spLocks noChangeArrowheads="1"/>
            </p:cNvSpPr>
            <p:nvPr/>
          </p:nvSpPr>
          <p:spPr bwMode="auto">
            <a:xfrm>
              <a:off x="3033" y="3154"/>
              <a:ext cx="34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75">
                  <a:solidFill>
                    <a:srgbClr val="000000"/>
                  </a:solidFill>
                  <a:latin typeface="Arial" panose="020B0604020202020204" pitchFamily="34" charset="0"/>
                </a:rPr>
                <a:t>scale</a:t>
              </a:r>
              <a:endParaRPr lang="en-US" sz="135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6" grpId="0" animBg="1"/>
      <p:bldP spid="96277" grpId="0" animBg="1"/>
      <p:bldP spid="962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3"/>
          <p:cNvSpPr>
            <a:spLocks noChangeArrowheads="1" noChangeShapeType="1" noTextEdit="1"/>
          </p:cNvSpPr>
          <p:nvPr/>
        </p:nvSpPr>
        <p:spPr bwMode="gray">
          <a:xfrm>
            <a:off x="1905000" y="2743201"/>
            <a:ext cx="5715000" cy="642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>
                <a:solidFill>
                  <a:srgbClr val="7B9899"/>
                </a:solidFill>
              </a:rPr>
              <a:t>PENDEKATAN CARDINAL</a:t>
            </a:r>
            <a:endParaRPr lang="en-CA" altLang="en-US">
              <a:solidFill>
                <a:srgbClr val="7B9899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145383"/>
            <a:ext cx="8504238" cy="3783806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id-ID" altLang="en-US" sz="2400" dirty="0"/>
              <a:t>Asumsi yang berlaku : </a:t>
            </a:r>
          </a:p>
          <a:p>
            <a:pPr algn="just" eaLnBrk="1" hangingPunct="1"/>
            <a:r>
              <a:rPr lang="id-ID" altLang="en-US" sz="2400" dirty="0"/>
              <a:t>Manfaat/kenikmatan yang diperoleh konsumen dpt dinyatakan secara kuantitatif artinya kepuasan konsumsi dpt diukur dengan satuan</a:t>
            </a:r>
            <a:r>
              <a:rPr lang="en-US" altLang="en-US" sz="2400" dirty="0"/>
              <a:t>.</a:t>
            </a:r>
            <a:endParaRPr lang="id-ID" altLang="en-US" sz="2400" dirty="0"/>
          </a:p>
          <a:p>
            <a:pPr algn="just" eaLnBrk="1" hangingPunct="1"/>
            <a:r>
              <a:rPr lang="id-ID" altLang="en-US" sz="2400" dirty="0"/>
              <a:t>Kalau kepuasaan itu semakin tinggi maka makin tinggilah utilitinya/nilai gunanya.</a:t>
            </a:r>
          </a:p>
          <a:p>
            <a:pPr algn="just" eaLnBrk="1" hangingPunct="1"/>
            <a:r>
              <a:rPr lang="id-ID" altLang="en-US" sz="2400" dirty="0"/>
              <a:t>Konsumen bersifat rasional sehingga perilakunya dapat dipahami secara logis. </a:t>
            </a:r>
          </a:p>
          <a:p>
            <a:pPr algn="just" eaLnBrk="1" hangingPunct="1"/>
            <a:r>
              <a:rPr lang="id-ID" altLang="en-US" sz="2400" dirty="0"/>
              <a:t>Konsumen bertujuan untuk memaksimumkan utilitasnya. </a:t>
            </a:r>
          </a:p>
          <a:p>
            <a:pPr algn="just" eaLnBrk="1" hangingPunct="1"/>
            <a:endParaRPr lang="id-ID" altLang="en-US" sz="24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CA" altLang="en-US" sz="240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39113" y="4747022"/>
            <a:ext cx="86201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F3FE1F9-02B7-4852-9A4F-F9F02815C367}" type="slidenum">
              <a:rPr lang="en-US" altLang="en-US" sz="1800" b="1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786537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6"/>
            <a:ext cx="7219950" cy="5714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/>
              <a:t>Law of Diminishing Utility</a:t>
            </a:r>
            <a:endParaRPr lang="en-CA" sz="3600" dirty="0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625" y="1178719"/>
            <a:ext cx="8286750" cy="3306366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d-ID" sz="2400" dirty="0"/>
              <a:t>Ketika jumlah suatu barang yang dikonsumsi meningkat, utilitas marjinal dari barang tersebut cenderung semakin berkurang.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d-ID" sz="2400" dirty="0"/>
              <a:t>Marginal Utilility money constant dan Marginal Utility barang konsumsi menurun, hal ini menganut Hukum Gossen I (Law of Diminishing Utility) yaitu semakin banyak satuan barang yang dikonsumsi maka semakin kecil tambahan/marginal kepuasan yang diperoleh konsumen atau bahkan nol/negatif.</a:t>
            </a:r>
            <a:endParaRPr lang="en-US" sz="24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548640" lvl="1" indent="-274320"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CA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39113" y="4693444"/>
            <a:ext cx="86201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AC34E4E-E997-4266-9D73-E0881B180762}" type="slidenum">
              <a:rPr lang="en-US" altLang="en-US" sz="1800" b="1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12620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5263"/>
            <a:ext cx="8301038" cy="459105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id-ID" altLang="en-US" sz="2000" dirty="0"/>
              <a:t> </a:t>
            </a:r>
            <a:r>
              <a:rPr lang="id-ID" altLang="en-US" sz="2400" dirty="0"/>
              <a:t>Total Utility 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 dirty="0"/>
              <a:t>		</a:t>
            </a:r>
          </a:p>
        </p:txBody>
      </p:sp>
      <p:sp>
        <p:nvSpPr>
          <p:cNvPr id="28675" name="Line 32"/>
          <p:cNvSpPr>
            <a:spLocks noChangeShapeType="1"/>
          </p:cNvSpPr>
          <p:nvPr/>
        </p:nvSpPr>
        <p:spPr bwMode="auto">
          <a:xfrm>
            <a:off x="1677988" y="1077517"/>
            <a:ext cx="0" cy="2268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33"/>
          <p:cNvSpPr>
            <a:spLocks noChangeShapeType="1"/>
          </p:cNvSpPr>
          <p:nvPr/>
        </p:nvSpPr>
        <p:spPr bwMode="auto">
          <a:xfrm>
            <a:off x="1677999" y="3345656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34"/>
          <p:cNvSpPr>
            <a:spLocks/>
          </p:cNvSpPr>
          <p:nvPr/>
        </p:nvSpPr>
        <p:spPr bwMode="auto">
          <a:xfrm>
            <a:off x="1677988" y="1779987"/>
            <a:ext cx="3600450" cy="1512094"/>
          </a:xfrm>
          <a:custGeom>
            <a:avLst/>
            <a:gdLst>
              <a:gd name="T0" fmla="*/ 0 w 2178"/>
              <a:gd name="T1" fmla="*/ 2147483646 h 1142"/>
              <a:gd name="T2" fmla="*/ 2147483646 w 2178"/>
              <a:gd name="T3" fmla="*/ 2147483646 h 1142"/>
              <a:gd name="T4" fmla="*/ 2147483646 w 2178"/>
              <a:gd name="T5" fmla="*/ 2147483646 h 1142"/>
              <a:gd name="T6" fmla="*/ 0 60000 65536"/>
              <a:gd name="T7" fmla="*/ 0 60000 65536"/>
              <a:gd name="T8" fmla="*/ 0 60000 65536"/>
              <a:gd name="T9" fmla="*/ 0 w 2178"/>
              <a:gd name="T10" fmla="*/ 0 h 1142"/>
              <a:gd name="T11" fmla="*/ 2178 w 2178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" h="1142">
                <a:moveTo>
                  <a:pt x="0" y="1142"/>
                </a:moveTo>
                <a:cubicBezTo>
                  <a:pt x="340" y="579"/>
                  <a:pt x="681" y="16"/>
                  <a:pt x="1044" y="8"/>
                </a:cubicBezTo>
                <a:cubicBezTo>
                  <a:pt x="1407" y="0"/>
                  <a:pt x="1792" y="548"/>
                  <a:pt x="2178" y="109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35"/>
          <p:cNvSpPr>
            <a:spLocks noChangeShapeType="1"/>
          </p:cNvSpPr>
          <p:nvPr/>
        </p:nvSpPr>
        <p:spPr bwMode="auto">
          <a:xfrm>
            <a:off x="1677992" y="2806304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36"/>
          <p:cNvSpPr>
            <a:spLocks noChangeShapeType="1"/>
          </p:cNvSpPr>
          <p:nvPr/>
        </p:nvSpPr>
        <p:spPr bwMode="auto">
          <a:xfrm>
            <a:off x="2181225" y="2806309"/>
            <a:ext cx="0" cy="5393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37"/>
          <p:cNvSpPr>
            <a:spLocks noChangeShapeType="1"/>
          </p:cNvSpPr>
          <p:nvPr/>
        </p:nvSpPr>
        <p:spPr bwMode="auto">
          <a:xfrm>
            <a:off x="3549650" y="1833564"/>
            <a:ext cx="0" cy="151209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38"/>
          <p:cNvSpPr>
            <a:spLocks noChangeShapeType="1"/>
          </p:cNvSpPr>
          <p:nvPr/>
        </p:nvSpPr>
        <p:spPr bwMode="auto">
          <a:xfrm>
            <a:off x="2757488" y="2212181"/>
            <a:ext cx="0" cy="11334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39"/>
          <p:cNvSpPr>
            <a:spLocks noChangeShapeType="1"/>
          </p:cNvSpPr>
          <p:nvPr/>
        </p:nvSpPr>
        <p:spPr bwMode="auto">
          <a:xfrm>
            <a:off x="4413250" y="2374106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40"/>
          <p:cNvSpPr>
            <a:spLocks noChangeShapeType="1"/>
          </p:cNvSpPr>
          <p:nvPr/>
        </p:nvSpPr>
        <p:spPr bwMode="auto">
          <a:xfrm flipH="1">
            <a:off x="1677988" y="2212181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41"/>
          <p:cNvSpPr>
            <a:spLocks noChangeShapeType="1"/>
          </p:cNvSpPr>
          <p:nvPr/>
        </p:nvSpPr>
        <p:spPr bwMode="auto">
          <a:xfrm flipH="1">
            <a:off x="1677988" y="1833562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Text Box 42"/>
          <p:cNvSpPr txBox="1">
            <a:spLocks noChangeArrowheads="1"/>
          </p:cNvSpPr>
          <p:nvPr/>
        </p:nvSpPr>
        <p:spPr bwMode="auto">
          <a:xfrm>
            <a:off x="1155705" y="978694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TU</a:t>
            </a:r>
            <a:r>
              <a:rPr lang="en-US" altLang="en-US" sz="1800" baseline="-25000">
                <a:latin typeface="Arial" panose="020B0604020202020204" pitchFamily="34" charset="0"/>
              </a:rPr>
              <a:t>X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86" name="Text Box 43"/>
          <p:cNvSpPr txBox="1">
            <a:spLocks noChangeArrowheads="1"/>
          </p:cNvSpPr>
          <p:nvPr/>
        </p:nvSpPr>
        <p:spPr bwMode="auto">
          <a:xfrm>
            <a:off x="3371850" y="1610916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</a:t>
            </a: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28687" name="Text Box 44"/>
          <p:cNvSpPr txBox="1">
            <a:spLocks noChangeArrowheads="1"/>
          </p:cNvSpPr>
          <p:nvPr/>
        </p:nvSpPr>
        <p:spPr bwMode="auto">
          <a:xfrm>
            <a:off x="2155835" y="2621757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28688" name="Text Box 45"/>
          <p:cNvSpPr txBox="1">
            <a:spLocks noChangeArrowheads="1"/>
          </p:cNvSpPr>
          <p:nvPr/>
        </p:nvSpPr>
        <p:spPr bwMode="auto">
          <a:xfrm>
            <a:off x="2732088" y="2107407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28689" name="Text Box 46"/>
          <p:cNvSpPr txBox="1">
            <a:spLocks noChangeArrowheads="1"/>
          </p:cNvSpPr>
          <p:nvPr/>
        </p:nvSpPr>
        <p:spPr bwMode="auto">
          <a:xfrm>
            <a:off x="4359285" y="1995488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</a:t>
            </a: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28690" name="Text Box 47"/>
          <p:cNvSpPr txBox="1">
            <a:spLocks noChangeArrowheads="1"/>
          </p:cNvSpPr>
          <p:nvPr/>
        </p:nvSpPr>
        <p:spPr bwMode="auto">
          <a:xfrm>
            <a:off x="2003436" y="3305175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1" name="Text Box 48"/>
          <p:cNvSpPr txBox="1">
            <a:spLocks noChangeArrowheads="1"/>
          </p:cNvSpPr>
          <p:nvPr/>
        </p:nvSpPr>
        <p:spPr bwMode="auto">
          <a:xfrm>
            <a:off x="2605088" y="3301604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2" name="Text Box 49"/>
          <p:cNvSpPr txBox="1">
            <a:spLocks noChangeArrowheads="1"/>
          </p:cNvSpPr>
          <p:nvPr/>
        </p:nvSpPr>
        <p:spPr bwMode="auto">
          <a:xfrm>
            <a:off x="3389313" y="3307557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3" name="Text Box 50"/>
          <p:cNvSpPr txBox="1">
            <a:spLocks noChangeArrowheads="1"/>
          </p:cNvSpPr>
          <p:nvPr/>
        </p:nvSpPr>
        <p:spPr bwMode="auto">
          <a:xfrm>
            <a:off x="4252913" y="3307557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11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4" name="Text Box 51"/>
          <p:cNvSpPr txBox="1">
            <a:spLocks noChangeArrowheads="1"/>
          </p:cNvSpPr>
          <p:nvPr/>
        </p:nvSpPr>
        <p:spPr bwMode="auto">
          <a:xfrm>
            <a:off x="5138738" y="2913460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TU</a:t>
            </a:r>
            <a:r>
              <a:rPr lang="en-US" altLang="en-US" sz="1800" baseline="-25000">
                <a:latin typeface="Arial" panose="020B0604020202020204" pitchFamily="34" charset="0"/>
              </a:rPr>
              <a:t>X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5" name="Text Box 52"/>
          <p:cNvSpPr txBox="1">
            <a:spLocks noChangeArrowheads="1"/>
          </p:cNvSpPr>
          <p:nvPr/>
        </p:nvSpPr>
        <p:spPr bwMode="auto">
          <a:xfrm>
            <a:off x="5370513" y="3215879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0533" name="Rectangle 53"/>
          <p:cNvSpPr>
            <a:spLocks noChangeArrowheads="1"/>
          </p:cNvSpPr>
          <p:nvPr/>
        </p:nvSpPr>
        <p:spPr bwMode="auto">
          <a:xfrm>
            <a:off x="285761" y="3559052"/>
            <a:ext cx="8501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id-ID" sz="2000" dirty="0">
                <a:latin typeface="Arial" charset="0"/>
                <a:cs typeface="Arial" charset="0"/>
              </a:rPr>
              <a:t>      </a:t>
            </a:r>
            <a:r>
              <a:rPr lang="id-ID" sz="2000" dirty="0">
                <a:latin typeface="+mn-lt"/>
                <a:cs typeface="Arial" charset="0"/>
              </a:rPr>
              <a:t>Kurva nilai guna total bermula dari titik 0, yang menunjukkan tidak ada konsumsi</a:t>
            </a:r>
            <a:r>
              <a:rPr lang="en-US" sz="2000" dirty="0">
                <a:latin typeface="+mn-lt"/>
                <a:cs typeface="Arial" charset="0"/>
              </a:rPr>
              <a:t> </a:t>
            </a:r>
            <a:r>
              <a:rPr lang="en-US" sz="2000" dirty="0" err="1">
                <a:latin typeface="+mn-lt"/>
                <a:cs typeface="Arial" charset="0"/>
              </a:rPr>
              <a:t>barang</a:t>
            </a:r>
            <a:r>
              <a:rPr lang="en-US" sz="2000" dirty="0">
                <a:latin typeface="+mn-lt"/>
                <a:cs typeface="Arial" charset="0"/>
              </a:rPr>
              <a:t> x</a:t>
            </a:r>
            <a:r>
              <a:rPr lang="id-ID" sz="2000" dirty="0">
                <a:latin typeface="+mn-lt"/>
                <a:cs typeface="Arial" charset="0"/>
              </a:rPr>
              <a:t>, selanjutnya akan naik seiring dengan bertambahnya jumlah konsumsi, dan pada akhirnya akan turun apabila konsumsi melebihi 8. </a:t>
            </a:r>
          </a:p>
        </p:txBody>
      </p:sp>
      <p:sp>
        <p:nvSpPr>
          <p:cNvPr id="28697" name="Text Box 54"/>
          <p:cNvSpPr txBox="1">
            <a:spLocks noChangeArrowheads="1"/>
          </p:cNvSpPr>
          <p:nvPr/>
        </p:nvSpPr>
        <p:spPr bwMode="auto">
          <a:xfrm>
            <a:off x="1501786" y="3325416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8" name="Text Box 55"/>
          <p:cNvSpPr txBox="1">
            <a:spLocks noChangeArrowheads="1"/>
          </p:cNvSpPr>
          <p:nvPr/>
        </p:nvSpPr>
        <p:spPr bwMode="auto">
          <a:xfrm>
            <a:off x="1273186" y="1693069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90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699" name="Text Box 56"/>
          <p:cNvSpPr txBox="1">
            <a:spLocks noChangeArrowheads="1"/>
          </p:cNvSpPr>
          <p:nvPr/>
        </p:nvSpPr>
        <p:spPr bwMode="auto">
          <a:xfrm>
            <a:off x="1287463" y="2060972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83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700" name="Text Box 57"/>
          <p:cNvSpPr txBox="1">
            <a:spLocks noChangeArrowheads="1"/>
          </p:cNvSpPr>
          <p:nvPr/>
        </p:nvSpPr>
        <p:spPr bwMode="auto">
          <a:xfrm>
            <a:off x="1273186" y="2233613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78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8701" name="Line 58"/>
          <p:cNvSpPr>
            <a:spLocks noChangeShapeType="1"/>
          </p:cNvSpPr>
          <p:nvPr/>
        </p:nvSpPr>
        <p:spPr bwMode="auto">
          <a:xfrm flipH="1">
            <a:off x="1677988" y="2374106"/>
            <a:ext cx="2735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Text Box 59"/>
          <p:cNvSpPr txBox="1">
            <a:spLocks noChangeArrowheads="1"/>
          </p:cNvSpPr>
          <p:nvPr/>
        </p:nvSpPr>
        <p:spPr bwMode="auto">
          <a:xfrm>
            <a:off x="1258888" y="2655094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80</a:t>
            </a:r>
            <a:endParaRPr lang="id-ID" altLang="en-US" sz="1800" baseline="-25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03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8675" grpId="0" animBg="1"/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/>
      <p:bldP spid="28686" grpId="0"/>
      <p:bldP spid="28687" grpId="0"/>
      <p:bldP spid="28688" grpId="0"/>
      <p:bldP spid="28689" grpId="0"/>
      <p:bldP spid="28690" grpId="0"/>
      <p:bldP spid="28691" grpId="0"/>
      <p:bldP spid="28692" grpId="0"/>
      <p:bldP spid="28693" grpId="0"/>
      <p:bldP spid="28694" grpId="0"/>
      <p:bldP spid="28695" grpId="0"/>
      <p:bldP spid="20533" grpId="0"/>
      <p:bldP spid="28697" grpId="0"/>
      <p:bldP spid="28698" grpId="0"/>
      <p:bldP spid="28699" grpId="0"/>
      <p:bldP spid="28700" grpId="0"/>
      <p:bldP spid="28701" grpId="0" animBg="1"/>
      <p:bldP spid="28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030"/>
          <p:cNvGrpSpPr>
            <a:grpSpLocks/>
          </p:cNvGrpSpPr>
          <p:nvPr/>
        </p:nvGrpSpPr>
        <p:grpSpPr bwMode="auto">
          <a:xfrm>
            <a:off x="198448" y="572696"/>
            <a:ext cx="4014788" cy="4380310"/>
            <a:chOff x="125" y="481"/>
            <a:chExt cx="2529" cy="3679"/>
          </a:xfrm>
        </p:grpSpPr>
        <p:sp>
          <p:nvSpPr>
            <p:cNvPr id="30729" name="Line 1031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0730" name="Rectangle 1032"/>
            <p:cNvSpPr>
              <a:spLocks noChangeArrowheads="1"/>
            </p:cNvSpPr>
            <p:nvPr/>
          </p:nvSpPr>
          <p:spPr bwMode="auto">
            <a:xfrm>
              <a:off x="167" y="481"/>
              <a:ext cx="92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Kuantitas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Barang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Dikonsumsi</a:t>
              </a:r>
              <a:endParaRPr lang="en-US" altLang="en-US" sz="1600" b="1" dirty="0"/>
            </a:p>
          </p:txBody>
        </p:sp>
        <p:sp>
          <p:nvSpPr>
            <p:cNvPr id="30731" name="Rectangle 1033"/>
            <p:cNvSpPr>
              <a:spLocks noChangeArrowheads="1"/>
            </p:cNvSpPr>
            <p:nvPr/>
          </p:nvSpPr>
          <p:spPr bwMode="auto">
            <a:xfrm>
              <a:off x="1159" y="481"/>
              <a:ext cx="60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Utilitas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Total</a:t>
              </a:r>
              <a:endParaRPr lang="en-US" altLang="en-US" sz="1600" b="1" dirty="0"/>
            </a:p>
          </p:txBody>
        </p:sp>
        <p:sp>
          <p:nvSpPr>
            <p:cNvPr id="30732" name="Rectangle 1034"/>
            <p:cNvSpPr>
              <a:spLocks noChangeArrowheads="1"/>
            </p:cNvSpPr>
            <p:nvPr/>
          </p:nvSpPr>
          <p:spPr bwMode="auto">
            <a:xfrm>
              <a:off x="1960" y="481"/>
              <a:ext cx="69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Utilitas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Marjinal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Symbol" panose="05050102010706020507" pitchFamily="18" charset="2"/>
                </a:rPr>
                <a:t>D</a:t>
              </a:r>
              <a:r>
                <a:rPr lang="en-US" altLang="en-US" sz="1600" b="1" dirty="0"/>
                <a:t>TU</a:t>
              </a:r>
            </a:p>
          </p:txBody>
        </p:sp>
        <p:sp>
          <p:nvSpPr>
            <p:cNvPr id="30733" name="Rectangle 1035"/>
            <p:cNvSpPr>
              <a:spLocks noChangeArrowheads="1"/>
            </p:cNvSpPr>
            <p:nvPr/>
          </p:nvSpPr>
          <p:spPr bwMode="auto">
            <a:xfrm>
              <a:off x="407" y="1187"/>
              <a:ext cx="276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30734" name="Rectangle 1036"/>
            <p:cNvSpPr>
              <a:spLocks noChangeArrowheads="1"/>
            </p:cNvSpPr>
            <p:nvPr/>
          </p:nvSpPr>
          <p:spPr bwMode="auto">
            <a:xfrm>
              <a:off x="1102" y="1187"/>
              <a:ext cx="417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28</a:t>
              </a:r>
              <a:endParaRPr lang="en-US" altLang="en-US" sz="2800">
                <a:solidFill>
                  <a:srgbClr val="FC0128"/>
                </a:solidFill>
              </a:endParaRPr>
            </a:p>
          </p:txBody>
        </p:sp>
      </p:grpSp>
      <p:sp>
        <p:nvSpPr>
          <p:cNvPr id="135181" name="Rectangle 1037"/>
          <p:cNvSpPr>
            <a:spLocks noChangeArrowheads="1"/>
          </p:cNvSpPr>
          <p:nvPr/>
        </p:nvSpPr>
        <p:spPr bwMode="auto">
          <a:xfrm>
            <a:off x="479425" y="-56423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5" name="Worksheet" r:id="rId3" imgW="4410075" imgH="2438400" progId="Excel.Sheet.8">
                  <p:embed/>
                </p:oleObj>
              </mc:Choice>
              <mc:Fallback>
                <p:oleObj name="Worksheet" r:id="rId3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476250" y="1690688"/>
            <a:ext cx="4895850" cy="666750"/>
            <a:chOff x="300" y="1420"/>
            <a:chExt cx="3084" cy="560"/>
          </a:xfrm>
        </p:grpSpPr>
        <p:sp>
          <p:nvSpPr>
            <p:cNvPr id="30727" name="Oval 1051"/>
            <p:cNvSpPr>
              <a:spLocks noChangeArrowheads="1"/>
            </p:cNvSpPr>
            <p:nvPr/>
          </p:nvSpPr>
          <p:spPr bwMode="auto">
            <a:xfrm>
              <a:off x="300" y="1512"/>
              <a:ext cx="1380" cy="468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0728" name="Freeform 1053"/>
            <p:cNvSpPr>
              <a:spLocks/>
            </p:cNvSpPr>
            <p:nvPr/>
          </p:nvSpPr>
          <p:spPr bwMode="auto">
            <a:xfrm>
              <a:off x="1668" y="1420"/>
              <a:ext cx="1716" cy="272"/>
            </a:xfrm>
            <a:custGeom>
              <a:avLst/>
              <a:gdLst>
                <a:gd name="T0" fmla="*/ 0 w 1848"/>
                <a:gd name="T1" fmla="*/ 75 h 320"/>
                <a:gd name="T2" fmla="*/ 363 w 1848"/>
                <a:gd name="T3" fmla="*/ 5 h 320"/>
                <a:gd name="T4" fmla="*/ 948 w 1848"/>
                <a:gd name="T5" fmla="*/ 46 h 320"/>
                <a:gd name="T6" fmla="*/ 0 60000 65536"/>
                <a:gd name="T7" fmla="*/ 0 60000 65536"/>
                <a:gd name="T8" fmla="*/ 0 60000 65536"/>
                <a:gd name="T9" fmla="*/ 0 w 1848"/>
                <a:gd name="T10" fmla="*/ 0 h 320"/>
                <a:gd name="T11" fmla="*/ 1848 w 1848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" h="320">
                  <a:moveTo>
                    <a:pt x="0" y="320"/>
                  </a:moveTo>
                  <a:cubicBezTo>
                    <a:pt x="200" y="180"/>
                    <a:pt x="400" y="40"/>
                    <a:pt x="708" y="20"/>
                  </a:cubicBezTo>
                  <a:cubicBezTo>
                    <a:pt x="1016" y="0"/>
                    <a:pt x="1432" y="100"/>
                    <a:pt x="1848" y="20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6" name="Text Box 1059"/>
          <p:cNvSpPr txBox="1">
            <a:spLocks noChangeArrowheads="1"/>
          </p:cNvSpPr>
          <p:nvPr/>
        </p:nvSpPr>
        <p:spPr bwMode="auto">
          <a:xfrm>
            <a:off x="8553450" y="4800600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B4A80336-63AD-4C9A-94C3-8B632DFE787F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49218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026"/>
          <p:cNvGrpSpPr>
            <a:grpSpLocks/>
          </p:cNvGrpSpPr>
          <p:nvPr/>
        </p:nvGrpSpPr>
        <p:grpSpPr bwMode="auto">
          <a:xfrm>
            <a:off x="198438" y="858440"/>
            <a:ext cx="4014788" cy="4380310"/>
            <a:chOff x="125" y="481"/>
            <a:chExt cx="2529" cy="3679"/>
          </a:xfrm>
        </p:grpSpPr>
        <p:sp>
          <p:nvSpPr>
            <p:cNvPr id="31755" name="Line 1027"/>
            <p:cNvSpPr>
              <a:spLocks noChangeShapeType="1"/>
            </p:cNvSpPr>
            <p:nvPr/>
          </p:nvSpPr>
          <p:spPr bwMode="auto">
            <a:xfrm>
              <a:off x="125" y="1092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1756" name="Rectangle 1028"/>
            <p:cNvSpPr>
              <a:spLocks noChangeArrowheads="1"/>
            </p:cNvSpPr>
            <p:nvPr/>
          </p:nvSpPr>
          <p:spPr bwMode="auto">
            <a:xfrm>
              <a:off x="308" y="481"/>
              <a:ext cx="92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Kuantitas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Barang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Dikonsumsi</a:t>
              </a:r>
              <a:endParaRPr lang="en-US" altLang="en-US" sz="1600" b="1"/>
            </a:p>
          </p:txBody>
        </p:sp>
        <p:sp>
          <p:nvSpPr>
            <p:cNvPr id="31757" name="Rectangle 1029"/>
            <p:cNvSpPr>
              <a:spLocks noChangeArrowheads="1"/>
            </p:cNvSpPr>
            <p:nvPr/>
          </p:nvSpPr>
          <p:spPr bwMode="auto">
            <a:xfrm>
              <a:off x="1159" y="481"/>
              <a:ext cx="60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Utilitas</a:t>
              </a:r>
              <a:endParaRPr lang="en-US" altLang="en-US" sz="16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/>
                <a:t>Total</a:t>
              </a:r>
              <a:endParaRPr lang="en-US" altLang="en-US" sz="1600" b="1"/>
            </a:p>
          </p:txBody>
        </p:sp>
        <p:sp>
          <p:nvSpPr>
            <p:cNvPr id="31758" name="Rectangle 1030"/>
            <p:cNvSpPr>
              <a:spLocks noChangeArrowheads="1"/>
            </p:cNvSpPr>
            <p:nvPr/>
          </p:nvSpPr>
          <p:spPr bwMode="auto">
            <a:xfrm>
              <a:off x="1960" y="481"/>
              <a:ext cx="69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Utilitas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altLang="en-US" sz="1600" b="1" dirty="0"/>
                <a:t>Marjinal</a:t>
              </a:r>
              <a:endParaRPr lang="en-US" altLang="en-US" sz="1600" b="1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Symbol" panose="05050102010706020507" pitchFamily="18" charset="2"/>
                </a:rPr>
                <a:t>D</a:t>
              </a:r>
              <a:r>
                <a:rPr lang="en-US" altLang="en-US" sz="1600" b="1" dirty="0"/>
                <a:t>TU</a:t>
              </a:r>
            </a:p>
          </p:txBody>
        </p:sp>
        <p:sp>
          <p:nvSpPr>
            <p:cNvPr id="31759" name="Rectangle 1031"/>
            <p:cNvSpPr>
              <a:spLocks noChangeArrowheads="1"/>
            </p:cNvSpPr>
            <p:nvPr/>
          </p:nvSpPr>
          <p:spPr bwMode="auto">
            <a:xfrm>
              <a:off x="407" y="1187"/>
              <a:ext cx="276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31760" name="Rectangle 1032"/>
            <p:cNvSpPr>
              <a:spLocks noChangeArrowheads="1"/>
            </p:cNvSpPr>
            <p:nvPr/>
          </p:nvSpPr>
          <p:spPr bwMode="auto">
            <a:xfrm>
              <a:off x="1102" y="1187"/>
              <a:ext cx="417" cy="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  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10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18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30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/>
                <a:t>28</a:t>
              </a:r>
              <a:endParaRPr lang="en-US" altLang="en-US" sz="2800" dirty="0">
                <a:solidFill>
                  <a:srgbClr val="FC0128"/>
                </a:solidFill>
              </a:endParaRPr>
            </a:p>
          </p:txBody>
        </p:sp>
      </p:grpSp>
      <p:sp>
        <p:nvSpPr>
          <p:cNvPr id="141321" name="Rectangle 1033"/>
          <p:cNvSpPr>
            <a:spLocks noChangeArrowheads="1"/>
          </p:cNvSpPr>
          <p:nvPr/>
        </p:nvSpPr>
        <p:spPr bwMode="auto">
          <a:xfrm>
            <a:off x="1331917" y="0"/>
            <a:ext cx="186013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4116388" y="728667"/>
          <a:ext cx="5027612" cy="21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name="Worksheet" r:id="rId3" imgW="4410075" imgH="2438400" progId="Excel.Sheet.8">
                  <p:embed/>
                </p:oleObj>
              </mc:Choice>
              <mc:Fallback>
                <p:oleObj name="Worksheet" r:id="rId3" imgW="4410075" imgH="243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728667"/>
                        <a:ext cx="5027612" cy="214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9" name="Group 1039"/>
          <p:cNvGrpSpPr>
            <a:grpSpLocks/>
          </p:cNvGrpSpPr>
          <p:nvPr/>
        </p:nvGrpSpPr>
        <p:grpSpPr bwMode="auto">
          <a:xfrm>
            <a:off x="400050" y="1809751"/>
            <a:ext cx="5619750" cy="1312074"/>
            <a:chOff x="252" y="1476"/>
            <a:chExt cx="3480" cy="852"/>
          </a:xfrm>
        </p:grpSpPr>
        <p:sp>
          <p:nvSpPr>
            <p:cNvPr id="31753" name="Oval 1036"/>
            <p:cNvSpPr>
              <a:spLocks noChangeArrowheads="1"/>
            </p:cNvSpPr>
            <p:nvPr/>
          </p:nvSpPr>
          <p:spPr bwMode="auto">
            <a:xfrm>
              <a:off x="252" y="1836"/>
              <a:ext cx="1308" cy="49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sp>
          <p:nvSpPr>
            <p:cNvPr id="31754" name="Freeform 1037"/>
            <p:cNvSpPr>
              <a:spLocks/>
            </p:cNvSpPr>
            <p:nvPr/>
          </p:nvSpPr>
          <p:spPr bwMode="auto">
            <a:xfrm>
              <a:off x="1560" y="1476"/>
              <a:ext cx="2172" cy="588"/>
            </a:xfrm>
            <a:custGeom>
              <a:avLst/>
              <a:gdLst>
                <a:gd name="T0" fmla="*/ 0 w 2172"/>
                <a:gd name="T1" fmla="*/ 588 h 588"/>
                <a:gd name="T2" fmla="*/ 708 w 2172"/>
                <a:gd name="T3" fmla="*/ 288 h 588"/>
                <a:gd name="T4" fmla="*/ 2172 w 2172"/>
                <a:gd name="T5" fmla="*/ 0 h 588"/>
                <a:gd name="T6" fmla="*/ 0 60000 65536"/>
                <a:gd name="T7" fmla="*/ 0 60000 65536"/>
                <a:gd name="T8" fmla="*/ 0 60000 65536"/>
                <a:gd name="T9" fmla="*/ 0 w 2172"/>
                <a:gd name="T10" fmla="*/ 0 h 588"/>
                <a:gd name="T11" fmla="*/ 2172 w 2172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588">
                  <a:moveTo>
                    <a:pt x="0" y="588"/>
                  </a:moveTo>
                  <a:cubicBezTo>
                    <a:pt x="200" y="448"/>
                    <a:pt x="346" y="386"/>
                    <a:pt x="708" y="288"/>
                  </a:cubicBezTo>
                  <a:cubicBezTo>
                    <a:pt x="1070" y="190"/>
                    <a:pt x="1867" y="60"/>
                    <a:pt x="2172" y="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0" name="Text Box 1046"/>
          <p:cNvSpPr txBox="1">
            <a:spLocks noChangeArrowheads="1"/>
          </p:cNvSpPr>
          <p:nvPr/>
        </p:nvSpPr>
        <p:spPr bwMode="auto">
          <a:xfrm>
            <a:off x="8553450" y="4800600"/>
            <a:ext cx="59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621FBFF4-EE3F-4CCD-934A-66F8CE16C711}" type="slidenum">
              <a:rPr lang="en-US" altLang="en-US" sz="1800" b="1"/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lang="en-US" altLang="en-US" sz="1800" b="1"/>
          </a:p>
        </p:txBody>
      </p:sp>
      <p:sp>
        <p:nvSpPr>
          <p:cNvPr id="31751" name="Rectangle 1047"/>
          <p:cNvSpPr>
            <a:spLocks noChangeArrowheads="1"/>
          </p:cNvSpPr>
          <p:nvPr/>
        </p:nvSpPr>
        <p:spPr bwMode="auto">
          <a:xfrm>
            <a:off x="5029200" y="4859603"/>
            <a:ext cx="31242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600"/>
          </a:p>
        </p:txBody>
      </p:sp>
      <p:sp>
        <p:nvSpPr>
          <p:cNvPr id="141337" name="Rectangle 1049"/>
          <p:cNvSpPr>
            <a:spLocks noChangeArrowheads="1"/>
          </p:cNvSpPr>
          <p:nvPr/>
        </p:nvSpPr>
        <p:spPr bwMode="auto">
          <a:xfrm>
            <a:off x="179398" y="-19050"/>
            <a:ext cx="889317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T</a:t>
            </a:r>
            <a:r>
              <a:rPr lang="en-US" sz="36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otal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dan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id-ID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Utilitas 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Marginal</a:t>
            </a:r>
          </a:p>
        </p:txBody>
      </p:sp>
    </p:spTree>
    <p:extLst>
      <p:ext uri="{BB962C8B-B14F-4D97-AF65-F5344CB8AC3E}">
        <p14:creationId xmlns:p14="http://schemas.microsoft.com/office/powerpoint/2010/main" val="819044873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100TGp_biz_diagram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</TotalTime>
  <Words>2168</Words>
  <Application>Microsoft Macintosh PowerPoint</Application>
  <PresentationFormat>On-screen Show (16:9)</PresentationFormat>
  <Paragraphs>780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7" baseType="lpstr">
      <vt:lpstr>Agency FB</vt:lpstr>
      <vt:lpstr>Arial</vt:lpstr>
      <vt:lpstr>Calibri</vt:lpstr>
      <vt:lpstr>Cambria</vt:lpstr>
      <vt:lpstr>Comic Sans MS</vt:lpstr>
      <vt:lpstr>Franklin Gothic Book</vt:lpstr>
      <vt:lpstr>Franklin Gothic Medium</vt:lpstr>
      <vt:lpstr>Georgia</vt:lpstr>
      <vt:lpstr>Symbol</vt:lpstr>
      <vt:lpstr>Tempus Sans ITC</vt:lpstr>
      <vt:lpstr>Times New Roman</vt:lpstr>
      <vt:lpstr>Tunga</vt:lpstr>
      <vt:lpstr>Verdana</vt:lpstr>
      <vt:lpstr>Wingdings</vt:lpstr>
      <vt:lpstr>Wingdings 2</vt:lpstr>
      <vt:lpstr>100TGp_biz_diagram</vt:lpstr>
      <vt:lpstr>Angles</vt:lpstr>
      <vt:lpstr>1_Angles</vt:lpstr>
      <vt:lpstr>Image</vt:lpstr>
      <vt:lpstr>Worksheet</vt:lpstr>
      <vt:lpstr>Excel.Chart.8</vt:lpstr>
      <vt:lpstr>Teori Perilaku Konsumen</vt:lpstr>
      <vt:lpstr>Teori Perilaku Konsumen</vt:lpstr>
      <vt:lpstr>Teori Prilaku Konsumen</vt:lpstr>
      <vt:lpstr>Utilitas (Utility).....</vt:lpstr>
      <vt:lpstr>PENDEKATAN CARDINAL</vt:lpstr>
      <vt:lpstr>Law of Diminishing Utility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produksi</vt:lpstr>
      <vt:lpstr> PRODUKSI TEORI PRODUKSI</vt:lpstr>
      <vt:lpstr>Terminologi penting dalam teori produksi</vt:lpstr>
      <vt:lpstr>Fungsi produksi</vt:lpstr>
      <vt:lpstr>Jangka Waktu Produksi </vt:lpstr>
      <vt:lpstr>Teori produksi dengan satu faktor produksi variabel (analisis jangka pendek)</vt:lpstr>
      <vt:lpstr>Hukum hasil lebih yang semakin berkurang (law of diminishing return)</vt:lpstr>
      <vt:lpstr>Beberapa pengertian penting dalam Teori Produksi</vt:lpstr>
      <vt:lpstr>Tabel: Pengaruh perubahan tenaga kerja atas produksi beras</vt:lpstr>
      <vt:lpstr>Kurva Produksi Total, Produksi Rata-rata dan Produksi Marginal</vt:lpstr>
      <vt:lpstr>PowerPoint Presentation</vt:lpstr>
      <vt:lpstr>PowerPoint Presentation</vt:lpstr>
      <vt:lpstr>Kurva  Isoquant</vt:lpstr>
      <vt:lpstr>PowerPoint Presentation</vt:lpstr>
      <vt:lpstr>Kurva Isocost</vt:lpstr>
      <vt:lpstr>PowerPoint Presentation</vt:lpstr>
      <vt:lpstr>Gambar Meminimumkan Biaya atau Memaksimumkan Keuntungan</vt:lpstr>
      <vt:lpstr>PowerPoint Presentation</vt:lpstr>
      <vt:lpstr>BIAYA PRODUKSI</vt:lpstr>
      <vt:lpstr>KLASIFIKASI BIAYA</vt:lpstr>
      <vt:lpstr>KLASIFIKASI BIAYA</vt:lpstr>
      <vt:lpstr>BIAYA TETAP (FIXED COST)</vt:lpstr>
      <vt:lpstr>BIAYA VARIABEL (VARIABLE COST)</vt:lpstr>
      <vt:lpstr>BIAYA VARIABEL (VARIABLE COST)</vt:lpstr>
      <vt:lpstr>BIAYA TOTAL (TOTAL COST)</vt:lpstr>
      <vt:lpstr>MATEMATIKA BIAYA</vt:lpstr>
      <vt:lpstr>AVERAGE FIXED COST (biaya tetap rata-rata)</vt:lpstr>
      <vt:lpstr>Average Variable Cost (Biaya Variabel Rata-Rata)</vt:lpstr>
      <vt:lpstr>Biaya: Short Run &amp; Long Run</vt:lpstr>
      <vt:lpstr>Figure 7 Average Total Cost in the Short and Long Run</vt:lpstr>
      <vt:lpstr>Figure 7 Average Total Cost in the Short and Long Run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Windows User</dc:creator>
  <cp:lastModifiedBy>Microsoft Office User</cp:lastModifiedBy>
  <cp:revision>27</cp:revision>
  <dcterms:created xsi:type="dcterms:W3CDTF">2019-10-22T10:17:10Z</dcterms:created>
  <dcterms:modified xsi:type="dcterms:W3CDTF">2025-04-13T23:29:39Z</dcterms:modified>
</cp:coreProperties>
</file>