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72" r:id="rId3"/>
    <p:sldId id="273" r:id="rId4"/>
    <p:sldId id="274" r:id="rId5"/>
    <p:sldId id="275" r:id="rId6"/>
    <p:sldId id="259" r:id="rId7"/>
    <p:sldId id="260" r:id="rId8"/>
    <p:sldId id="276" r:id="rId9"/>
    <p:sldId id="277" r:id="rId10"/>
    <p:sldId id="278" r:id="rId11"/>
    <p:sldId id="279" r:id="rId12"/>
    <p:sldId id="261" r:id="rId13"/>
    <p:sldId id="280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81" r:id="rId22"/>
    <p:sldId id="282" r:id="rId23"/>
    <p:sldId id="283" r:id="rId24"/>
    <p:sldId id="284" r:id="rId25"/>
    <p:sldId id="285" r:id="rId26"/>
    <p:sldId id="286" r:id="rId27"/>
    <p:sldId id="287" r:id="rId28"/>
    <p:sldId id="288" r:id="rId29"/>
    <p:sldId id="289" r:id="rId30"/>
    <p:sldId id="290" r:id="rId31"/>
    <p:sldId id="291" r:id="rId32"/>
    <p:sldId id="292" r:id="rId33"/>
    <p:sldId id="293" r:id="rId34"/>
    <p:sldId id="294" r:id="rId35"/>
    <p:sldId id="296" r:id="rId36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51"/>
    <p:restoredTop sz="94595"/>
  </p:normalViewPr>
  <p:slideViewPr>
    <p:cSldViewPr>
      <p:cViewPr varScale="1">
        <p:scale>
          <a:sx n="102" d="100"/>
          <a:sy n="102" d="100"/>
        </p:scale>
        <p:origin x="1008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FBEB639-5EF3-2542-9C8E-64CF49E448EB}" type="doc">
      <dgm:prSet loTypeId="urn:microsoft.com/office/officeart/2005/8/layout/radial1" loCatId="relationship" qsTypeId="urn:microsoft.com/office/officeart/2005/8/quickstyle/simple1" qsCatId="simple" csTypeId="urn:microsoft.com/office/officeart/2005/8/colors/accent1_2" csCatId="accent1"/>
      <dgm:spPr/>
    </dgm:pt>
    <dgm:pt modelId="{3872E87A-8175-9941-B7FE-FB349D42668B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rPr>
            <a:t>PERAMALAN</a:t>
          </a:r>
        </a:p>
      </dgm:t>
    </dgm:pt>
    <dgm:pt modelId="{BF9725D6-B650-F44D-8D3E-C51417143600}" type="parTrans" cxnId="{59F17A52-2DDD-6841-844D-F01400E6EA6F}">
      <dgm:prSet/>
      <dgm:spPr/>
    </dgm:pt>
    <dgm:pt modelId="{27D6CAEE-6D67-5740-A9AC-091849511EEB}" type="sibTrans" cxnId="{59F17A52-2DDD-6841-844D-F01400E6EA6F}">
      <dgm:prSet/>
      <dgm:spPr/>
    </dgm:pt>
    <dgm:pt modelId="{E1EB127C-67A7-6E45-A5F1-A08EF58CF9D0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rPr>
            <a:t>JK.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rPr>
            <a:t>PENDEK</a:t>
          </a:r>
        </a:p>
      </dgm:t>
    </dgm:pt>
    <dgm:pt modelId="{6C2025C6-A199-6143-993B-E83D435E4DD0}" type="parTrans" cxnId="{8C540A6D-A289-6F4F-95DA-ACA0C26CE049}">
      <dgm:prSet/>
      <dgm:spPr/>
      <dgm:t>
        <a:bodyPr/>
        <a:lstStyle/>
        <a:p>
          <a:endParaRPr lang="en-US"/>
        </a:p>
      </dgm:t>
    </dgm:pt>
    <dgm:pt modelId="{09421C3D-1676-814D-9C1B-AAC96C9B21A6}" type="sibTrans" cxnId="{8C540A6D-A289-6F4F-95DA-ACA0C26CE049}">
      <dgm:prSet/>
      <dgm:spPr/>
    </dgm:pt>
    <dgm:pt modelId="{A598783A-D4F7-6D47-8731-040503AFB67C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JK.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PANJANG</a:t>
          </a:r>
        </a:p>
      </dgm:t>
    </dgm:pt>
    <dgm:pt modelId="{3D33DFBF-E489-8A46-AA5B-73D9738B889E}" type="parTrans" cxnId="{13F2C7E7-A031-B042-9D85-1ACC5C270FF5}">
      <dgm:prSet/>
      <dgm:spPr/>
      <dgm:t>
        <a:bodyPr/>
        <a:lstStyle/>
        <a:p>
          <a:endParaRPr lang="en-US"/>
        </a:p>
      </dgm:t>
    </dgm:pt>
    <dgm:pt modelId="{7CAD142A-57CD-FC4B-BFD4-2C080F52BB33}" type="sibTrans" cxnId="{13F2C7E7-A031-B042-9D85-1ACC5C270FF5}">
      <dgm:prSet/>
      <dgm:spPr/>
    </dgm:pt>
    <dgm:pt modelId="{44D74EEE-6C15-564F-91F5-5671558E934B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rPr>
            <a:t>JK.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rPr>
            <a:t>MENENGAH</a:t>
          </a:r>
        </a:p>
      </dgm:t>
    </dgm:pt>
    <dgm:pt modelId="{4EB70012-1D00-7645-AC3A-644F85E2E705}" type="parTrans" cxnId="{0ABD0046-2641-4F4D-8AAF-E7402BD72B7F}">
      <dgm:prSet/>
      <dgm:spPr/>
      <dgm:t>
        <a:bodyPr/>
        <a:lstStyle/>
        <a:p>
          <a:endParaRPr lang="en-US"/>
        </a:p>
      </dgm:t>
    </dgm:pt>
    <dgm:pt modelId="{D7421FE9-CBB3-B44A-B9EB-DFD7970366C3}" type="sibTrans" cxnId="{0ABD0046-2641-4F4D-8AAF-E7402BD72B7F}">
      <dgm:prSet/>
      <dgm:spPr/>
    </dgm:pt>
    <dgm:pt modelId="{32F421E6-B9E8-E748-8855-9147391D2926}" type="pres">
      <dgm:prSet presAssocID="{5FBEB639-5EF3-2542-9C8E-64CF49E448EB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AC3D4438-C05A-5F4A-BAB4-E40AA8D71FBB}" type="pres">
      <dgm:prSet presAssocID="{3872E87A-8175-9941-B7FE-FB349D42668B}" presName="centerShape" presStyleLbl="node0" presStyleIdx="0" presStyleCnt="1"/>
      <dgm:spPr/>
    </dgm:pt>
    <dgm:pt modelId="{208A30F3-9C4F-7D49-9E8B-85678A27F0EA}" type="pres">
      <dgm:prSet presAssocID="{6C2025C6-A199-6143-993B-E83D435E4DD0}" presName="Name9" presStyleLbl="parChTrans1D2" presStyleIdx="0" presStyleCnt="3"/>
      <dgm:spPr/>
    </dgm:pt>
    <dgm:pt modelId="{C2EF9615-55C7-7243-ADC2-95ED0D0F3AE3}" type="pres">
      <dgm:prSet presAssocID="{6C2025C6-A199-6143-993B-E83D435E4DD0}" presName="connTx" presStyleLbl="parChTrans1D2" presStyleIdx="0" presStyleCnt="3"/>
      <dgm:spPr/>
    </dgm:pt>
    <dgm:pt modelId="{CE6D1E30-A19B-B143-945C-EEE21695A5E4}" type="pres">
      <dgm:prSet presAssocID="{E1EB127C-67A7-6E45-A5F1-A08EF58CF9D0}" presName="node" presStyleLbl="node1" presStyleIdx="0" presStyleCnt="3">
        <dgm:presLayoutVars>
          <dgm:bulletEnabled val="1"/>
        </dgm:presLayoutVars>
      </dgm:prSet>
      <dgm:spPr/>
    </dgm:pt>
    <dgm:pt modelId="{23AFA23D-7328-7F4D-A34A-7D7C603D767A}" type="pres">
      <dgm:prSet presAssocID="{3D33DFBF-E489-8A46-AA5B-73D9738B889E}" presName="Name9" presStyleLbl="parChTrans1D2" presStyleIdx="1" presStyleCnt="3"/>
      <dgm:spPr/>
    </dgm:pt>
    <dgm:pt modelId="{A04DC084-C33B-7147-A28A-4B6D5A862163}" type="pres">
      <dgm:prSet presAssocID="{3D33DFBF-E489-8A46-AA5B-73D9738B889E}" presName="connTx" presStyleLbl="parChTrans1D2" presStyleIdx="1" presStyleCnt="3"/>
      <dgm:spPr/>
    </dgm:pt>
    <dgm:pt modelId="{8E418517-EC71-534F-8078-EFDDA0D53A0C}" type="pres">
      <dgm:prSet presAssocID="{A598783A-D4F7-6D47-8731-040503AFB67C}" presName="node" presStyleLbl="node1" presStyleIdx="1" presStyleCnt="3">
        <dgm:presLayoutVars>
          <dgm:bulletEnabled val="1"/>
        </dgm:presLayoutVars>
      </dgm:prSet>
      <dgm:spPr/>
    </dgm:pt>
    <dgm:pt modelId="{C34F2C48-1656-C844-9E48-43B6FE9667E5}" type="pres">
      <dgm:prSet presAssocID="{4EB70012-1D00-7645-AC3A-644F85E2E705}" presName="Name9" presStyleLbl="parChTrans1D2" presStyleIdx="2" presStyleCnt="3"/>
      <dgm:spPr/>
    </dgm:pt>
    <dgm:pt modelId="{75B1F594-14CA-8747-8268-038319EE49FA}" type="pres">
      <dgm:prSet presAssocID="{4EB70012-1D00-7645-AC3A-644F85E2E705}" presName="connTx" presStyleLbl="parChTrans1D2" presStyleIdx="2" presStyleCnt="3"/>
      <dgm:spPr/>
    </dgm:pt>
    <dgm:pt modelId="{16759E9D-B96E-1B42-B9EB-2AB6B8427A5D}" type="pres">
      <dgm:prSet presAssocID="{44D74EEE-6C15-564F-91F5-5671558E934B}" presName="node" presStyleLbl="node1" presStyleIdx="2" presStyleCnt="3">
        <dgm:presLayoutVars>
          <dgm:bulletEnabled val="1"/>
        </dgm:presLayoutVars>
      </dgm:prSet>
      <dgm:spPr/>
    </dgm:pt>
  </dgm:ptLst>
  <dgm:cxnLst>
    <dgm:cxn modelId="{0ABD0046-2641-4F4D-8AAF-E7402BD72B7F}" srcId="{3872E87A-8175-9941-B7FE-FB349D42668B}" destId="{44D74EEE-6C15-564F-91F5-5671558E934B}" srcOrd="2" destOrd="0" parTransId="{4EB70012-1D00-7645-AC3A-644F85E2E705}" sibTransId="{D7421FE9-CBB3-B44A-B9EB-DFD7970366C3}"/>
    <dgm:cxn modelId="{A75CD347-8D68-7A4F-94F9-2ED2969E6864}" type="presOf" srcId="{4EB70012-1D00-7645-AC3A-644F85E2E705}" destId="{C34F2C48-1656-C844-9E48-43B6FE9667E5}" srcOrd="0" destOrd="0" presId="urn:microsoft.com/office/officeart/2005/8/layout/radial1"/>
    <dgm:cxn modelId="{59F17A52-2DDD-6841-844D-F01400E6EA6F}" srcId="{5FBEB639-5EF3-2542-9C8E-64CF49E448EB}" destId="{3872E87A-8175-9941-B7FE-FB349D42668B}" srcOrd="0" destOrd="0" parTransId="{BF9725D6-B650-F44D-8D3E-C51417143600}" sibTransId="{27D6CAEE-6D67-5740-A9AC-091849511EEB}"/>
    <dgm:cxn modelId="{46783C57-3A0E-E243-9935-C8E3F4584D90}" type="presOf" srcId="{3872E87A-8175-9941-B7FE-FB349D42668B}" destId="{AC3D4438-C05A-5F4A-BAB4-E40AA8D71FBB}" srcOrd="0" destOrd="0" presId="urn:microsoft.com/office/officeart/2005/8/layout/radial1"/>
    <dgm:cxn modelId="{8C540A6D-A289-6F4F-95DA-ACA0C26CE049}" srcId="{3872E87A-8175-9941-B7FE-FB349D42668B}" destId="{E1EB127C-67A7-6E45-A5F1-A08EF58CF9D0}" srcOrd="0" destOrd="0" parTransId="{6C2025C6-A199-6143-993B-E83D435E4DD0}" sibTransId="{09421C3D-1676-814D-9C1B-AAC96C9B21A6}"/>
    <dgm:cxn modelId="{1A57458E-B2FC-0F45-BB55-1BFD5C6FB7BB}" type="presOf" srcId="{A598783A-D4F7-6D47-8731-040503AFB67C}" destId="{8E418517-EC71-534F-8078-EFDDA0D53A0C}" srcOrd="0" destOrd="0" presId="urn:microsoft.com/office/officeart/2005/8/layout/radial1"/>
    <dgm:cxn modelId="{3AA34298-32F1-C74B-9730-D1EAFD2484B7}" type="presOf" srcId="{44D74EEE-6C15-564F-91F5-5671558E934B}" destId="{16759E9D-B96E-1B42-B9EB-2AB6B8427A5D}" srcOrd="0" destOrd="0" presId="urn:microsoft.com/office/officeart/2005/8/layout/radial1"/>
    <dgm:cxn modelId="{0F1584BC-B23F-624A-AC87-01A84C72D44F}" type="presOf" srcId="{5FBEB639-5EF3-2542-9C8E-64CF49E448EB}" destId="{32F421E6-B9E8-E748-8855-9147391D2926}" srcOrd="0" destOrd="0" presId="urn:microsoft.com/office/officeart/2005/8/layout/radial1"/>
    <dgm:cxn modelId="{B9FF84DD-D355-3946-9CEA-0ED9ECF8DF5C}" type="presOf" srcId="{6C2025C6-A199-6143-993B-E83D435E4DD0}" destId="{C2EF9615-55C7-7243-ADC2-95ED0D0F3AE3}" srcOrd="1" destOrd="0" presId="urn:microsoft.com/office/officeart/2005/8/layout/radial1"/>
    <dgm:cxn modelId="{DC1447E3-D671-5640-A211-B857CFF589A7}" type="presOf" srcId="{3D33DFBF-E489-8A46-AA5B-73D9738B889E}" destId="{23AFA23D-7328-7F4D-A34A-7D7C603D767A}" srcOrd="0" destOrd="0" presId="urn:microsoft.com/office/officeart/2005/8/layout/radial1"/>
    <dgm:cxn modelId="{13F2C7E7-A031-B042-9D85-1ACC5C270FF5}" srcId="{3872E87A-8175-9941-B7FE-FB349D42668B}" destId="{A598783A-D4F7-6D47-8731-040503AFB67C}" srcOrd="1" destOrd="0" parTransId="{3D33DFBF-E489-8A46-AA5B-73D9738B889E}" sibTransId="{7CAD142A-57CD-FC4B-BFD4-2C080F52BB33}"/>
    <dgm:cxn modelId="{8C478CE9-730B-2843-93A1-D38E81BB045F}" type="presOf" srcId="{E1EB127C-67A7-6E45-A5F1-A08EF58CF9D0}" destId="{CE6D1E30-A19B-B143-945C-EEE21695A5E4}" srcOrd="0" destOrd="0" presId="urn:microsoft.com/office/officeart/2005/8/layout/radial1"/>
    <dgm:cxn modelId="{64E9C5EB-71F8-8342-BE30-2E33745028BF}" type="presOf" srcId="{6C2025C6-A199-6143-993B-E83D435E4DD0}" destId="{208A30F3-9C4F-7D49-9E8B-85678A27F0EA}" srcOrd="0" destOrd="0" presId="urn:microsoft.com/office/officeart/2005/8/layout/radial1"/>
    <dgm:cxn modelId="{A6624CF9-391C-2941-870D-FDF73A0EC53F}" type="presOf" srcId="{4EB70012-1D00-7645-AC3A-644F85E2E705}" destId="{75B1F594-14CA-8747-8268-038319EE49FA}" srcOrd="1" destOrd="0" presId="urn:microsoft.com/office/officeart/2005/8/layout/radial1"/>
    <dgm:cxn modelId="{E0C3B4FE-B038-7C4E-9539-745B75C7356A}" type="presOf" srcId="{3D33DFBF-E489-8A46-AA5B-73D9738B889E}" destId="{A04DC084-C33B-7147-A28A-4B6D5A862163}" srcOrd="1" destOrd="0" presId="urn:microsoft.com/office/officeart/2005/8/layout/radial1"/>
    <dgm:cxn modelId="{FBC152E7-B729-984D-8167-07A1404F7BA0}" type="presParOf" srcId="{32F421E6-B9E8-E748-8855-9147391D2926}" destId="{AC3D4438-C05A-5F4A-BAB4-E40AA8D71FBB}" srcOrd="0" destOrd="0" presId="urn:microsoft.com/office/officeart/2005/8/layout/radial1"/>
    <dgm:cxn modelId="{0E04A39C-DF20-EA44-896B-3C13B3C70AA7}" type="presParOf" srcId="{32F421E6-B9E8-E748-8855-9147391D2926}" destId="{208A30F3-9C4F-7D49-9E8B-85678A27F0EA}" srcOrd="1" destOrd="0" presId="urn:microsoft.com/office/officeart/2005/8/layout/radial1"/>
    <dgm:cxn modelId="{45DFFFEF-B19D-1347-9820-A9A1CEB244C7}" type="presParOf" srcId="{208A30F3-9C4F-7D49-9E8B-85678A27F0EA}" destId="{C2EF9615-55C7-7243-ADC2-95ED0D0F3AE3}" srcOrd="0" destOrd="0" presId="urn:microsoft.com/office/officeart/2005/8/layout/radial1"/>
    <dgm:cxn modelId="{1B44D51B-501F-E14A-8D03-9CCD211F7F57}" type="presParOf" srcId="{32F421E6-B9E8-E748-8855-9147391D2926}" destId="{CE6D1E30-A19B-B143-945C-EEE21695A5E4}" srcOrd="2" destOrd="0" presId="urn:microsoft.com/office/officeart/2005/8/layout/radial1"/>
    <dgm:cxn modelId="{38F91EFD-05EB-2F4B-AB12-0D3D72159640}" type="presParOf" srcId="{32F421E6-B9E8-E748-8855-9147391D2926}" destId="{23AFA23D-7328-7F4D-A34A-7D7C603D767A}" srcOrd="3" destOrd="0" presId="urn:microsoft.com/office/officeart/2005/8/layout/radial1"/>
    <dgm:cxn modelId="{02BD4433-E4A1-6644-9B59-E490D54A111D}" type="presParOf" srcId="{23AFA23D-7328-7F4D-A34A-7D7C603D767A}" destId="{A04DC084-C33B-7147-A28A-4B6D5A862163}" srcOrd="0" destOrd="0" presId="urn:microsoft.com/office/officeart/2005/8/layout/radial1"/>
    <dgm:cxn modelId="{DD9A6D4B-6FE3-B444-972C-20A07F4A0400}" type="presParOf" srcId="{32F421E6-B9E8-E748-8855-9147391D2926}" destId="{8E418517-EC71-534F-8078-EFDDA0D53A0C}" srcOrd="4" destOrd="0" presId="urn:microsoft.com/office/officeart/2005/8/layout/radial1"/>
    <dgm:cxn modelId="{23CDDFBF-FD0B-8340-BB48-72319B676AA1}" type="presParOf" srcId="{32F421E6-B9E8-E748-8855-9147391D2926}" destId="{C34F2C48-1656-C844-9E48-43B6FE9667E5}" srcOrd="5" destOrd="0" presId="urn:microsoft.com/office/officeart/2005/8/layout/radial1"/>
    <dgm:cxn modelId="{3D5213C9-0422-DA4C-8020-CDAF891D11E5}" type="presParOf" srcId="{C34F2C48-1656-C844-9E48-43B6FE9667E5}" destId="{75B1F594-14CA-8747-8268-038319EE49FA}" srcOrd="0" destOrd="0" presId="urn:microsoft.com/office/officeart/2005/8/layout/radial1"/>
    <dgm:cxn modelId="{C944F80F-1C5D-8A4A-894B-DAC12FFA689F}" type="presParOf" srcId="{32F421E6-B9E8-E748-8855-9147391D2926}" destId="{16759E9D-B96E-1B42-B9EB-2AB6B8427A5D}" srcOrd="6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2361A58-EBB8-724F-920F-6526AA78EA55}" type="doc">
      <dgm:prSet loTypeId="urn:microsoft.com/office/officeart/2005/8/layout/radial1" loCatId="relationship" qsTypeId="urn:microsoft.com/office/officeart/2005/8/quickstyle/simple1" qsCatId="simple" csTypeId="urn:microsoft.com/office/officeart/2005/8/colors/accent1_2" csCatId="accent1"/>
      <dgm:spPr/>
    </dgm:pt>
    <dgm:pt modelId="{E67BDB08-33AC-9548-84C3-92728638529B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rPr>
            <a:t>PERAMALAN</a:t>
          </a:r>
        </a:p>
      </dgm:t>
    </dgm:pt>
    <dgm:pt modelId="{602AD652-00BC-D34D-980D-4C803A0C041F}" type="parTrans" cxnId="{633C69CF-EDAE-974D-B2C0-CBE98013CD07}">
      <dgm:prSet/>
      <dgm:spPr/>
    </dgm:pt>
    <dgm:pt modelId="{2A287024-DEEA-A044-9C1E-16F847741717}" type="sibTrans" cxnId="{633C69CF-EDAE-974D-B2C0-CBE98013CD07}">
      <dgm:prSet/>
      <dgm:spPr/>
    </dgm:pt>
    <dgm:pt modelId="{42401A7D-0115-6345-AF10-9FDF70E14B95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rPr>
            <a:t>JK.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rPr>
            <a:t>PENDEK</a:t>
          </a:r>
        </a:p>
      </dgm:t>
    </dgm:pt>
    <dgm:pt modelId="{F814EBAE-BACA-A148-BDE1-03BE5038F712}" type="parTrans" cxnId="{F2F01687-6FFB-0E45-A6B1-8CE3F57C431D}">
      <dgm:prSet/>
      <dgm:spPr/>
      <dgm:t>
        <a:bodyPr/>
        <a:lstStyle/>
        <a:p>
          <a:endParaRPr lang="en-US"/>
        </a:p>
      </dgm:t>
    </dgm:pt>
    <dgm:pt modelId="{800C5718-7268-8648-AD9A-313BCDF0D4D1}" type="sibTrans" cxnId="{F2F01687-6FFB-0E45-A6B1-8CE3F57C431D}">
      <dgm:prSet/>
      <dgm:spPr/>
    </dgm:pt>
    <dgm:pt modelId="{33E05725-4ADD-154D-89DD-EACAED952FBF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JK.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PANJANG</a:t>
          </a:r>
        </a:p>
      </dgm:t>
    </dgm:pt>
    <dgm:pt modelId="{BC3E90D9-EDD9-A94F-A5FE-D5C95D4B8C4F}" type="parTrans" cxnId="{6FE58C73-8E3F-4847-825B-9D55D8CFF51E}">
      <dgm:prSet/>
      <dgm:spPr/>
      <dgm:t>
        <a:bodyPr/>
        <a:lstStyle/>
        <a:p>
          <a:endParaRPr lang="en-US"/>
        </a:p>
      </dgm:t>
    </dgm:pt>
    <dgm:pt modelId="{A907BE8B-71FC-E441-ADA9-F763A81361A1}" type="sibTrans" cxnId="{6FE58C73-8E3F-4847-825B-9D55D8CFF51E}">
      <dgm:prSet/>
      <dgm:spPr/>
    </dgm:pt>
    <dgm:pt modelId="{CEAA08F7-FA17-7B4F-8F03-1B1FC81AB161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rPr>
            <a:t>JK.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rPr>
            <a:t>MENENGAH</a:t>
          </a:r>
        </a:p>
      </dgm:t>
    </dgm:pt>
    <dgm:pt modelId="{84EB0328-595E-604D-B9C7-339342ADB636}" type="parTrans" cxnId="{955A804B-103E-3F4E-8C21-7D72E25E21B8}">
      <dgm:prSet/>
      <dgm:spPr/>
      <dgm:t>
        <a:bodyPr/>
        <a:lstStyle/>
        <a:p>
          <a:endParaRPr lang="en-US"/>
        </a:p>
      </dgm:t>
    </dgm:pt>
    <dgm:pt modelId="{CD7997E0-B25E-B441-941E-279B08939044}" type="sibTrans" cxnId="{955A804B-103E-3F4E-8C21-7D72E25E21B8}">
      <dgm:prSet/>
      <dgm:spPr/>
    </dgm:pt>
    <dgm:pt modelId="{F1665AAC-1FB6-A043-9420-F799A457A89B}" type="pres">
      <dgm:prSet presAssocID="{52361A58-EBB8-724F-920F-6526AA78EA55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7CB4F89D-BA3B-D34D-AC7E-EF84AFEEDB44}" type="pres">
      <dgm:prSet presAssocID="{E67BDB08-33AC-9548-84C3-92728638529B}" presName="centerShape" presStyleLbl="node0" presStyleIdx="0" presStyleCnt="1"/>
      <dgm:spPr/>
    </dgm:pt>
    <dgm:pt modelId="{01B68ADC-5059-8947-933E-8A35602D6B71}" type="pres">
      <dgm:prSet presAssocID="{F814EBAE-BACA-A148-BDE1-03BE5038F712}" presName="Name9" presStyleLbl="parChTrans1D2" presStyleIdx="0" presStyleCnt="3"/>
      <dgm:spPr/>
    </dgm:pt>
    <dgm:pt modelId="{911C7CD2-F530-5848-AA3E-AC615403E266}" type="pres">
      <dgm:prSet presAssocID="{F814EBAE-BACA-A148-BDE1-03BE5038F712}" presName="connTx" presStyleLbl="parChTrans1D2" presStyleIdx="0" presStyleCnt="3"/>
      <dgm:spPr/>
    </dgm:pt>
    <dgm:pt modelId="{2108DF95-11CB-1F4B-9D51-8489A052CB7E}" type="pres">
      <dgm:prSet presAssocID="{42401A7D-0115-6345-AF10-9FDF70E14B95}" presName="node" presStyleLbl="node1" presStyleIdx="0" presStyleCnt="3">
        <dgm:presLayoutVars>
          <dgm:bulletEnabled val="1"/>
        </dgm:presLayoutVars>
      </dgm:prSet>
      <dgm:spPr/>
    </dgm:pt>
    <dgm:pt modelId="{0845BD43-BAAE-BE4D-9B89-A4520370DDD5}" type="pres">
      <dgm:prSet presAssocID="{BC3E90D9-EDD9-A94F-A5FE-D5C95D4B8C4F}" presName="Name9" presStyleLbl="parChTrans1D2" presStyleIdx="1" presStyleCnt="3"/>
      <dgm:spPr/>
    </dgm:pt>
    <dgm:pt modelId="{F65F2613-7E2E-6F4B-84A7-0592BC726230}" type="pres">
      <dgm:prSet presAssocID="{BC3E90D9-EDD9-A94F-A5FE-D5C95D4B8C4F}" presName="connTx" presStyleLbl="parChTrans1D2" presStyleIdx="1" presStyleCnt="3"/>
      <dgm:spPr/>
    </dgm:pt>
    <dgm:pt modelId="{9ECE780F-6154-2847-AF64-8138B1BE43A5}" type="pres">
      <dgm:prSet presAssocID="{33E05725-4ADD-154D-89DD-EACAED952FBF}" presName="node" presStyleLbl="node1" presStyleIdx="1" presStyleCnt="3">
        <dgm:presLayoutVars>
          <dgm:bulletEnabled val="1"/>
        </dgm:presLayoutVars>
      </dgm:prSet>
      <dgm:spPr/>
    </dgm:pt>
    <dgm:pt modelId="{AA4957C9-F469-1F42-ACB6-7F766AB97DD6}" type="pres">
      <dgm:prSet presAssocID="{84EB0328-595E-604D-B9C7-339342ADB636}" presName="Name9" presStyleLbl="parChTrans1D2" presStyleIdx="2" presStyleCnt="3"/>
      <dgm:spPr/>
    </dgm:pt>
    <dgm:pt modelId="{F7232C3D-322C-B043-A850-B8A59D5D8367}" type="pres">
      <dgm:prSet presAssocID="{84EB0328-595E-604D-B9C7-339342ADB636}" presName="connTx" presStyleLbl="parChTrans1D2" presStyleIdx="2" presStyleCnt="3"/>
      <dgm:spPr/>
    </dgm:pt>
    <dgm:pt modelId="{53B1FFCB-74B1-DE4F-BCD7-886DF4C9F225}" type="pres">
      <dgm:prSet presAssocID="{CEAA08F7-FA17-7B4F-8F03-1B1FC81AB161}" presName="node" presStyleLbl="node1" presStyleIdx="2" presStyleCnt="3">
        <dgm:presLayoutVars>
          <dgm:bulletEnabled val="1"/>
        </dgm:presLayoutVars>
      </dgm:prSet>
      <dgm:spPr/>
    </dgm:pt>
  </dgm:ptLst>
  <dgm:cxnLst>
    <dgm:cxn modelId="{0AA9B10B-520A-834D-AA8F-A8BF4F9A15E2}" type="presOf" srcId="{F814EBAE-BACA-A148-BDE1-03BE5038F712}" destId="{911C7CD2-F530-5848-AA3E-AC615403E266}" srcOrd="1" destOrd="0" presId="urn:microsoft.com/office/officeart/2005/8/layout/radial1"/>
    <dgm:cxn modelId="{1837A90C-0BC1-F043-9C5B-FDEF33813B8B}" type="presOf" srcId="{F814EBAE-BACA-A148-BDE1-03BE5038F712}" destId="{01B68ADC-5059-8947-933E-8A35602D6B71}" srcOrd="0" destOrd="0" presId="urn:microsoft.com/office/officeart/2005/8/layout/radial1"/>
    <dgm:cxn modelId="{9D697116-957B-4641-A58F-99A15D246682}" type="presOf" srcId="{84EB0328-595E-604D-B9C7-339342ADB636}" destId="{F7232C3D-322C-B043-A850-B8A59D5D8367}" srcOrd="1" destOrd="0" presId="urn:microsoft.com/office/officeart/2005/8/layout/radial1"/>
    <dgm:cxn modelId="{B6C2D81C-5471-DE47-AD26-AA0F1AE4A246}" type="presOf" srcId="{BC3E90D9-EDD9-A94F-A5FE-D5C95D4B8C4F}" destId="{0845BD43-BAAE-BE4D-9B89-A4520370DDD5}" srcOrd="0" destOrd="0" presId="urn:microsoft.com/office/officeart/2005/8/layout/radial1"/>
    <dgm:cxn modelId="{F004263A-1F4C-6940-AFD1-CB5D8D19E5F9}" type="presOf" srcId="{52361A58-EBB8-724F-920F-6526AA78EA55}" destId="{F1665AAC-1FB6-A043-9420-F799A457A89B}" srcOrd="0" destOrd="0" presId="urn:microsoft.com/office/officeart/2005/8/layout/radial1"/>
    <dgm:cxn modelId="{5BD9AF4A-7EDF-1D44-88AD-736068900334}" type="presOf" srcId="{84EB0328-595E-604D-B9C7-339342ADB636}" destId="{AA4957C9-F469-1F42-ACB6-7F766AB97DD6}" srcOrd="0" destOrd="0" presId="urn:microsoft.com/office/officeart/2005/8/layout/radial1"/>
    <dgm:cxn modelId="{955A804B-103E-3F4E-8C21-7D72E25E21B8}" srcId="{E67BDB08-33AC-9548-84C3-92728638529B}" destId="{CEAA08F7-FA17-7B4F-8F03-1B1FC81AB161}" srcOrd="2" destOrd="0" parTransId="{84EB0328-595E-604D-B9C7-339342ADB636}" sibTransId="{CD7997E0-B25E-B441-941E-279B08939044}"/>
    <dgm:cxn modelId="{6FE58C73-8E3F-4847-825B-9D55D8CFF51E}" srcId="{E67BDB08-33AC-9548-84C3-92728638529B}" destId="{33E05725-4ADD-154D-89DD-EACAED952FBF}" srcOrd="1" destOrd="0" parTransId="{BC3E90D9-EDD9-A94F-A5FE-D5C95D4B8C4F}" sibTransId="{A907BE8B-71FC-E441-ADA9-F763A81361A1}"/>
    <dgm:cxn modelId="{7F0E1C76-0A72-6C4D-BD2E-E1CFDFA94FA5}" type="presOf" srcId="{BC3E90D9-EDD9-A94F-A5FE-D5C95D4B8C4F}" destId="{F65F2613-7E2E-6F4B-84A7-0592BC726230}" srcOrd="1" destOrd="0" presId="urn:microsoft.com/office/officeart/2005/8/layout/radial1"/>
    <dgm:cxn modelId="{F2F01687-6FFB-0E45-A6B1-8CE3F57C431D}" srcId="{E67BDB08-33AC-9548-84C3-92728638529B}" destId="{42401A7D-0115-6345-AF10-9FDF70E14B95}" srcOrd="0" destOrd="0" parTransId="{F814EBAE-BACA-A148-BDE1-03BE5038F712}" sibTransId="{800C5718-7268-8648-AD9A-313BCDF0D4D1}"/>
    <dgm:cxn modelId="{2DA99490-C928-7A48-9496-8CE7C2CEBB69}" type="presOf" srcId="{42401A7D-0115-6345-AF10-9FDF70E14B95}" destId="{2108DF95-11CB-1F4B-9D51-8489A052CB7E}" srcOrd="0" destOrd="0" presId="urn:microsoft.com/office/officeart/2005/8/layout/radial1"/>
    <dgm:cxn modelId="{0BAC83B2-6BDC-6741-BD9D-D094646C855E}" type="presOf" srcId="{33E05725-4ADD-154D-89DD-EACAED952FBF}" destId="{9ECE780F-6154-2847-AF64-8138B1BE43A5}" srcOrd="0" destOrd="0" presId="urn:microsoft.com/office/officeart/2005/8/layout/radial1"/>
    <dgm:cxn modelId="{0B6214CC-EDAE-114F-9797-FBCC2AACB58C}" type="presOf" srcId="{CEAA08F7-FA17-7B4F-8F03-1B1FC81AB161}" destId="{53B1FFCB-74B1-DE4F-BCD7-886DF4C9F225}" srcOrd="0" destOrd="0" presId="urn:microsoft.com/office/officeart/2005/8/layout/radial1"/>
    <dgm:cxn modelId="{A64E97CD-7078-F74B-BC3A-54E4CA3077D6}" type="presOf" srcId="{E67BDB08-33AC-9548-84C3-92728638529B}" destId="{7CB4F89D-BA3B-D34D-AC7E-EF84AFEEDB44}" srcOrd="0" destOrd="0" presId="urn:microsoft.com/office/officeart/2005/8/layout/radial1"/>
    <dgm:cxn modelId="{633C69CF-EDAE-974D-B2C0-CBE98013CD07}" srcId="{52361A58-EBB8-724F-920F-6526AA78EA55}" destId="{E67BDB08-33AC-9548-84C3-92728638529B}" srcOrd="0" destOrd="0" parTransId="{602AD652-00BC-D34D-980D-4C803A0C041F}" sibTransId="{2A287024-DEEA-A044-9C1E-16F847741717}"/>
    <dgm:cxn modelId="{4F4C46AD-49A4-B842-857C-41AA7141633E}" type="presParOf" srcId="{F1665AAC-1FB6-A043-9420-F799A457A89B}" destId="{7CB4F89D-BA3B-D34D-AC7E-EF84AFEEDB44}" srcOrd="0" destOrd="0" presId="urn:microsoft.com/office/officeart/2005/8/layout/radial1"/>
    <dgm:cxn modelId="{2BB0F084-6D9A-334A-9CAF-C4CD6D3F6D96}" type="presParOf" srcId="{F1665AAC-1FB6-A043-9420-F799A457A89B}" destId="{01B68ADC-5059-8947-933E-8A35602D6B71}" srcOrd="1" destOrd="0" presId="urn:microsoft.com/office/officeart/2005/8/layout/radial1"/>
    <dgm:cxn modelId="{4378A213-43C4-8E45-92FA-41FF45279F75}" type="presParOf" srcId="{01B68ADC-5059-8947-933E-8A35602D6B71}" destId="{911C7CD2-F530-5848-AA3E-AC615403E266}" srcOrd="0" destOrd="0" presId="urn:microsoft.com/office/officeart/2005/8/layout/radial1"/>
    <dgm:cxn modelId="{917D4A65-1577-8646-8014-8E5AD21300AE}" type="presParOf" srcId="{F1665AAC-1FB6-A043-9420-F799A457A89B}" destId="{2108DF95-11CB-1F4B-9D51-8489A052CB7E}" srcOrd="2" destOrd="0" presId="urn:microsoft.com/office/officeart/2005/8/layout/radial1"/>
    <dgm:cxn modelId="{11A1C444-F4EC-4642-8662-89F6D910F45B}" type="presParOf" srcId="{F1665AAC-1FB6-A043-9420-F799A457A89B}" destId="{0845BD43-BAAE-BE4D-9B89-A4520370DDD5}" srcOrd="3" destOrd="0" presId="urn:microsoft.com/office/officeart/2005/8/layout/radial1"/>
    <dgm:cxn modelId="{6AC1AF15-514B-4B44-8CA6-EA4630207F1E}" type="presParOf" srcId="{0845BD43-BAAE-BE4D-9B89-A4520370DDD5}" destId="{F65F2613-7E2E-6F4B-84A7-0592BC726230}" srcOrd="0" destOrd="0" presId="urn:microsoft.com/office/officeart/2005/8/layout/radial1"/>
    <dgm:cxn modelId="{59CE38E1-98FD-EA4F-B71A-444F3577572E}" type="presParOf" srcId="{F1665AAC-1FB6-A043-9420-F799A457A89B}" destId="{9ECE780F-6154-2847-AF64-8138B1BE43A5}" srcOrd="4" destOrd="0" presId="urn:microsoft.com/office/officeart/2005/8/layout/radial1"/>
    <dgm:cxn modelId="{702126BE-61C5-0245-834B-CEFDD00F3401}" type="presParOf" srcId="{F1665AAC-1FB6-A043-9420-F799A457A89B}" destId="{AA4957C9-F469-1F42-ACB6-7F766AB97DD6}" srcOrd="5" destOrd="0" presId="urn:microsoft.com/office/officeart/2005/8/layout/radial1"/>
    <dgm:cxn modelId="{7F207C32-064F-D54C-AB1C-F2CDBF4A570C}" type="presParOf" srcId="{AA4957C9-F469-1F42-ACB6-7F766AB97DD6}" destId="{F7232C3D-322C-B043-A850-B8A59D5D8367}" srcOrd="0" destOrd="0" presId="urn:microsoft.com/office/officeart/2005/8/layout/radial1"/>
    <dgm:cxn modelId="{53C3D997-3281-394E-9F58-7DCEB4CDDCB1}" type="presParOf" srcId="{F1665AAC-1FB6-A043-9420-F799A457A89B}" destId="{53B1FFCB-74B1-DE4F-BCD7-886DF4C9F225}" srcOrd="6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90DD8BE-EA62-2445-B5C6-8A39BDF0C88A}" type="doc">
      <dgm:prSet loTypeId="urn:microsoft.com/office/officeart/2005/8/layout/radial1" loCatId="relationship" qsTypeId="urn:microsoft.com/office/officeart/2005/8/quickstyle/simple1" qsCatId="simple" csTypeId="urn:microsoft.com/office/officeart/2005/8/colors/accent1_2" csCatId="accent1"/>
      <dgm:spPr/>
    </dgm:pt>
    <dgm:pt modelId="{7F011835-A037-4943-BE5A-B540E5D31A14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rPr>
            <a:t>PERAMALAN</a:t>
          </a:r>
        </a:p>
      </dgm:t>
    </dgm:pt>
    <dgm:pt modelId="{8011ED02-F004-724B-B142-39672B26DC96}" type="parTrans" cxnId="{C0BC4BE2-2C24-BC48-A624-C2469435F99A}">
      <dgm:prSet/>
      <dgm:spPr/>
    </dgm:pt>
    <dgm:pt modelId="{7CA1C9EC-6668-BE4E-BF54-DC94301E0673}" type="sibTrans" cxnId="{C0BC4BE2-2C24-BC48-A624-C2469435F99A}">
      <dgm:prSet/>
      <dgm:spPr/>
    </dgm:pt>
    <dgm:pt modelId="{F5E296BC-3970-374F-A1E6-BD478A65E8E0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rPr>
            <a:t>JK.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rPr>
            <a:t>PENDEK</a:t>
          </a:r>
        </a:p>
      </dgm:t>
    </dgm:pt>
    <dgm:pt modelId="{125F887A-0CDB-C243-9108-4E14A0D46CB0}" type="parTrans" cxnId="{8C09F233-8FF8-FE41-8438-53C62D5EE246}">
      <dgm:prSet/>
      <dgm:spPr/>
      <dgm:t>
        <a:bodyPr/>
        <a:lstStyle/>
        <a:p>
          <a:endParaRPr lang="en-US"/>
        </a:p>
      </dgm:t>
    </dgm:pt>
    <dgm:pt modelId="{F4E3E3BD-D671-1040-B616-0BC055385A5C}" type="sibTrans" cxnId="{8C09F233-8FF8-FE41-8438-53C62D5EE246}">
      <dgm:prSet/>
      <dgm:spPr/>
    </dgm:pt>
    <dgm:pt modelId="{466AC2C9-572A-AB49-A5EA-6126AD07CE54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JK.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PANJANG</a:t>
          </a:r>
        </a:p>
      </dgm:t>
    </dgm:pt>
    <dgm:pt modelId="{EFFC1AB4-832D-1142-BDF7-E5278CE0B390}" type="parTrans" cxnId="{99BB4BC9-EFC2-8A46-9C0D-56F7B5479BB2}">
      <dgm:prSet/>
      <dgm:spPr/>
      <dgm:t>
        <a:bodyPr/>
        <a:lstStyle/>
        <a:p>
          <a:endParaRPr lang="en-US"/>
        </a:p>
      </dgm:t>
    </dgm:pt>
    <dgm:pt modelId="{713675C5-CA93-2C41-82CB-9C791E335763}" type="sibTrans" cxnId="{99BB4BC9-EFC2-8A46-9C0D-56F7B5479BB2}">
      <dgm:prSet/>
      <dgm:spPr/>
    </dgm:pt>
    <dgm:pt modelId="{0221C1E3-9F22-B54E-8E20-2B5813B07554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rPr>
            <a:t>JK.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rPr>
            <a:t>MENENGAH</a:t>
          </a:r>
        </a:p>
      </dgm:t>
    </dgm:pt>
    <dgm:pt modelId="{B4033FA0-1748-524B-9288-320F43AF13DF}" type="parTrans" cxnId="{5937CCA4-CD95-D444-9A32-4A293A8914E6}">
      <dgm:prSet/>
      <dgm:spPr/>
      <dgm:t>
        <a:bodyPr/>
        <a:lstStyle/>
        <a:p>
          <a:endParaRPr lang="en-US"/>
        </a:p>
      </dgm:t>
    </dgm:pt>
    <dgm:pt modelId="{02B85060-26E1-1544-9A94-C83F58DF1040}" type="sibTrans" cxnId="{5937CCA4-CD95-D444-9A32-4A293A8914E6}">
      <dgm:prSet/>
      <dgm:spPr/>
    </dgm:pt>
    <dgm:pt modelId="{7CE5A673-B629-C44B-938C-2B98E89B744C}" type="pres">
      <dgm:prSet presAssocID="{690DD8BE-EA62-2445-B5C6-8A39BDF0C88A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AF4E8236-7FDC-2B4C-BDB2-C2E2069BE455}" type="pres">
      <dgm:prSet presAssocID="{7F011835-A037-4943-BE5A-B540E5D31A14}" presName="centerShape" presStyleLbl="node0" presStyleIdx="0" presStyleCnt="1"/>
      <dgm:spPr/>
    </dgm:pt>
    <dgm:pt modelId="{E1921ECD-95BE-FE44-9B5B-BDC296CBF3C6}" type="pres">
      <dgm:prSet presAssocID="{125F887A-0CDB-C243-9108-4E14A0D46CB0}" presName="Name9" presStyleLbl="parChTrans1D2" presStyleIdx="0" presStyleCnt="3"/>
      <dgm:spPr/>
    </dgm:pt>
    <dgm:pt modelId="{76E6AD06-9B2A-BC4D-B274-2EA371ADF91B}" type="pres">
      <dgm:prSet presAssocID="{125F887A-0CDB-C243-9108-4E14A0D46CB0}" presName="connTx" presStyleLbl="parChTrans1D2" presStyleIdx="0" presStyleCnt="3"/>
      <dgm:spPr/>
    </dgm:pt>
    <dgm:pt modelId="{052A8BE3-22B5-2D46-8CA1-91A3AF41979E}" type="pres">
      <dgm:prSet presAssocID="{F5E296BC-3970-374F-A1E6-BD478A65E8E0}" presName="node" presStyleLbl="node1" presStyleIdx="0" presStyleCnt="3">
        <dgm:presLayoutVars>
          <dgm:bulletEnabled val="1"/>
        </dgm:presLayoutVars>
      </dgm:prSet>
      <dgm:spPr/>
    </dgm:pt>
    <dgm:pt modelId="{8BDE2A45-4800-C341-9967-0453E2D13508}" type="pres">
      <dgm:prSet presAssocID="{EFFC1AB4-832D-1142-BDF7-E5278CE0B390}" presName="Name9" presStyleLbl="parChTrans1D2" presStyleIdx="1" presStyleCnt="3"/>
      <dgm:spPr/>
    </dgm:pt>
    <dgm:pt modelId="{661BBD11-0235-7B4F-A22B-F6221FFD10CB}" type="pres">
      <dgm:prSet presAssocID="{EFFC1AB4-832D-1142-BDF7-E5278CE0B390}" presName="connTx" presStyleLbl="parChTrans1D2" presStyleIdx="1" presStyleCnt="3"/>
      <dgm:spPr/>
    </dgm:pt>
    <dgm:pt modelId="{B3290758-ECB6-434B-816D-EDEEC0F974EA}" type="pres">
      <dgm:prSet presAssocID="{466AC2C9-572A-AB49-A5EA-6126AD07CE54}" presName="node" presStyleLbl="node1" presStyleIdx="1" presStyleCnt="3">
        <dgm:presLayoutVars>
          <dgm:bulletEnabled val="1"/>
        </dgm:presLayoutVars>
      </dgm:prSet>
      <dgm:spPr/>
    </dgm:pt>
    <dgm:pt modelId="{A8FAAC04-19E9-DB42-B5BF-11F41661AC02}" type="pres">
      <dgm:prSet presAssocID="{B4033FA0-1748-524B-9288-320F43AF13DF}" presName="Name9" presStyleLbl="parChTrans1D2" presStyleIdx="2" presStyleCnt="3"/>
      <dgm:spPr/>
    </dgm:pt>
    <dgm:pt modelId="{8D639901-3C89-D348-9903-62F8070C30CF}" type="pres">
      <dgm:prSet presAssocID="{B4033FA0-1748-524B-9288-320F43AF13DF}" presName="connTx" presStyleLbl="parChTrans1D2" presStyleIdx="2" presStyleCnt="3"/>
      <dgm:spPr/>
    </dgm:pt>
    <dgm:pt modelId="{4F220D57-8355-B340-87C4-D79296C1FAC8}" type="pres">
      <dgm:prSet presAssocID="{0221C1E3-9F22-B54E-8E20-2B5813B07554}" presName="node" presStyleLbl="node1" presStyleIdx="2" presStyleCnt="3">
        <dgm:presLayoutVars>
          <dgm:bulletEnabled val="1"/>
        </dgm:presLayoutVars>
      </dgm:prSet>
      <dgm:spPr/>
    </dgm:pt>
  </dgm:ptLst>
  <dgm:cxnLst>
    <dgm:cxn modelId="{845F800B-E4D5-A547-8F4D-D98C88C044B5}" type="presOf" srcId="{690DD8BE-EA62-2445-B5C6-8A39BDF0C88A}" destId="{7CE5A673-B629-C44B-938C-2B98E89B744C}" srcOrd="0" destOrd="0" presId="urn:microsoft.com/office/officeart/2005/8/layout/radial1"/>
    <dgm:cxn modelId="{03DFBD0C-8E4A-734A-86FB-9D9EB922E9E0}" type="presOf" srcId="{125F887A-0CDB-C243-9108-4E14A0D46CB0}" destId="{76E6AD06-9B2A-BC4D-B274-2EA371ADF91B}" srcOrd="1" destOrd="0" presId="urn:microsoft.com/office/officeart/2005/8/layout/radial1"/>
    <dgm:cxn modelId="{D1AAD411-A490-CD41-A90A-688B347F8CBD}" type="presOf" srcId="{EFFC1AB4-832D-1142-BDF7-E5278CE0B390}" destId="{8BDE2A45-4800-C341-9967-0453E2D13508}" srcOrd="0" destOrd="0" presId="urn:microsoft.com/office/officeart/2005/8/layout/radial1"/>
    <dgm:cxn modelId="{8C09F233-8FF8-FE41-8438-53C62D5EE246}" srcId="{7F011835-A037-4943-BE5A-B540E5D31A14}" destId="{F5E296BC-3970-374F-A1E6-BD478A65E8E0}" srcOrd="0" destOrd="0" parTransId="{125F887A-0CDB-C243-9108-4E14A0D46CB0}" sibTransId="{F4E3E3BD-D671-1040-B616-0BC055385A5C}"/>
    <dgm:cxn modelId="{F6AEE556-AC72-BB4D-8F24-5055BB2765A8}" type="presOf" srcId="{466AC2C9-572A-AB49-A5EA-6126AD07CE54}" destId="{B3290758-ECB6-434B-816D-EDEEC0F974EA}" srcOrd="0" destOrd="0" presId="urn:microsoft.com/office/officeart/2005/8/layout/radial1"/>
    <dgm:cxn modelId="{1CA84860-7ADA-A440-A505-88E678CBFA77}" type="presOf" srcId="{B4033FA0-1748-524B-9288-320F43AF13DF}" destId="{8D639901-3C89-D348-9903-62F8070C30CF}" srcOrd="1" destOrd="0" presId="urn:microsoft.com/office/officeart/2005/8/layout/radial1"/>
    <dgm:cxn modelId="{15020B6A-9AFA-A244-91A2-8A5B0EA9D37D}" type="presOf" srcId="{125F887A-0CDB-C243-9108-4E14A0D46CB0}" destId="{E1921ECD-95BE-FE44-9B5B-BDC296CBF3C6}" srcOrd="0" destOrd="0" presId="urn:microsoft.com/office/officeart/2005/8/layout/radial1"/>
    <dgm:cxn modelId="{B5856689-9C3E-6645-A124-0C8CA067500C}" type="presOf" srcId="{EFFC1AB4-832D-1142-BDF7-E5278CE0B390}" destId="{661BBD11-0235-7B4F-A22B-F6221FFD10CB}" srcOrd="1" destOrd="0" presId="urn:microsoft.com/office/officeart/2005/8/layout/radial1"/>
    <dgm:cxn modelId="{5937CCA4-CD95-D444-9A32-4A293A8914E6}" srcId="{7F011835-A037-4943-BE5A-B540E5D31A14}" destId="{0221C1E3-9F22-B54E-8E20-2B5813B07554}" srcOrd="2" destOrd="0" parTransId="{B4033FA0-1748-524B-9288-320F43AF13DF}" sibTransId="{02B85060-26E1-1544-9A94-C83F58DF1040}"/>
    <dgm:cxn modelId="{D1A18BC5-0A54-4742-9F62-4584288F7BC6}" type="presOf" srcId="{F5E296BC-3970-374F-A1E6-BD478A65E8E0}" destId="{052A8BE3-22B5-2D46-8CA1-91A3AF41979E}" srcOrd="0" destOrd="0" presId="urn:microsoft.com/office/officeart/2005/8/layout/radial1"/>
    <dgm:cxn modelId="{99BB4BC9-EFC2-8A46-9C0D-56F7B5479BB2}" srcId="{7F011835-A037-4943-BE5A-B540E5D31A14}" destId="{466AC2C9-572A-AB49-A5EA-6126AD07CE54}" srcOrd="1" destOrd="0" parTransId="{EFFC1AB4-832D-1142-BDF7-E5278CE0B390}" sibTransId="{713675C5-CA93-2C41-82CB-9C791E335763}"/>
    <dgm:cxn modelId="{424FA8E1-8F00-3C4F-B441-D9F02B0239AF}" type="presOf" srcId="{B4033FA0-1748-524B-9288-320F43AF13DF}" destId="{A8FAAC04-19E9-DB42-B5BF-11F41661AC02}" srcOrd="0" destOrd="0" presId="urn:microsoft.com/office/officeart/2005/8/layout/radial1"/>
    <dgm:cxn modelId="{C0BC4BE2-2C24-BC48-A624-C2469435F99A}" srcId="{690DD8BE-EA62-2445-B5C6-8A39BDF0C88A}" destId="{7F011835-A037-4943-BE5A-B540E5D31A14}" srcOrd="0" destOrd="0" parTransId="{8011ED02-F004-724B-B142-39672B26DC96}" sibTransId="{7CA1C9EC-6668-BE4E-BF54-DC94301E0673}"/>
    <dgm:cxn modelId="{69ED61E3-4ED6-BE42-AB64-68570101FC48}" type="presOf" srcId="{0221C1E3-9F22-B54E-8E20-2B5813B07554}" destId="{4F220D57-8355-B340-87C4-D79296C1FAC8}" srcOrd="0" destOrd="0" presId="urn:microsoft.com/office/officeart/2005/8/layout/radial1"/>
    <dgm:cxn modelId="{FDB72EEA-E7A0-904D-B2CB-10AA8662F903}" type="presOf" srcId="{7F011835-A037-4943-BE5A-B540E5D31A14}" destId="{AF4E8236-7FDC-2B4C-BDB2-C2E2069BE455}" srcOrd="0" destOrd="0" presId="urn:microsoft.com/office/officeart/2005/8/layout/radial1"/>
    <dgm:cxn modelId="{9E944EA8-74C8-634B-BD35-A9EDA7EB6212}" type="presParOf" srcId="{7CE5A673-B629-C44B-938C-2B98E89B744C}" destId="{AF4E8236-7FDC-2B4C-BDB2-C2E2069BE455}" srcOrd="0" destOrd="0" presId="urn:microsoft.com/office/officeart/2005/8/layout/radial1"/>
    <dgm:cxn modelId="{6A6D92D0-7557-1842-8568-C6BF4E07F80F}" type="presParOf" srcId="{7CE5A673-B629-C44B-938C-2B98E89B744C}" destId="{E1921ECD-95BE-FE44-9B5B-BDC296CBF3C6}" srcOrd="1" destOrd="0" presId="urn:microsoft.com/office/officeart/2005/8/layout/radial1"/>
    <dgm:cxn modelId="{6E7F727E-AF2E-D548-9A8A-BFDB23518DDE}" type="presParOf" srcId="{E1921ECD-95BE-FE44-9B5B-BDC296CBF3C6}" destId="{76E6AD06-9B2A-BC4D-B274-2EA371ADF91B}" srcOrd="0" destOrd="0" presId="urn:microsoft.com/office/officeart/2005/8/layout/radial1"/>
    <dgm:cxn modelId="{A5BA0D41-E5E3-4241-B475-F0B7643C2E1C}" type="presParOf" srcId="{7CE5A673-B629-C44B-938C-2B98E89B744C}" destId="{052A8BE3-22B5-2D46-8CA1-91A3AF41979E}" srcOrd="2" destOrd="0" presId="urn:microsoft.com/office/officeart/2005/8/layout/radial1"/>
    <dgm:cxn modelId="{BE5B019D-96DE-9346-9EA2-848719279625}" type="presParOf" srcId="{7CE5A673-B629-C44B-938C-2B98E89B744C}" destId="{8BDE2A45-4800-C341-9967-0453E2D13508}" srcOrd="3" destOrd="0" presId="urn:microsoft.com/office/officeart/2005/8/layout/radial1"/>
    <dgm:cxn modelId="{B35E648A-3D34-0A4A-A6F4-A2993FA4FC37}" type="presParOf" srcId="{8BDE2A45-4800-C341-9967-0453E2D13508}" destId="{661BBD11-0235-7B4F-A22B-F6221FFD10CB}" srcOrd="0" destOrd="0" presId="urn:microsoft.com/office/officeart/2005/8/layout/radial1"/>
    <dgm:cxn modelId="{E98B582D-2232-0749-9C65-CE9DB0610ECB}" type="presParOf" srcId="{7CE5A673-B629-C44B-938C-2B98E89B744C}" destId="{B3290758-ECB6-434B-816D-EDEEC0F974EA}" srcOrd="4" destOrd="0" presId="urn:microsoft.com/office/officeart/2005/8/layout/radial1"/>
    <dgm:cxn modelId="{E059C552-0F26-694E-B665-210CBBEBFB3A}" type="presParOf" srcId="{7CE5A673-B629-C44B-938C-2B98E89B744C}" destId="{A8FAAC04-19E9-DB42-B5BF-11F41661AC02}" srcOrd="5" destOrd="0" presId="urn:microsoft.com/office/officeart/2005/8/layout/radial1"/>
    <dgm:cxn modelId="{7ECD6BF6-60A0-0C42-8296-58A1F78F1F83}" type="presParOf" srcId="{A8FAAC04-19E9-DB42-B5BF-11F41661AC02}" destId="{8D639901-3C89-D348-9903-62F8070C30CF}" srcOrd="0" destOrd="0" presId="urn:microsoft.com/office/officeart/2005/8/layout/radial1"/>
    <dgm:cxn modelId="{5BDC9144-8B25-014C-BDFB-D58A5956A69E}" type="presParOf" srcId="{7CE5A673-B629-C44B-938C-2B98E89B744C}" destId="{4F220D57-8355-B340-87C4-D79296C1FAC8}" srcOrd="6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3D4438-C05A-5F4A-BAB4-E40AA8D71FBB}">
      <dsp:nvSpPr>
        <dsp:cNvPr id="0" name=""/>
        <dsp:cNvSpPr/>
      </dsp:nvSpPr>
      <dsp:spPr>
        <a:xfrm>
          <a:off x="1589388" y="2081154"/>
          <a:ext cx="1393223" cy="139322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1200" b="0" i="0" u="none" strike="noStrike" kern="1200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rPr>
            <a:t>PERAMALAN</a:t>
          </a:r>
        </a:p>
      </dsp:txBody>
      <dsp:txXfrm>
        <a:off x="1793421" y="2285187"/>
        <a:ext cx="985157" cy="985157"/>
      </dsp:txXfrm>
    </dsp:sp>
    <dsp:sp modelId="{208A30F3-9C4F-7D49-9E8B-85678A27F0EA}">
      <dsp:nvSpPr>
        <dsp:cNvPr id="0" name=""/>
        <dsp:cNvSpPr/>
      </dsp:nvSpPr>
      <dsp:spPr>
        <a:xfrm rot="16200000">
          <a:off x="2075279" y="1843008"/>
          <a:ext cx="421441" cy="54851"/>
        </a:xfrm>
        <a:custGeom>
          <a:avLst/>
          <a:gdLst/>
          <a:ahLst/>
          <a:cxnLst/>
          <a:rect l="0" t="0" r="0" b="0"/>
          <a:pathLst>
            <a:path>
              <a:moveTo>
                <a:pt x="0" y="27425"/>
              </a:moveTo>
              <a:lnTo>
                <a:pt x="421441" y="2742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275463" y="1859897"/>
        <a:ext cx="21072" cy="21072"/>
      </dsp:txXfrm>
    </dsp:sp>
    <dsp:sp modelId="{CE6D1E30-A19B-B143-945C-EEE21695A5E4}">
      <dsp:nvSpPr>
        <dsp:cNvPr id="0" name=""/>
        <dsp:cNvSpPr/>
      </dsp:nvSpPr>
      <dsp:spPr>
        <a:xfrm>
          <a:off x="1589388" y="266490"/>
          <a:ext cx="1393223" cy="139322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1300" b="0" i="0" u="none" strike="noStrike" kern="1200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rPr>
            <a:t>JK.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1300" b="0" i="0" u="none" strike="noStrike" kern="1200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rPr>
            <a:t>PENDEK</a:t>
          </a:r>
        </a:p>
      </dsp:txBody>
      <dsp:txXfrm>
        <a:off x="1793421" y="470523"/>
        <a:ext cx="985157" cy="985157"/>
      </dsp:txXfrm>
    </dsp:sp>
    <dsp:sp modelId="{23AFA23D-7328-7F4D-A34A-7D7C603D767A}">
      <dsp:nvSpPr>
        <dsp:cNvPr id="0" name=""/>
        <dsp:cNvSpPr/>
      </dsp:nvSpPr>
      <dsp:spPr>
        <a:xfrm rot="1800000">
          <a:off x="2861052" y="3204006"/>
          <a:ext cx="421441" cy="54851"/>
        </a:xfrm>
        <a:custGeom>
          <a:avLst/>
          <a:gdLst/>
          <a:ahLst/>
          <a:cxnLst/>
          <a:rect l="0" t="0" r="0" b="0"/>
          <a:pathLst>
            <a:path>
              <a:moveTo>
                <a:pt x="0" y="27425"/>
              </a:moveTo>
              <a:lnTo>
                <a:pt x="421441" y="2742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061236" y="3220896"/>
        <a:ext cx="21072" cy="21072"/>
      </dsp:txXfrm>
    </dsp:sp>
    <dsp:sp modelId="{8E418517-EC71-534F-8078-EFDDA0D53A0C}">
      <dsp:nvSpPr>
        <dsp:cNvPr id="0" name=""/>
        <dsp:cNvSpPr/>
      </dsp:nvSpPr>
      <dsp:spPr>
        <a:xfrm>
          <a:off x="3160933" y="2988486"/>
          <a:ext cx="1393223" cy="139322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13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JK.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13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PANJANG</a:t>
          </a:r>
        </a:p>
      </dsp:txBody>
      <dsp:txXfrm>
        <a:off x="3364966" y="3192519"/>
        <a:ext cx="985157" cy="985157"/>
      </dsp:txXfrm>
    </dsp:sp>
    <dsp:sp modelId="{C34F2C48-1656-C844-9E48-43B6FE9667E5}">
      <dsp:nvSpPr>
        <dsp:cNvPr id="0" name=""/>
        <dsp:cNvSpPr/>
      </dsp:nvSpPr>
      <dsp:spPr>
        <a:xfrm rot="9000000">
          <a:off x="1289506" y="3204006"/>
          <a:ext cx="421441" cy="54851"/>
        </a:xfrm>
        <a:custGeom>
          <a:avLst/>
          <a:gdLst/>
          <a:ahLst/>
          <a:cxnLst/>
          <a:rect l="0" t="0" r="0" b="0"/>
          <a:pathLst>
            <a:path>
              <a:moveTo>
                <a:pt x="0" y="27425"/>
              </a:moveTo>
              <a:lnTo>
                <a:pt x="421441" y="2742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 rot="10800000">
        <a:off x="1489691" y="3220896"/>
        <a:ext cx="21072" cy="21072"/>
      </dsp:txXfrm>
    </dsp:sp>
    <dsp:sp modelId="{16759E9D-B96E-1B42-B9EB-2AB6B8427A5D}">
      <dsp:nvSpPr>
        <dsp:cNvPr id="0" name=""/>
        <dsp:cNvSpPr/>
      </dsp:nvSpPr>
      <dsp:spPr>
        <a:xfrm>
          <a:off x="17842" y="2988486"/>
          <a:ext cx="1393223" cy="139322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1300" b="0" i="0" u="none" strike="noStrike" kern="1200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rPr>
            <a:t>JK.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1300" b="0" i="0" u="none" strike="noStrike" kern="1200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rPr>
            <a:t>MENENGAH</a:t>
          </a:r>
        </a:p>
      </dsp:txBody>
      <dsp:txXfrm>
        <a:off x="221875" y="3192519"/>
        <a:ext cx="985157" cy="98515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B4F89D-BA3B-D34D-AC7E-EF84AFEEDB44}">
      <dsp:nvSpPr>
        <dsp:cNvPr id="0" name=""/>
        <dsp:cNvSpPr/>
      </dsp:nvSpPr>
      <dsp:spPr>
        <a:xfrm>
          <a:off x="1589388" y="2081154"/>
          <a:ext cx="1393223" cy="139322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1200" b="0" i="0" u="none" strike="noStrike" kern="1200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rPr>
            <a:t>PERAMALAN</a:t>
          </a:r>
        </a:p>
      </dsp:txBody>
      <dsp:txXfrm>
        <a:off x="1793421" y="2285187"/>
        <a:ext cx="985157" cy="985157"/>
      </dsp:txXfrm>
    </dsp:sp>
    <dsp:sp modelId="{01B68ADC-5059-8947-933E-8A35602D6B71}">
      <dsp:nvSpPr>
        <dsp:cNvPr id="0" name=""/>
        <dsp:cNvSpPr/>
      </dsp:nvSpPr>
      <dsp:spPr>
        <a:xfrm rot="16200000">
          <a:off x="2075279" y="1843008"/>
          <a:ext cx="421441" cy="54851"/>
        </a:xfrm>
        <a:custGeom>
          <a:avLst/>
          <a:gdLst/>
          <a:ahLst/>
          <a:cxnLst/>
          <a:rect l="0" t="0" r="0" b="0"/>
          <a:pathLst>
            <a:path>
              <a:moveTo>
                <a:pt x="0" y="27425"/>
              </a:moveTo>
              <a:lnTo>
                <a:pt x="421441" y="2742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275463" y="1859897"/>
        <a:ext cx="21072" cy="21072"/>
      </dsp:txXfrm>
    </dsp:sp>
    <dsp:sp modelId="{2108DF95-11CB-1F4B-9D51-8489A052CB7E}">
      <dsp:nvSpPr>
        <dsp:cNvPr id="0" name=""/>
        <dsp:cNvSpPr/>
      </dsp:nvSpPr>
      <dsp:spPr>
        <a:xfrm>
          <a:off x="1589388" y="266490"/>
          <a:ext cx="1393223" cy="139322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1300" b="0" i="0" u="none" strike="noStrike" kern="1200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rPr>
            <a:t>JK.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1300" b="0" i="0" u="none" strike="noStrike" kern="1200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rPr>
            <a:t>PENDEK</a:t>
          </a:r>
        </a:p>
      </dsp:txBody>
      <dsp:txXfrm>
        <a:off x="1793421" y="470523"/>
        <a:ext cx="985157" cy="985157"/>
      </dsp:txXfrm>
    </dsp:sp>
    <dsp:sp modelId="{0845BD43-BAAE-BE4D-9B89-A4520370DDD5}">
      <dsp:nvSpPr>
        <dsp:cNvPr id="0" name=""/>
        <dsp:cNvSpPr/>
      </dsp:nvSpPr>
      <dsp:spPr>
        <a:xfrm rot="1800000">
          <a:off x="2861052" y="3204006"/>
          <a:ext cx="421441" cy="54851"/>
        </a:xfrm>
        <a:custGeom>
          <a:avLst/>
          <a:gdLst/>
          <a:ahLst/>
          <a:cxnLst/>
          <a:rect l="0" t="0" r="0" b="0"/>
          <a:pathLst>
            <a:path>
              <a:moveTo>
                <a:pt x="0" y="27425"/>
              </a:moveTo>
              <a:lnTo>
                <a:pt x="421441" y="2742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061236" y="3220896"/>
        <a:ext cx="21072" cy="21072"/>
      </dsp:txXfrm>
    </dsp:sp>
    <dsp:sp modelId="{9ECE780F-6154-2847-AF64-8138B1BE43A5}">
      <dsp:nvSpPr>
        <dsp:cNvPr id="0" name=""/>
        <dsp:cNvSpPr/>
      </dsp:nvSpPr>
      <dsp:spPr>
        <a:xfrm>
          <a:off x="3160933" y="2988486"/>
          <a:ext cx="1393223" cy="139322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13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JK.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13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PANJANG</a:t>
          </a:r>
        </a:p>
      </dsp:txBody>
      <dsp:txXfrm>
        <a:off x="3364966" y="3192519"/>
        <a:ext cx="985157" cy="985157"/>
      </dsp:txXfrm>
    </dsp:sp>
    <dsp:sp modelId="{AA4957C9-F469-1F42-ACB6-7F766AB97DD6}">
      <dsp:nvSpPr>
        <dsp:cNvPr id="0" name=""/>
        <dsp:cNvSpPr/>
      </dsp:nvSpPr>
      <dsp:spPr>
        <a:xfrm rot="9000000">
          <a:off x="1289506" y="3204006"/>
          <a:ext cx="421441" cy="54851"/>
        </a:xfrm>
        <a:custGeom>
          <a:avLst/>
          <a:gdLst/>
          <a:ahLst/>
          <a:cxnLst/>
          <a:rect l="0" t="0" r="0" b="0"/>
          <a:pathLst>
            <a:path>
              <a:moveTo>
                <a:pt x="0" y="27425"/>
              </a:moveTo>
              <a:lnTo>
                <a:pt x="421441" y="2742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 rot="10800000">
        <a:off x="1489691" y="3220896"/>
        <a:ext cx="21072" cy="21072"/>
      </dsp:txXfrm>
    </dsp:sp>
    <dsp:sp modelId="{53B1FFCB-74B1-DE4F-BCD7-886DF4C9F225}">
      <dsp:nvSpPr>
        <dsp:cNvPr id="0" name=""/>
        <dsp:cNvSpPr/>
      </dsp:nvSpPr>
      <dsp:spPr>
        <a:xfrm>
          <a:off x="17842" y="2988486"/>
          <a:ext cx="1393223" cy="139322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1300" b="0" i="0" u="none" strike="noStrike" kern="1200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rPr>
            <a:t>JK.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1300" b="0" i="0" u="none" strike="noStrike" kern="1200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rPr>
            <a:t>MENENGAH</a:t>
          </a:r>
        </a:p>
      </dsp:txBody>
      <dsp:txXfrm>
        <a:off x="221875" y="3192519"/>
        <a:ext cx="985157" cy="98515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4E8236-7FDC-2B4C-BDB2-C2E2069BE455}">
      <dsp:nvSpPr>
        <dsp:cNvPr id="0" name=""/>
        <dsp:cNvSpPr/>
      </dsp:nvSpPr>
      <dsp:spPr>
        <a:xfrm>
          <a:off x="1589388" y="2081154"/>
          <a:ext cx="1393223" cy="139322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1200" b="0" i="0" u="none" strike="noStrike" kern="1200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rPr>
            <a:t>PERAMALAN</a:t>
          </a:r>
        </a:p>
      </dsp:txBody>
      <dsp:txXfrm>
        <a:off x="1793421" y="2285187"/>
        <a:ext cx="985157" cy="985157"/>
      </dsp:txXfrm>
    </dsp:sp>
    <dsp:sp modelId="{E1921ECD-95BE-FE44-9B5B-BDC296CBF3C6}">
      <dsp:nvSpPr>
        <dsp:cNvPr id="0" name=""/>
        <dsp:cNvSpPr/>
      </dsp:nvSpPr>
      <dsp:spPr>
        <a:xfrm rot="16200000">
          <a:off x="2075279" y="1843008"/>
          <a:ext cx="421441" cy="54851"/>
        </a:xfrm>
        <a:custGeom>
          <a:avLst/>
          <a:gdLst/>
          <a:ahLst/>
          <a:cxnLst/>
          <a:rect l="0" t="0" r="0" b="0"/>
          <a:pathLst>
            <a:path>
              <a:moveTo>
                <a:pt x="0" y="27425"/>
              </a:moveTo>
              <a:lnTo>
                <a:pt x="421441" y="2742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275463" y="1859897"/>
        <a:ext cx="21072" cy="21072"/>
      </dsp:txXfrm>
    </dsp:sp>
    <dsp:sp modelId="{052A8BE3-22B5-2D46-8CA1-91A3AF41979E}">
      <dsp:nvSpPr>
        <dsp:cNvPr id="0" name=""/>
        <dsp:cNvSpPr/>
      </dsp:nvSpPr>
      <dsp:spPr>
        <a:xfrm>
          <a:off x="1589388" y="266490"/>
          <a:ext cx="1393223" cy="139322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1300" b="0" i="0" u="none" strike="noStrike" kern="1200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rPr>
            <a:t>JK.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1300" b="0" i="0" u="none" strike="noStrike" kern="1200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rPr>
            <a:t>PENDEK</a:t>
          </a:r>
        </a:p>
      </dsp:txBody>
      <dsp:txXfrm>
        <a:off x="1793421" y="470523"/>
        <a:ext cx="985157" cy="985157"/>
      </dsp:txXfrm>
    </dsp:sp>
    <dsp:sp modelId="{8BDE2A45-4800-C341-9967-0453E2D13508}">
      <dsp:nvSpPr>
        <dsp:cNvPr id="0" name=""/>
        <dsp:cNvSpPr/>
      </dsp:nvSpPr>
      <dsp:spPr>
        <a:xfrm rot="1800000">
          <a:off x="2861052" y="3204006"/>
          <a:ext cx="421441" cy="54851"/>
        </a:xfrm>
        <a:custGeom>
          <a:avLst/>
          <a:gdLst/>
          <a:ahLst/>
          <a:cxnLst/>
          <a:rect l="0" t="0" r="0" b="0"/>
          <a:pathLst>
            <a:path>
              <a:moveTo>
                <a:pt x="0" y="27425"/>
              </a:moveTo>
              <a:lnTo>
                <a:pt x="421441" y="2742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061236" y="3220896"/>
        <a:ext cx="21072" cy="21072"/>
      </dsp:txXfrm>
    </dsp:sp>
    <dsp:sp modelId="{B3290758-ECB6-434B-816D-EDEEC0F974EA}">
      <dsp:nvSpPr>
        <dsp:cNvPr id="0" name=""/>
        <dsp:cNvSpPr/>
      </dsp:nvSpPr>
      <dsp:spPr>
        <a:xfrm>
          <a:off x="3160933" y="2988486"/>
          <a:ext cx="1393223" cy="139322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13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JK.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13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PANJANG</a:t>
          </a:r>
        </a:p>
      </dsp:txBody>
      <dsp:txXfrm>
        <a:off x="3364966" y="3192519"/>
        <a:ext cx="985157" cy="985157"/>
      </dsp:txXfrm>
    </dsp:sp>
    <dsp:sp modelId="{A8FAAC04-19E9-DB42-B5BF-11F41661AC02}">
      <dsp:nvSpPr>
        <dsp:cNvPr id="0" name=""/>
        <dsp:cNvSpPr/>
      </dsp:nvSpPr>
      <dsp:spPr>
        <a:xfrm rot="9000000">
          <a:off x="1289506" y="3204006"/>
          <a:ext cx="421441" cy="54851"/>
        </a:xfrm>
        <a:custGeom>
          <a:avLst/>
          <a:gdLst/>
          <a:ahLst/>
          <a:cxnLst/>
          <a:rect l="0" t="0" r="0" b="0"/>
          <a:pathLst>
            <a:path>
              <a:moveTo>
                <a:pt x="0" y="27425"/>
              </a:moveTo>
              <a:lnTo>
                <a:pt x="421441" y="2742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 rot="10800000">
        <a:off x="1489691" y="3220896"/>
        <a:ext cx="21072" cy="21072"/>
      </dsp:txXfrm>
    </dsp:sp>
    <dsp:sp modelId="{4F220D57-8355-B340-87C4-D79296C1FAC8}">
      <dsp:nvSpPr>
        <dsp:cNvPr id="0" name=""/>
        <dsp:cNvSpPr/>
      </dsp:nvSpPr>
      <dsp:spPr>
        <a:xfrm>
          <a:off x="17842" y="2988486"/>
          <a:ext cx="1393223" cy="139322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1300" b="0" i="0" u="none" strike="noStrike" kern="1200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rPr>
            <a:t>JK.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1300" b="0" i="0" u="none" strike="noStrike" kern="1200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rPr>
            <a:t>MENENGAH</a:t>
          </a:r>
        </a:p>
      </dsp:txBody>
      <dsp:txXfrm>
        <a:off x="221875" y="3192519"/>
        <a:ext cx="985157" cy="9851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7.e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9.emf"/><Relationship Id="rId1" Type="http://schemas.openxmlformats.org/officeDocument/2006/relationships/image" Target="../media/image38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image" Target="../media/image15.emf"/><Relationship Id="rId1" Type="http://schemas.openxmlformats.org/officeDocument/2006/relationships/image" Target="../media/image1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image" Target="../media/image19.emf"/><Relationship Id="rId1" Type="http://schemas.openxmlformats.org/officeDocument/2006/relationships/image" Target="../media/image18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e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emf"/><Relationship Id="rId2" Type="http://schemas.openxmlformats.org/officeDocument/2006/relationships/image" Target="../media/image23.emf"/><Relationship Id="rId1" Type="http://schemas.openxmlformats.org/officeDocument/2006/relationships/image" Target="../media/image22.e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30.emf"/><Relationship Id="rId3" Type="http://schemas.openxmlformats.org/officeDocument/2006/relationships/image" Target="../media/image24.emf"/><Relationship Id="rId7" Type="http://schemas.openxmlformats.org/officeDocument/2006/relationships/image" Target="../media/image29.emf"/><Relationship Id="rId2" Type="http://schemas.openxmlformats.org/officeDocument/2006/relationships/image" Target="../media/image22.emf"/><Relationship Id="rId1" Type="http://schemas.openxmlformats.org/officeDocument/2006/relationships/image" Target="../media/image25.emf"/><Relationship Id="rId6" Type="http://schemas.openxmlformats.org/officeDocument/2006/relationships/image" Target="../media/image28.emf"/><Relationship Id="rId11" Type="http://schemas.openxmlformats.org/officeDocument/2006/relationships/image" Target="../media/image33.emf"/><Relationship Id="rId5" Type="http://schemas.openxmlformats.org/officeDocument/2006/relationships/image" Target="../media/image27.emf"/><Relationship Id="rId10" Type="http://schemas.openxmlformats.org/officeDocument/2006/relationships/image" Target="../media/image32.emf"/><Relationship Id="rId4" Type="http://schemas.openxmlformats.org/officeDocument/2006/relationships/image" Target="../media/image26.emf"/><Relationship Id="rId9" Type="http://schemas.openxmlformats.org/officeDocument/2006/relationships/image" Target="../media/image31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4.e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emf"/><Relationship Id="rId2" Type="http://schemas.openxmlformats.org/officeDocument/2006/relationships/image" Target="../media/image35.emf"/><Relationship Id="rId1" Type="http://schemas.openxmlformats.org/officeDocument/2006/relationships/image" Target="../media/image34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E07CC-46C7-4F33-878D-6D912014AF3A}" type="datetimeFigureOut">
              <a:rPr lang="id-ID" smtClean="0"/>
              <a:pPr/>
              <a:t>08/05/25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18F61-AF19-4694-9A13-8D0912C67054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E07CC-46C7-4F33-878D-6D912014AF3A}" type="datetimeFigureOut">
              <a:rPr lang="id-ID" smtClean="0"/>
              <a:pPr/>
              <a:t>08/05/25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18F61-AF19-4694-9A13-8D0912C67054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E07CC-46C7-4F33-878D-6D912014AF3A}" type="datetimeFigureOut">
              <a:rPr lang="id-ID" smtClean="0"/>
              <a:pPr/>
              <a:t>08/05/25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18F61-AF19-4694-9A13-8D0912C67054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6723B2-D6C6-497E-8EDF-971EA64EF7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3C4552E2-4D1F-4E8B-8223-C4906483B2BA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4038600" cy="4302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828800"/>
            <a:ext cx="4038600" cy="4302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16764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54465B77-85A9-44B4-A9E0-96273AD6E4F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>
  <p:cSld name="Title, 2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828800"/>
            <a:ext cx="4038600" cy="20748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57200" y="4056063"/>
            <a:ext cx="4038600" cy="20748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648200" y="1828800"/>
            <a:ext cx="4038600" cy="4302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16764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2BF2BC83-F948-417B-A999-474AF5F20DD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981200"/>
            <a:ext cx="8229600" cy="3886200"/>
          </a:xfrm>
        </p:spPr>
        <p:txBody>
          <a:bodyPr/>
          <a:lstStyle/>
          <a:p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CA999507-B294-47C5-96F9-7206B686CB94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981200"/>
            <a:ext cx="4038600" cy="18669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8669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4000500"/>
            <a:ext cx="4038600" cy="18669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4000500"/>
            <a:ext cx="4038600" cy="18669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4CFDB7B3-C9D5-44EF-9AB1-5BF57A02D147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60913" y="2362200"/>
            <a:ext cx="3770312" cy="17859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760913" y="4300538"/>
            <a:ext cx="3770312" cy="17859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2438400" y="6248400"/>
            <a:ext cx="2130425" cy="474663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5791200" y="6248400"/>
            <a:ext cx="2897188" cy="474663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84138" y="6242050"/>
            <a:ext cx="587375" cy="488950"/>
          </a:xfrm>
        </p:spPr>
        <p:txBody>
          <a:bodyPr/>
          <a:lstStyle>
            <a:lvl1pPr>
              <a:defRPr/>
            </a:lvl1pPr>
          </a:lstStyle>
          <a:p>
            <a:fld id="{FEC5618D-B158-460F-917C-EAD0CD25A48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E07CC-46C7-4F33-878D-6D912014AF3A}" type="datetimeFigureOut">
              <a:rPr lang="id-ID" smtClean="0"/>
              <a:pPr/>
              <a:t>08/05/25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18F61-AF19-4694-9A13-8D0912C67054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E07CC-46C7-4F33-878D-6D912014AF3A}" type="datetimeFigureOut">
              <a:rPr lang="id-ID" smtClean="0"/>
              <a:pPr/>
              <a:t>08/05/25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18F61-AF19-4694-9A13-8D0912C67054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E07CC-46C7-4F33-878D-6D912014AF3A}" type="datetimeFigureOut">
              <a:rPr lang="id-ID" smtClean="0"/>
              <a:pPr/>
              <a:t>08/05/25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18F61-AF19-4694-9A13-8D0912C67054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E07CC-46C7-4F33-878D-6D912014AF3A}" type="datetimeFigureOut">
              <a:rPr lang="id-ID" smtClean="0"/>
              <a:pPr/>
              <a:t>08/05/25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18F61-AF19-4694-9A13-8D0912C67054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E07CC-46C7-4F33-878D-6D912014AF3A}" type="datetimeFigureOut">
              <a:rPr lang="id-ID" smtClean="0"/>
              <a:pPr/>
              <a:t>08/05/25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18F61-AF19-4694-9A13-8D0912C67054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E07CC-46C7-4F33-878D-6D912014AF3A}" type="datetimeFigureOut">
              <a:rPr lang="id-ID" smtClean="0"/>
              <a:pPr/>
              <a:t>08/05/25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18F61-AF19-4694-9A13-8D0912C67054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E07CC-46C7-4F33-878D-6D912014AF3A}" type="datetimeFigureOut">
              <a:rPr lang="id-ID" smtClean="0"/>
              <a:pPr/>
              <a:t>08/05/25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18F61-AF19-4694-9A13-8D0912C67054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E07CC-46C7-4F33-878D-6D912014AF3A}" type="datetimeFigureOut">
              <a:rPr lang="id-ID" smtClean="0"/>
              <a:pPr/>
              <a:t>08/05/25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18F61-AF19-4694-9A13-8D0912C67054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0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0E07CC-46C7-4F33-878D-6D912014AF3A}" type="datetimeFigureOut">
              <a:rPr lang="id-ID" smtClean="0"/>
              <a:pPr/>
              <a:t>08/05/25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518F61-AF19-4694-9A13-8D0912C67054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3.png"/><Relationship Id="rId4" Type="http://schemas.openxmlformats.org/officeDocument/2006/relationships/image" Target="../media/image12.e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e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5.e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14.e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7.e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e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9.e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18.em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9.emf"/><Relationship Id="rId4" Type="http://schemas.openxmlformats.org/officeDocument/2006/relationships/oleObject" Target="../embeddings/oleObject9.bin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3.e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22.emf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13" Type="http://schemas.openxmlformats.org/officeDocument/2006/relationships/image" Target="../media/image27.emf"/><Relationship Id="rId18" Type="http://schemas.openxmlformats.org/officeDocument/2006/relationships/oleObject" Target="../embeddings/oleObject20.bin"/><Relationship Id="rId3" Type="http://schemas.openxmlformats.org/officeDocument/2006/relationships/image" Target="../media/image21.jpeg"/><Relationship Id="rId21" Type="http://schemas.openxmlformats.org/officeDocument/2006/relationships/image" Target="../media/image31.emf"/><Relationship Id="rId7" Type="http://schemas.openxmlformats.org/officeDocument/2006/relationships/image" Target="../media/image22.emf"/><Relationship Id="rId12" Type="http://schemas.openxmlformats.org/officeDocument/2006/relationships/oleObject" Target="../embeddings/oleObject17.bin"/><Relationship Id="rId17" Type="http://schemas.openxmlformats.org/officeDocument/2006/relationships/image" Target="../media/image29.emf"/><Relationship Id="rId25" Type="http://schemas.openxmlformats.org/officeDocument/2006/relationships/image" Target="../media/image33.emf"/><Relationship Id="rId2" Type="http://schemas.openxmlformats.org/officeDocument/2006/relationships/slideLayout" Target="../slideLayouts/slideLayout17.xml"/><Relationship Id="rId16" Type="http://schemas.openxmlformats.org/officeDocument/2006/relationships/oleObject" Target="../embeddings/oleObject19.bin"/><Relationship Id="rId20" Type="http://schemas.openxmlformats.org/officeDocument/2006/relationships/oleObject" Target="../embeddings/oleObject21.bin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4.bin"/><Relationship Id="rId11" Type="http://schemas.openxmlformats.org/officeDocument/2006/relationships/image" Target="../media/image26.emf"/><Relationship Id="rId24" Type="http://schemas.openxmlformats.org/officeDocument/2006/relationships/oleObject" Target="../embeddings/oleObject23.bin"/><Relationship Id="rId5" Type="http://schemas.openxmlformats.org/officeDocument/2006/relationships/image" Target="../media/image25.emf"/><Relationship Id="rId15" Type="http://schemas.openxmlformats.org/officeDocument/2006/relationships/image" Target="../media/image28.emf"/><Relationship Id="rId23" Type="http://schemas.openxmlformats.org/officeDocument/2006/relationships/image" Target="../media/image32.emf"/><Relationship Id="rId10" Type="http://schemas.openxmlformats.org/officeDocument/2006/relationships/oleObject" Target="../embeddings/oleObject16.bin"/><Relationship Id="rId19" Type="http://schemas.openxmlformats.org/officeDocument/2006/relationships/image" Target="../media/image30.emf"/><Relationship Id="rId4" Type="http://schemas.openxmlformats.org/officeDocument/2006/relationships/oleObject" Target="../embeddings/oleObject13.bin"/><Relationship Id="rId9" Type="http://schemas.openxmlformats.org/officeDocument/2006/relationships/image" Target="../media/image24.emf"/><Relationship Id="rId14" Type="http://schemas.openxmlformats.org/officeDocument/2006/relationships/oleObject" Target="../embeddings/oleObject18.bin"/><Relationship Id="rId22" Type="http://schemas.openxmlformats.org/officeDocument/2006/relationships/oleObject" Target="../embeddings/oleObject22.bin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34.emf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e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5.emf"/><Relationship Id="rId5" Type="http://schemas.openxmlformats.org/officeDocument/2006/relationships/oleObject" Target="../embeddings/oleObject26.bin"/><Relationship Id="rId4" Type="http://schemas.openxmlformats.org/officeDocument/2006/relationships/image" Target="../media/image34.emf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37.emf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3" Type="http://schemas.openxmlformats.org/officeDocument/2006/relationships/oleObject" Target="../embeddings/oleObject29.bin"/><Relationship Id="rId7" Type="http://schemas.openxmlformats.org/officeDocument/2006/relationships/image" Target="../media/image40.wmf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9.emf"/><Relationship Id="rId5" Type="http://schemas.openxmlformats.org/officeDocument/2006/relationships/oleObject" Target="../embeddings/oleObject30.bin"/><Relationship Id="rId4" Type="http://schemas.openxmlformats.org/officeDocument/2006/relationships/image" Target="../media/image38.emf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gi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676400"/>
            <a:ext cx="7696200" cy="2362200"/>
          </a:xfrm>
        </p:spPr>
        <p:txBody>
          <a:bodyPr/>
          <a:lstStyle/>
          <a:p>
            <a:pPr eaLnBrk="1" hangingPunct="1">
              <a:defRPr/>
            </a:pPr>
            <a:r>
              <a:rPr lang="id-ID" sz="2400" b="1">
                <a:solidFill>
                  <a:schemeClr val="accent1">
                    <a:lumMod val="75000"/>
                  </a:schemeClr>
                </a:solidFill>
                <a:latin typeface="Verdana" pitchFamily="34" charset="0"/>
              </a:rPr>
              <a:t>Pertemuan 5</a:t>
            </a:r>
            <a:br>
              <a:rPr lang="id-ID" sz="4000" b="1" dirty="0">
                <a:solidFill>
                  <a:schemeClr val="accent1">
                    <a:lumMod val="75000"/>
                  </a:schemeClr>
                </a:solidFill>
                <a:latin typeface="Verdana" pitchFamily="34" charset="0"/>
              </a:rPr>
            </a:br>
            <a:r>
              <a:rPr lang="en-US" sz="4000" b="1" dirty="0" err="1">
                <a:solidFill>
                  <a:schemeClr val="accent1">
                    <a:lumMod val="75000"/>
                  </a:schemeClr>
                </a:solidFill>
                <a:latin typeface="Verdana" pitchFamily="34" charset="0"/>
              </a:rPr>
              <a:t>Metode</a:t>
            </a:r>
            <a:r>
              <a:rPr lang="en-US" sz="4000" b="1" dirty="0">
                <a:solidFill>
                  <a:schemeClr val="accent1">
                    <a:lumMod val="75000"/>
                  </a:schemeClr>
                </a:solidFill>
                <a:latin typeface="Verdana" pitchFamily="34" charset="0"/>
              </a:rPr>
              <a:t> </a:t>
            </a:r>
            <a:r>
              <a:rPr lang="en-US" sz="4000" b="1" dirty="0" err="1">
                <a:solidFill>
                  <a:schemeClr val="accent1">
                    <a:lumMod val="75000"/>
                  </a:schemeClr>
                </a:solidFill>
                <a:latin typeface="Verdana" pitchFamily="34" charset="0"/>
              </a:rPr>
              <a:t>Peramalan</a:t>
            </a:r>
            <a:r>
              <a:rPr lang="en-US" sz="4000" b="1" i="1" dirty="0">
                <a:solidFill>
                  <a:schemeClr val="accent1">
                    <a:lumMod val="75000"/>
                  </a:schemeClr>
                </a:solidFill>
                <a:latin typeface="Verdana" pitchFamily="34" charset="0"/>
              </a:rPr>
              <a:t> </a:t>
            </a:r>
            <a:br>
              <a:rPr lang="en-US" sz="4000" b="1" i="1" dirty="0">
                <a:solidFill>
                  <a:schemeClr val="accent1">
                    <a:lumMod val="75000"/>
                  </a:schemeClr>
                </a:solidFill>
                <a:latin typeface="Verdana" pitchFamily="34" charset="0"/>
              </a:rPr>
            </a:br>
            <a:r>
              <a:rPr lang="en-US" sz="4000" b="1" dirty="0">
                <a:solidFill>
                  <a:schemeClr val="accent1">
                    <a:lumMod val="75000"/>
                  </a:schemeClr>
                </a:solidFill>
                <a:latin typeface="Verdana" pitchFamily="34" charset="0"/>
              </a:rPr>
              <a:t>(</a:t>
            </a:r>
            <a:r>
              <a:rPr lang="en-US" sz="4000" b="1" i="1" dirty="0">
                <a:solidFill>
                  <a:schemeClr val="accent1">
                    <a:lumMod val="75000"/>
                  </a:schemeClr>
                </a:solidFill>
                <a:latin typeface="Verdana" pitchFamily="34" charset="0"/>
              </a:rPr>
              <a:t>Forecasting Method</a:t>
            </a:r>
            <a:r>
              <a:rPr lang="en-US" sz="4000" b="1" dirty="0">
                <a:solidFill>
                  <a:schemeClr val="accent1">
                    <a:lumMod val="75000"/>
                  </a:schemeClr>
                </a:solidFill>
                <a:latin typeface="Verdana" pitchFamily="34" charset="0"/>
              </a:rPr>
              <a:t>)</a:t>
            </a:r>
            <a:endParaRPr lang="en-US" sz="4000" b="1" i="1" dirty="0">
              <a:solidFill>
                <a:schemeClr val="accent1">
                  <a:lumMod val="75000"/>
                </a:schemeClr>
              </a:solidFill>
              <a:latin typeface="Verdana" pitchFamily="34" charset="0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Sales Force Composite</a:t>
            </a:r>
          </a:p>
        </p:txBody>
      </p:sp>
      <p:sp>
        <p:nvSpPr>
          <p:cNvPr id="47111" name="Rectangle 7"/>
          <p:cNvSpPr>
            <a:spLocks noGrp="1" noChangeArrowheads="1"/>
          </p:cNvSpPr>
          <p:nvPr>
            <p:ph type="body" sz="half" idx="3"/>
          </p:nvPr>
        </p:nvSpPr>
        <p:spPr>
          <a:xfrm>
            <a:off x="4191000" y="2133600"/>
            <a:ext cx="4038600" cy="4302125"/>
          </a:xfrm>
        </p:spPr>
        <p:txBody>
          <a:bodyPr/>
          <a:lstStyle/>
          <a:p>
            <a:r>
              <a:rPr lang="en-US" sz="2800"/>
              <a:t>Teknik peramalan berdasarkan prediksi tenaga penjualan terhadap besarnya penjualan yang memungkinkan dimasa yang akan datang</a:t>
            </a:r>
          </a:p>
        </p:txBody>
      </p:sp>
      <p:pic>
        <p:nvPicPr>
          <p:cNvPr id="47112" name="Picture 8" descr="j0195384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219200" y="2438400"/>
            <a:ext cx="1795463" cy="1833563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Consumer Market Demand</a:t>
            </a:r>
          </a:p>
        </p:txBody>
      </p:sp>
      <p:sp>
        <p:nvSpPr>
          <p:cNvPr id="49158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3962400" y="2209800"/>
            <a:ext cx="4038600" cy="4302125"/>
          </a:xfrm>
        </p:spPr>
        <p:txBody>
          <a:bodyPr/>
          <a:lstStyle/>
          <a:p>
            <a:r>
              <a:rPr lang="en-US"/>
              <a:t>Metode peramalan yang meminta input dari para konsumen mengenai rencana pembelian mereka di masa yang akan datang</a:t>
            </a:r>
          </a:p>
        </p:txBody>
      </p:sp>
      <p:pic>
        <p:nvPicPr>
          <p:cNvPr id="49159" name="Picture 7" descr="j0222015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295400" y="2895600"/>
            <a:ext cx="1779588" cy="1787525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752600"/>
            <a:ext cx="8229600" cy="3429000"/>
          </a:xfrm>
        </p:spPr>
        <p:txBody>
          <a:bodyPr/>
          <a:lstStyle/>
          <a:p>
            <a:pPr marL="609600" indent="-609600" eaLnBrk="1" hangingPunct="1">
              <a:buSzTx/>
              <a:buFont typeface="Wingdings" pitchFamily="2" charset="2"/>
              <a:buAutoNum type="arabicPeriod"/>
              <a:defRPr/>
            </a:pPr>
            <a:r>
              <a:rPr lang="en-US" sz="2800"/>
              <a:t>Tersedia informasi tentang masa lalu.</a:t>
            </a:r>
          </a:p>
          <a:p>
            <a:pPr marL="609600" indent="-609600" eaLnBrk="1" hangingPunct="1">
              <a:buSzTx/>
              <a:buFont typeface="Wingdings" pitchFamily="2" charset="2"/>
              <a:buAutoNum type="arabicPeriod"/>
              <a:defRPr/>
            </a:pPr>
            <a:r>
              <a:rPr lang="en-US" sz="2800"/>
              <a:t>Informasi tersebut dapat di kuantitatifkan dalam bentuk data numerik.</a:t>
            </a:r>
          </a:p>
          <a:p>
            <a:pPr marL="609600" indent="-609600" eaLnBrk="1" hangingPunct="1">
              <a:buSzTx/>
              <a:buFont typeface="Wingdings" pitchFamily="2" charset="2"/>
              <a:buAutoNum type="arabicPeriod"/>
              <a:defRPr/>
            </a:pPr>
            <a:r>
              <a:rPr lang="en-US" sz="2800"/>
              <a:t>Dapat diasumsikan bahwa beberapa aspek pola masa lalu akan terus berlanjut di masa mendatang.</a:t>
            </a:r>
            <a:endParaRPr lang="id-ID" sz="2800"/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457200" y="304800"/>
            <a:ext cx="6705600" cy="1077218"/>
          </a:xfrm>
          <a:prstGeom prst="rect">
            <a:avLst/>
          </a:prstGeom>
          <a:solidFill>
            <a:srgbClr val="7030A0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vert="horz" wrap="square" lIns="91440" tIns="45720" rIns="91440" bIns="45720" rtlCol="0" anchor="ctr">
            <a:spAutoFit/>
          </a:bodyPr>
          <a:lstStyle/>
          <a:p>
            <a:pPr lvl="0" algn="ctr">
              <a:spcBef>
                <a:spcPct val="50000"/>
              </a:spcBef>
            </a:pPr>
            <a:r>
              <a:rPr lang="en-US" sz="3200" b="1" dirty="0" err="1">
                <a:solidFill>
                  <a:schemeClr val="bg1"/>
                </a:solidFill>
                <a:latin typeface="Verdana" pitchFamily="34" charset="0"/>
              </a:rPr>
              <a:t>Persyaratan</a:t>
            </a:r>
            <a:r>
              <a:rPr lang="en-US" sz="3200" b="1" dirty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Verdana" pitchFamily="34" charset="0"/>
              </a:rPr>
              <a:t>Penggunaan</a:t>
            </a:r>
            <a:r>
              <a:rPr lang="en-US" sz="3200" b="1" dirty="0">
                <a:solidFill>
                  <a:schemeClr val="bg1"/>
                </a:solidFill>
                <a:latin typeface="Verdana" pitchFamily="34" charset="0"/>
              </a:rPr>
              <a:t> </a:t>
            </a:r>
            <a:br>
              <a:rPr lang="en-US" sz="3200" b="1" dirty="0">
                <a:solidFill>
                  <a:schemeClr val="bg1"/>
                </a:solidFill>
                <a:latin typeface="Verdana" pitchFamily="34" charset="0"/>
              </a:rPr>
            </a:br>
            <a:r>
              <a:rPr lang="en-US" sz="3200" b="1" dirty="0" err="1">
                <a:solidFill>
                  <a:schemeClr val="bg1"/>
                </a:solidFill>
                <a:latin typeface="Verdana" pitchFamily="34" charset="0"/>
              </a:rPr>
              <a:t>Metode</a:t>
            </a:r>
            <a:r>
              <a:rPr lang="en-US" sz="3200" b="1" dirty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Verdana" pitchFamily="34" charset="0"/>
              </a:rPr>
              <a:t>Kuantitatif</a:t>
            </a:r>
            <a:r>
              <a:rPr lang="en-US" sz="3200" b="1" dirty="0">
                <a:solidFill>
                  <a:schemeClr val="bg1"/>
                </a:solidFill>
                <a:latin typeface="Verdana" pitchFamily="34" charset="0"/>
              </a:rPr>
              <a:t>: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8" name="AutoShape 10"/>
          <p:cNvSpPr>
            <a:spLocks noChangeArrowheads="1"/>
          </p:cNvSpPr>
          <p:nvPr/>
        </p:nvSpPr>
        <p:spPr bwMode="auto">
          <a:xfrm>
            <a:off x="838200" y="3962400"/>
            <a:ext cx="5638800" cy="2286000"/>
          </a:xfrm>
          <a:prstGeom prst="rightArrow">
            <a:avLst>
              <a:gd name="adj1" fmla="val 50000"/>
              <a:gd name="adj2" fmla="val 61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d-ID"/>
          </a:p>
        </p:txBody>
      </p:sp>
      <p:sp>
        <p:nvSpPr>
          <p:cNvPr id="58372" name="AutoShape 4"/>
          <p:cNvSpPr>
            <a:spLocks noChangeArrowheads="1"/>
          </p:cNvSpPr>
          <p:nvPr/>
        </p:nvSpPr>
        <p:spPr bwMode="auto">
          <a:xfrm>
            <a:off x="838200" y="1447800"/>
            <a:ext cx="5791200" cy="2362200"/>
          </a:xfrm>
          <a:prstGeom prst="rightArrow">
            <a:avLst>
              <a:gd name="adj1" fmla="val 58065"/>
              <a:gd name="adj2" fmla="val 64718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d-ID"/>
          </a:p>
        </p:txBody>
      </p:sp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PERAMALAN KUANTITATIF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29600" cy="4343400"/>
          </a:xfrm>
        </p:spPr>
        <p:txBody>
          <a:bodyPr/>
          <a:lstStyle/>
          <a:p>
            <a:pPr>
              <a:buFont typeface="Wingdings" pitchFamily="2" charset="2"/>
              <a:buBlip>
                <a:blip r:embed="rId2"/>
              </a:buBlip>
            </a:pPr>
            <a:r>
              <a:rPr lang="en-US" sz="2400"/>
              <a:t>NAIVE APPROACH</a:t>
            </a:r>
          </a:p>
          <a:p>
            <a:pPr>
              <a:buFont typeface="Wingdings" pitchFamily="2" charset="2"/>
              <a:buBlip>
                <a:blip r:embed="rId2"/>
              </a:buBlip>
            </a:pPr>
            <a:r>
              <a:rPr lang="en-US" sz="2400"/>
              <a:t>MOVING AVERAGE</a:t>
            </a:r>
          </a:p>
          <a:p>
            <a:pPr>
              <a:buFont typeface="Wingdings" pitchFamily="2" charset="2"/>
              <a:buBlip>
                <a:blip r:embed="rId2"/>
              </a:buBlip>
            </a:pPr>
            <a:r>
              <a:rPr lang="en-US" sz="2400"/>
              <a:t>EXPONENTIAL SMOOTHING</a:t>
            </a:r>
          </a:p>
          <a:p>
            <a:pPr>
              <a:buFont typeface="Wingdings" pitchFamily="2" charset="2"/>
              <a:buBlip>
                <a:blip r:embed="rId2"/>
              </a:buBlip>
            </a:pPr>
            <a:endParaRPr lang="en-US" sz="2400"/>
          </a:p>
          <a:p>
            <a:pPr>
              <a:buFont typeface="Wingdings" pitchFamily="2" charset="2"/>
              <a:buBlip>
                <a:blip r:embed="rId2"/>
              </a:buBlip>
            </a:pPr>
            <a:endParaRPr lang="en-US" sz="2400"/>
          </a:p>
          <a:p>
            <a:pPr>
              <a:buFont typeface="Wingdings" pitchFamily="2" charset="2"/>
              <a:buBlip>
                <a:blip r:embed="rId2"/>
              </a:buBlip>
            </a:pPr>
            <a:endParaRPr lang="en-US" sz="2400"/>
          </a:p>
          <a:p>
            <a:pPr>
              <a:buFont typeface="Wingdings" pitchFamily="2" charset="2"/>
              <a:buBlip>
                <a:blip r:embed="rId2"/>
              </a:buBlip>
            </a:pPr>
            <a:r>
              <a:rPr lang="en-US" sz="2400"/>
              <a:t>TREND PROJECTION</a:t>
            </a:r>
          </a:p>
          <a:p>
            <a:pPr>
              <a:buFont typeface="Wingdings" pitchFamily="2" charset="2"/>
              <a:buBlip>
                <a:blip r:embed="rId2"/>
              </a:buBlip>
            </a:pPr>
            <a:r>
              <a:rPr lang="en-US" sz="2400"/>
              <a:t>LINIER REGRESSION ANALYSIS</a:t>
            </a:r>
          </a:p>
        </p:txBody>
      </p:sp>
      <p:sp>
        <p:nvSpPr>
          <p:cNvPr id="58374" name="Text Box 6"/>
          <p:cNvSpPr txBox="1">
            <a:spLocks noChangeArrowheads="1"/>
          </p:cNvSpPr>
          <p:nvPr/>
        </p:nvSpPr>
        <p:spPr bwMode="auto">
          <a:xfrm>
            <a:off x="6248400" y="2971800"/>
            <a:ext cx="2667000" cy="915988"/>
          </a:xfrm>
          <a:prstGeom prst="rect">
            <a:avLst/>
          </a:prstGeom>
          <a:solidFill>
            <a:srgbClr val="FF00FF"/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chemeClr val="bg1"/>
                </a:solidFill>
              </a:rPr>
              <a:t>Menggunakan sekumpulan data masa lalu untuk peramalan </a:t>
            </a:r>
          </a:p>
        </p:txBody>
      </p:sp>
      <p:sp>
        <p:nvSpPr>
          <p:cNvPr id="58376" name="AutoShape 8"/>
          <p:cNvSpPr>
            <a:spLocks noChangeArrowheads="1"/>
          </p:cNvSpPr>
          <p:nvPr/>
        </p:nvSpPr>
        <p:spPr bwMode="auto">
          <a:xfrm>
            <a:off x="6781800" y="1828800"/>
            <a:ext cx="1676400" cy="990600"/>
          </a:xfrm>
          <a:prstGeom prst="downArrowCallout">
            <a:avLst>
              <a:gd name="adj1" fmla="val 42308"/>
              <a:gd name="adj2" fmla="val 42308"/>
              <a:gd name="adj3" fmla="val 16667"/>
              <a:gd name="adj4" fmla="val 6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d-ID"/>
          </a:p>
        </p:txBody>
      </p:sp>
      <p:sp>
        <p:nvSpPr>
          <p:cNvPr id="58373" name="Text Box 5"/>
          <p:cNvSpPr txBox="1">
            <a:spLocks noChangeArrowheads="1"/>
          </p:cNvSpPr>
          <p:nvPr/>
        </p:nvSpPr>
        <p:spPr bwMode="auto">
          <a:xfrm>
            <a:off x="6705600" y="1828800"/>
            <a:ext cx="1828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chemeClr val="bg1"/>
                </a:solidFill>
              </a:rPr>
              <a:t>MODEL </a:t>
            </a:r>
            <a:r>
              <a:rPr lang="en-US" i="1">
                <a:solidFill>
                  <a:schemeClr val="bg1"/>
                </a:solidFill>
              </a:rPr>
              <a:t>TIME SERIES</a:t>
            </a:r>
          </a:p>
        </p:txBody>
      </p:sp>
      <p:sp>
        <p:nvSpPr>
          <p:cNvPr id="58380" name="Text Box 12"/>
          <p:cNvSpPr txBox="1">
            <a:spLocks noChangeArrowheads="1"/>
          </p:cNvSpPr>
          <p:nvPr/>
        </p:nvSpPr>
        <p:spPr bwMode="auto">
          <a:xfrm>
            <a:off x="6553200" y="4648200"/>
            <a:ext cx="2209800" cy="1054100"/>
          </a:xfrm>
          <a:prstGeom prst="rect">
            <a:avLst/>
          </a:prstGeom>
          <a:solidFill>
            <a:srgbClr val="CC3300"/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chemeClr val="bg1"/>
                </a:solidFill>
              </a:rPr>
              <a:t>Model Asosiatif</a:t>
            </a:r>
          </a:p>
          <a:p>
            <a:pPr algn="ctr">
              <a:spcBef>
                <a:spcPct val="50000"/>
              </a:spcBef>
            </a:pPr>
            <a:r>
              <a:rPr lang="en-US">
                <a:solidFill>
                  <a:schemeClr val="bg1"/>
                </a:solidFill>
              </a:rPr>
              <a:t>(Hubungan sebab akibat)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583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83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5" dur="5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83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83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8" grpId="0" animBg="1"/>
      <p:bldP spid="58372" grpId="0" animBg="1"/>
      <p:bldP spid="58374" grpId="0" animBg="1"/>
      <p:bldP spid="58376" grpId="0" animBg="1"/>
      <p:bldP spid="58373" grpId="0"/>
      <p:bldP spid="5838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76400"/>
            <a:ext cx="8534400" cy="4800600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SzTx/>
              <a:buFont typeface="Wingdings" pitchFamily="2" charset="2"/>
              <a:buAutoNum type="arabicPeriod"/>
              <a:defRPr/>
            </a:pPr>
            <a:r>
              <a:rPr lang="en-US" sz="2400" b="1" dirty="0" err="1"/>
              <a:t>Pola</a:t>
            </a:r>
            <a:r>
              <a:rPr lang="en-US" sz="2400" b="1" dirty="0"/>
              <a:t> </a:t>
            </a:r>
            <a:r>
              <a:rPr lang="en-US" sz="2400" b="1" i="1" dirty="0" err="1"/>
              <a:t>horisontal</a:t>
            </a:r>
            <a:r>
              <a:rPr lang="en-US" sz="2400" b="1" i="1" dirty="0"/>
              <a:t> </a:t>
            </a:r>
            <a:r>
              <a:rPr lang="en-US" sz="2400" b="1" dirty="0"/>
              <a:t>(H) </a:t>
            </a:r>
            <a:r>
              <a:rPr lang="en-US" sz="2400" dirty="0" err="1"/>
              <a:t>terjadi</a:t>
            </a:r>
            <a:r>
              <a:rPr lang="en-US" sz="2400" dirty="0"/>
              <a:t> </a:t>
            </a:r>
            <a:r>
              <a:rPr lang="en-US" sz="2400" dirty="0" err="1"/>
              <a:t>bilamana</a:t>
            </a:r>
            <a:r>
              <a:rPr lang="en-US" sz="2400" dirty="0"/>
              <a:t> data </a:t>
            </a:r>
            <a:r>
              <a:rPr lang="en-US" sz="2400" dirty="0" err="1"/>
              <a:t>berfluktuasi</a:t>
            </a:r>
            <a:r>
              <a:rPr lang="en-US" sz="2400" dirty="0"/>
              <a:t> </a:t>
            </a:r>
            <a:r>
              <a:rPr lang="en-US" sz="2400" dirty="0" err="1"/>
              <a:t>disekitar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rata-rata </a:t>
            </a:r>
            <a:r>
              <a:rPr lang="en-US" sz="2400" dirty="0" err="1"/>
              <a:t>yg</a:t>
            </a:r>
            <a:r>
              <a:rPr lang="en-US" sz="2400" dirty="0"/>
              <a:t> </a:t>
            </a:r>
            <a:r>
              <a:rPr lang="en-US" sz="2400" dirty="0" err="1"/>
              <a:t>konstan</a:t>
            </a:r>
            <a:r>
              <a:rPr lang="en-US" sz="2400" dirty="0"/>
              <a:t>.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produk</a:t>
            </a:r>
            <a:r>
              <a:rPr lang="en-US" sz="2400" dirty="0"/>
              <a:t> </a:t>
            </a:r>
            <a:r>
              <a:rPr lang="en-US" sz="2400" dirty="0" err="1"/>
              <a:t>yg</a:t>
            </a:r>
            <a:r>
              <a:rPr lang="en-US" sz="2400" dirty="0"/>
              <a:t> </a:t>
            </a:r>
            <a:r>
              <a:rPr lang="en-US" sz="2400" dirty="0" err="1"/>
              <a:t>penjualannya</a:t>
            </a:r>
            <a:r>
              <a:rPr lang="en-US" sz="2400" dirty="0"/>
              <a:t> </a:t>
            </a:r>
            <a:r>
              <a:rPr lang="en-US" sz="2400" dirty="0" err="1"/>
              <a:t>tdk</a:t>
            </a:r>
            <a:r>
              <a:rPr lang="en-US" sz="2400" dirty="0"/>
              <a:t> </a:t>
            </a:r>
            <a:r>
              <a:rPr lang="en-US" sz="2400" dirty="0" err="1"/>
              <a:t>meningkat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menurun</a:t>
            </a:r>
            <a:r>
              <a:rPr lang="en-US" sz="2400" dirty="0"/>
              <a:t> </a:t>
            </a:r>
            <a:r>
              <a:rPr lang="en-US" sz="2400" dirty="0" err="1"/>
              <a:t>selama</a:t>
            </a:r>
            <a:r>
              <a:rPr lang="en-US" sz="2400" dirty="0"/>
              <a:t> </a:t>
            </a:r>
            <a:r>
              <a:rPr lang="en-US" sz="2400" dirty="0" err="1"/>
              <a:t>waktu</a:t>
            </a:r>
            <a:r>
              <a:rPr lang="en-US" sz="2400" dirty="0"/>
              <a:t> </a:t>
            </a:r>
            <a:r>
              <a:rPr lang="en-US" sz="2400" dirty="0" err="1"/>
              <a:t>tertentu</a:t>
            </a:r>
            <a:r>
              <a:rPr lang="en-US" sz="2400" dirty="0"/>
              <a:t> </a:t>
            </a:r>
            <a:r>
              <a:rPr lang="en-US" sz="2400" dirty="0" err="1"/>
              <a:t>termasuk</a:t>
            </a:r>
            <a:r>
              <a:rPr lang="en-US" sz="2400" dirty="0"/>
              <a:t> </a:t>
            </a:r>
            <a:r>
              <a:rPr lang="en-US" sz="2400" dirty="0" err="1"/>
              <a:t>jenis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. </a:t>
            </a:r>
            <a:r>
              <a:rPr lang="en-US" sz="2400" dirty="0" err="1"/>
              <a:t>Pola</a:t>
            </a:r>
            <a:r>
              <a:rPr lang="en-US" sz="2400" dirty="0"/>
              <a:t> </a:t>
            </a:r>
            <a:r>
              <a:rPr lang="en-US" sz="2400" dirty="0" err="1"/>
              <a:t>khas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data horizontal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stasioner</a:t>
            </a:r>
            <a:r>
              <a:rPr lang="en-US" sz="2400" dirty="0"/>
              <a:t> </a:t>
            </a:r>
            <a:r>
              <a:rPr lang="en-US" sz="2400" dirty="0" err="1"/>
              <a:t>seperti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dilihat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Gambar</a:t>
            </a:r>
            <a:r>
              <a:rPr lang="en-US" sz="2400" dirty="0"/>
              <a:t> 1.1.</a:t>
            </a:r>
          </a:p>
          <a:p>
            <a:pPr marL="609600" indent="-609600" eaLnBrk="1" hangingPunct="1">
              <a:lnSpc>
                <a:spcPct val="80000"/>
              </a:lnSpc>
              <a:buSzTx/>
              <a:buFont typeface="Wingdings" pitchFamily="2" charset="2"/>
              <a:buAutoNum type="arabicPeriod"/>
              <a:defRPr/>
            </a:pPr>
            <a:r>
              <a:rPr lang="en-US" sz="2400" b="1" dirty="0" err="1"/>
              <a:t>Pola</a:t>
            </a:r>
            <a:r>
              <a:rPr lang="en-US" sz="2400" b="1" dirty="0"/>
              <a:t> </a:t>
            </a:r>
            <a:r>
              <a:rPr lang="en-US" sz="2400" b="1" i="1" dirty="0" err="1"/>
              <a:t>musiman</a:t>
            </a:r>
            <a:r>
              <a:rPr lang="en-US" sz="2400" b="1" i="1" dirty="0"/>
              <a:t> </a:t>
            </a:r>
            <a:r>
              <a:rPr lang="en-US" sz="2400" b="1" dirty="0"/>
              <a:t>(S)</a:t>
            </a:r>
            <a:r>
              <a:rPr lang="en-US" sz="2400" dirty="0"/>
              <a:t> </a:t>
            </a:r>
            <a:r>
              <a:rPr lang="en-US" sz="2400" dirty="0" err="1"/>
              <a:t>terjadi</a:t>
            </a:r>
            <a:r>
              <a:rPr lang="en-US" sz="2400" dirty="0"/>
              <a:t> </a:t>
            </a:r>
            <a:r>
              <a:rPr lang="en-US" sz="2400" dirty="0" err="1"/>
              <a:t>bilamana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deret</a:t>
            </a:r>
            <a:r>
              <a:rPr lang="en-US" sz="2400" dirty="0"/>
              <a:t> </a:t>
            </a:r>
            <a:r>
              <a:rPr lang="en-US" sz="2400" dirty="0" err="1"/>
              <a:t>dipengaruhi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faktor</a:t>
            </a:r>
            <a:r>
              <a:rPr lang="en-US" sz="2400" dirty="0"/>
              <a:t> </a:t>
            </a:r>
            <a:r>
              <a:rPr lang="en-US" sz="2400" dirty="0" err="1"/>
              <a:t>musiman</a:t>
            </a:r>
            <a:r>
              <a:rPr lang="en-US" sz="2400" dirty="0"/>
              <a:t> (</a:t>
            </a:r>
            <a:r>
              <a:rPr lang="en-US" sz="2400" dirty="0" err="1"/>
              <a:t>misalnya</a:t>
            </a:r>
            <a:r>
              <a:rPr lang="en-US" sz="2400" dirty="0"/>
              <a:t> </a:t>
            </a:r>
            <a:r>
              <a:rPr lang="en-US" sz="2400" dirty="0" err="1"/>
              <a:t>kuartal</a:t>
            </a:r>
            <a:r>
              <a:rPr lang="en-US" sz="2400" dirty="0"/>
              <a:t> </a:t>
            </a:r>
            <a:r>
              <a:rPr lang="en-US" sz="2400" dirty="0" err="1"/>
              <a:t>tahun</a:t>
            </a:r>
            <a:r>
              <a:rPr lang="en-US" sz="2400" dirty="0"/>
              <a:t> </a:t>
            </a:r>
            <a:r>
              <a:rPr lang="en-US" sz="2400" dirty="0" err="1"/>
              <a:t>tertentu</a:t>
            </a:r>
            <a:r>
              <a:rPr lang="en-US" sz="2400" dirty="0"/>
              <a:t>, </a:t>
            </a:r>
            <a:r>
              <a:rPr lang="en-US" sz="2400" dirty="0" err="1"/>
              <a:t>bulanan</a:t>
            </a:r>
            <a:r>
              <a:rPr lang="en-US" sz="2400" dirty="0"/>
              <a:t>,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hari-hari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minggu</a:t>
            </a:r>
            <a:r>
              <a:rPr lang="en-US" sz="2400" dirty="0"/>
              <a:t> </a:t>
            </a:r>
            <a:r>
              <a:rPr lang="en-US" sz="2400" dirty="0" err="1"/>
              <a:t>tertentu</a:t>
            </a:r>
            <a:r>
              <a:rPr lang="en-US" sz="2400" dirty="0"/>
              <a:t>). </a:t>
            </a:r>
            <a:r>
              <a:rPr lang="en-US" sz="2400" dirty="0" err="1"/>
              <a:t>Penjualan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produk</a:t>
            </a:r>
            <a:r>
              <a:rPr lang="en-US" sz="2400" dirty="0"/>
              <a:t> </a:t>
            </a:r>
            <a:r>
              <a:rPr lang="en-US" sz="2400" dirty="0" err="1"/>
              <a:t>seperti</a:t>
            </a:r>
            <a:r>
              <a:rPr lang="en-US" sz="2400" dirty="0"/>
              <a:t> </a:t>
            </a:r>
            <a:r>
              <a:rPr lang="en-US" sz="2400" dirty="0" err="1"/>
              <a:t>minuman</a:t>
            </a:r>
            <a:r>
              <a:rPr lang="en-US" sz="2400" dirty="0"/>
              <a:t> </a:t>
            </a:r>
            <a:r>
              <a:rPr lang="en-US" sz="2400" dirty="0" err="1"/>
              <a:t>ringan</a:t>
            </a:r>
            <a:r>
              <a:rPr lang="en-US" sz="2400" dirty="0"/>
              <a:t>, </a:t>
            </a:r>
            <a:r>
              <a:rPr lang="en-US" sz="2400" dirty="0" err="1"/>
              <a:t>es</a:t>
            </a:r>
            <a:r>
              <a:rPr lang="en-US" sz="2400" dirty="0"/>
              <a:t> </a:t>
            </a:r>
            <a:r>
              <a:rPr lang="en-US" sz="2400" dirty="0" err="1"/>
              <a:t>krim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bahan</a:t>
            </a:r>
            <a:r>
              <a:rPr lang="en-US" sz="2400" dirty="0"/>
              <a:t> </a:t>
            </a:r>
            <a:r>
              <a:rPr lang="en-US" sz="2400" dirty="0" err="1"/>
              <a:t>bakar</a:t>
            </a:r>
            <a:r>
              <a:rPr lang="en-US" sz="2400" dirty="0"/>
              <a:t> </a:t>
            </a:r>
            <a:r>
              <a:rPr lang="en-US" sz="2400" dirty="0" err="1"/>
              <a:t>pemanas</a:t>
            </a:r>
            <a:r>
              <a:rPr lang="en-US" sz="2400" dirty="0"/>
              <a:t> </a:t>
            </a:r>
            <a:r>
              <a:rPr lang="en-US" sz="2400" dirty="0" err="1"/>
              <a:t>ruang</a:t>
            </a:r>
            <a:r>
              <a:rPr lang="en-US" sz="2400" dirty="0"/>
              <a:t> </a:t>
            </a:r>
            <a:r>
              <a:rPr lang="en-US" sz="2400" dirty="0" err="1"/>
              <a:t>semuanya</a:t>
            </a:r>
            <a:r>
              <a:rPr lang="en-US" sz="2400" dirty="0"/>
              <a:t> </a:t>
            </a:r>
            <a:r>
              <a:rPr lang="en-US" sz="2400" dirty="0" err="1"/>
              <a:t>menunjukkan</a:t>
            </a:r>
            <a:r>
              <a:rPr lang="en-US" sz="2400" dirty="0"/>
              <a:t> </a:t>
            </a:r>
            <a:r>
              <a:rPr lang="en-US" sz="2400" dirty="0" err="1"/>
              <a:t>jenis</a:t>
            </a:r>
            <a:r>
              <a:rPr lang="en-US" sz="2400" dirty="0"/>
              <a:t> </a:t>
            </a:r>
            <a:r>
              <a:rPr lang="en-US" sz="2400" dirty="0" err="1"/>
              <a:t>pola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.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pola</a:t>
            </a:r>
            <a:r>
              <a:rPr lang="en-US" sz="2400" dirty="0"/>
              <a:t> </a:t>
            </a:r>
            <a:r>
              <a:rPr lang="en-US" sz="2400" dirty="0" err="1"/>
              <a:t>musiman</a:t>
            </a:r>
            <a:r>
              <a:rPr lang="en-US" sz="2400" dirty="0"/>
              <a:t> </a:t>
            </a:r>
            <a:r>
              <a:rPr lang="en-US" sz="2400" dirty="0" err="1"/>
              <a:t>kuartalan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dilihat</a:t>
            </a:r>
            <a:r>
              <a:rPr lang="en-US" sz="2400" dirty="0"/>
              <a:t> </a:t>
            </a:r>
            <a:r>
              <a:rPr lang="en-US" sz="2400" dirty="0" err="1"/>
              <a:t>Gambar</a:t>
            </a:r>
            <a:r>
              <a:rPr lang="en-US" sz="2400" dirty="0"/>
              <a:t> 1.2.</a:t>
            </a:r>
            <a:endParaRPr lang="id-ID" sz="2400" dirty="0"/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990600" y="304800"/>
            <a:ext cx="7010400" cy="707886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vert="horz" wrap="square" lIns="91440" tIns="45720" rIns="91440" bIns="45720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4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Dekomposisi Deret Waktu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676400"/>
            <a:ext cx="7924800" cy="4530725"/>
          </a:xfrm>
        </p:spPr>
        <p:txBody>
          <a:bodyPr/>
          <a:lstStyle/>
          <a:p>
            <a:pPr marL="533400" indent="-533400" eaLnBrk="1" hangingPunct="1">
              <a:lnSpc>
                <a:spcPct val="80000"/>
              </a:lnSpc>
              <a:buSzTx/>
              <a:buFont typeface="Wingdings" pitchFamily="2" charset="2"/>
              <a:buAutoNum type="arabicPeriod" startAt="3"/>
              <a:defRPr/>
            </a:pPr>
            <a:r>
              <a:rPr lang="en-US" sz="2400" b="1" dirty="0" err="1"/>
              <a:t>Pola</a:t>
            </a:r>
            <a:r>
              <a:rPr lang="en-US" sz="2400" b="1" dirty="0"/>
              <a:t> </a:t>
            </a:r>
            <a:r>
              <a:rPr lang="en-US" sz="2400" b="1" i="1" dirty="0" err="1"/>
              <a:t>sikl</a:t>
            </a:r>
            <a:r>
              <a:rPr lang="id-ID" sz="2400" b="1" i="1" dirty="0"/>
              <a:t>u</a:t>
            </a:r>
            <a:r>
              <a:rPr lang="en-US" sz="2400" b="1" i="1" dirty="0"/>
              <a:t>s </a:t>
            </a:r>
            <a:r>
              <a:rPr lang="en-US" sz="2400" b="1" dirty="0"/>
              <a:t>(C) </a:t>
            </a:r>
            <a:r>
              <a:rPr lang="en-US" sz="2400" dirty="0" err="1"/>
              <a:t>terjadi</a:t>
            </a:r>
            <a:r>
              <a:rPr lang="en-US" sz="2400" dirty="0"/>
              <a:t> </a:t>
            </a:r>
            <a:r>
              <a:rPr lang="en-US" sz="2400" dirty="0" err="1"/>
              <a:t>bilamana</a:t>
            </a:r>
            <a:r>
              <a:rPr lang="en-US" sz="2400" dirty="0"/>
              <a:t> </a:t>
            </a:r>
            <a:r>
              <a:rPr lang="en-US" sz="2400" dirty="0" err="1"/>
              <a:t>datanya</a:t>
            </a:r>
            <a:r>
              <a:rPr lang="en-US" sz="2400" dirty="0"/>
              <a:t> </a:t>
            </a:r>
            <a:r>
              <a:rPr lang="en-US" sz="2400" dirty="0" err="1"/>
              <a:t>dipengaruhi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fluktuasi</a:t>
            </a:r>
            <a:r>
              <a:rPr lang="en-US" sz="2400" dirty="0"/>
              <a:t> </a:t>
            </a:r>
            <a:r>
              <a:rPr lang="en-US" sz="2400" dirty="0" err="1"/>
              <a:t>ekonomi</a:t>
            </a:r>
            <a:r>
              <a:rPr lang="en-US" sz="2400" dirty="0"/>
              <a:t> </a:t>
            </a:r>
            <a:r>
              <a:rPr lang="en-US" sz="2400" dirty="0" err="1"/>
              <a:t>jangka</a:t>
            </a:r>
            <a:r>
              <a:rPr lang="en-US" sz="2400" dirty="0"/>
              <a:t> </a:t>
            </a:r>
            <a:r>
              <a:rPr lang="en-US" sz="2400" dirty="0" err="1"/>
              <a:t>panjang</a:t>
            </a:r>
            <a:r>
              <a:rPr lang="en-US" sz="2400" dirty="0"/>
              <a:t> </a:t>
            </a:r>
            <a:r>
              <a:rPr lang="en-US" sz="2400" dirty="0" err="1"/>
              <a:t>seperti</a:t>
            </a:r>
            <a:r>
              <a:rPr lang="en-US" sz="2400" dirty="0"/>
              <a:t> yang </a:t>
            </a:r>
            <a:r>
              <a:rPr lang="en-US" sz="2400" dirty="0" err="1"/>
              <a:t>berhubungan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siklus</a:t>
            </a:r>
            <a:r>
              <a:rPr lang="en-US" sz="2400" dirty="0"/>
              <a:t> </a:t>
            </a:r>
            <a:r>
              <a:rPr lang="en-US" sz="2400" dirty="0" err="1"/>
              <a:t>bisnis</a:t>
            </a:r>
            <a:r>
              <a:rPr lang="en-US" sz="2400" dirty="0"/>
              <a:t>. </a:t>
            </a:r>
            <a:r>
              <a:rPr lang="en-US" sz="2400" dirty="0" err="1"/>
              <a:t>Contoh</a:t>
            </a:r>
            <a:r>
              <a:rPr lang="en-US" sz="2400" dirty="0"/>
              <a:t>: </a:t>
            </a:r>
            <a:r>
              <a:rPr lang="en-US" sz="2400" dirty="0" err="1"/>
              <a:t>Penjualan</a:t>
            </a:r>
            <a:r>
              <a:rPr lang="en-US" sz="2400" dirty="0"/>
              <a:t> </a:t>
            </a:r>
            <a:r>
              <a:rPr lang="en-US" sz="2400" dirty="0" err="1"/>
              <a:t>produk</a:t>
            </a:r>
            <a:r>
              <a:rPr lang="en-US" sz="2400" dirty="0"/>
              <a:t> </a:t>
            </a:r>
            <a:r>
              <a:rPr lang="en-US" sz="2400" dirty="0" err="1"/>
              <a:t>seperti</a:t>
            </a:r>
            <a:r>
              <a:rPr lang="en-US" sz="2400" dirty="0"/>
              <a:t> </a:t>
            </a:r>
            <a:r>
              <a:rPr lang="en-US" sz="2400" dirty="0" err="1"/>
              <a:t>mobil</a:t>
            </a:r>
            <a:r>
              <a:rPr lang="en-US" sz="2400" dirty="0"/>
              <a:t>, </a:t>
            </a:r>
            <a:r>
              <a:rPr lang="en-US" sz="2400" dirty="0" err="1"/>
              <a:t>baja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peralatan</a:t>
            </a:r>
            <a:r>
              <a:rPr lang="en-US" sz="2400" dirty="0"/>
              <a:t> </a:t>
            </a:r>
            <a:r>
              <a:rPr lang="en-US" sz="2400" dirty="0" err="1"/>
              <a:t>utama</a:t>
            </a:r>
            <a:r>
              <a:rPr lang="en-US" sz="2400" dirty="0"/>
              <a:t> </a:t>
            </a:r>
            <a:r>
              <a:rPr lang="en-US" sz="2400" dirty="0" err="1"/>
              <a:t>lainnya</a:t>
            </a:r>
            <a:r>
              <a:rPr lang="en-US" sz="2400" dirty="0"/>
              <a:t>. </a:t>
            </a:r>
            <a:r>
              <a:rPr lang="en-US" sz="2400" dirty="0" err="1"/>
              <a:t>Jenis</a:t>
            </a:r>
            <a:r>
              <a:rPr lang="en-US" sz="2400" dirty="0"/>
              <a:t> </a:t>
            </a:r>
            <a:r>
              <a:rPr lang="en-US" sz="2400" dirty="0" err="1"/>
              <a:t>pola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dilihat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Gambar</a:t>
            </a:r>
            <a:r>
              <a:rPr lang="en-US" sz="2400" dirty="0"/>
              <a:t> 1.3.</a:t>
            </a:r>
          </a:p>
          <a:p>
            <a:pPr marL="533400" indent="-533400" eaLnBrk="1" hangingPunct="1">
              <a:lnSpc>
                <a:spcPct val="80000"/>
              </a:lnSpc>
              <a:buSzTx/>
              <a:buFont typeface="Wingdings" pitchFamily="2" charset="2"/>
              <a:buAutoNum type="arabicPeriod" startAt="3"/>
              <a:defRPr/>
            </a:pPr>
            <a:r>
              <a:rPr lang="en-US" sz="2400" b="1" dirty="0" err="1"/>
              <a:t>Pola</a:t>
            </a:r>
            <a:r>
              <a:rPr lang="en-US" sz="2400" b="1" dirty="0"/>
              <a:t> </a:t>
            </a:r>
            <a:r>
              <a:rPr lang="en-US" sz="2400" b="1" i="1" dirty="0"/>
              <a:t>trend </a:t>
            </a:r>
            <a:r>
              <a:rPr lang="en-US" sz="2400" b="1" dirty="0"/>
              <a:t>(T)</a:t>
            </a:r>
            <a:r>
              <a:rPr lang="en-US" sz="2400" dirty="0"/>
              <a:t> </a:t>
            </a:r>
            <a:r>
              <a:rPr lang="en-US" sz="2400" dirty="0" err="1"/>
              <a:t>terjadi</a:t>
            </a:r>
            <a:r>
              <a:rPr lang="en-US" sz="2400" dirty="0"/>
              <a:t> </a:t>
            </a:r>
            <a:r>
              <a:rPr lang="en-US" sz="2400" dirty="0" err="1"/>
              <a:t>bilamana</a:t>
            </a:r>
            <a:r>
              <a:rPr lang="en-US" sz="2400" dirty="0"/>
              <a:t> </a:t>
            </a:r>
            <a:r>
              <a:rPr lang="en-US" sz="2400" dirty="0" err="1"/>
              <a:t>terdapat</a:t>
            </a:r>
            <a:r>
              <a:rPr lang="en-US" sz="2400" dirty="0"/>
              <a:t> </a:t>
            </a:r>
            <a:r>
              <a:rPr lang="en-US" sz="2400" dirty="0" err="1"/>
              <a:t>kenaikan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penurunan</a:t>
            </a:r>
            <a:r>
              <a:rPr lang="en-US" sz="2400" dirty="0"/>
              <a:t> </a:t>
            </a:r>
            <a:r>
              <a:rPr lang="en-US" sz="2400" dirty="0" err="1"/>
              <a:t>sekuler</a:t>
            </a:r>
            <a:r>
              <a:rPr lang="en-US" sz="2400" dirty="0"/>
              <a:t> </a:t>
            </a:r>
            <a:r>
              <a:rPr lang="en-US" sz="2400" dirty="0" err="1"/>
              <a:t>jangka</a:t>
            </a:r>
            <a:r>
              <a:rPr lang="en-US" sz="2400" dirty="0"/>
              <a:t> </a:t>
            </a:r>
            <a:r>
              <a:rPr lang="en-US" sz="2400" dirty="0" err="1"/>
              <a:t>panjang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data. </a:t>
            </a:r>
            <a:r>
              <a:rPr lang="en-US" sz="2400" dirty="0" err="1"/>
              <a:t>Contoh</a:t>
            </a:r>
            <a:r>
              <a:rPr lang="en-US" sz="2400" dirty="0"/>
              <a:t>: </a:t>
            </a:r>
            <a:r>
              <a:rPr lang="en-US" sz="2400" dirty="0" err="1"/>
              <a:t>Penjualan</a:t>
            </a:r>
            <a:r>
              <a:rPr lang="en-US" sz="2400" dirty="0"/>
              <a:t> </a:t>
            </a:r>
            <a:r>
              <a:rPr lang="en-US" sz="2400" dirty="0" err="1"/>
              <a:t>banyak</a:t>
            </a:r>
            <a:r>
              <a:rPr lang="en-US" sz="2400" dirty="0"/>
              <a:t> </a:t>
            </a:r>
            <a:r>
              <a:rPr lang="en-US" sz="2400" dirty="0" err="1"/>
              <a:t>perusahaan</a:t>
            </a:r>
            <a:r>
              <a:rPr lang="en-US" sz="2400" dirty="0"/>
              <a:t>, GNP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berbagai</a:t>
            </a:r>
            <a:r>
              <a:rPr lang="en-US" sz="2400" dirty="0"/>
              <a:t> </a:t>
            </a:r>
            <a:r>
              <a:rPr lang="en-US" sz="2400" dirty="0" err="1"/>
              <a:t>indikator</a:t>
            </a:r>
            <a:r>
              <a:rPr lang="en-US" sz="2400" dirty="0"/>
              <a:t> </a:t>
            </a:r>
            <a:r>
              <a:rPr lang="en-US" sz="2400" dirty="0" err="1"/>
              <a:t>bisnis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ekonomi</a:t>
            </a:r>
            <a:r>
              <a:rPr lang="en-US" sz="2400" dirty="0"/>
              <a:t> </a:t>
            </a:r>
            <a:r>
              <a:rPr lang="en-US" sz="2400" dirty="0" err="1"/>
              <a:t>lainnya</a:t>
            </a:r>
            <a:r>
              <a:rPr lang="en-US" sz="2400" dirty="0"/>
              <a:t>. </a:t>
            </a:r>
            <a:r>
              <a:rPr lang="en-US" sz="2400" dirty="0" err="1"/>
              <a:t>Jenis</a:t>
            </a:r>
            <a:r>
              <a:rPr lang="en-US" sz="2400" dirty="0"/>
              <a:t> </a:t>
            </a:r>
            <a:r>
              <a:rPr lang="en-US" sz="2400" dirty="0" err="1"/>
              <a:t>pola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dilihat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Gambar</a:t>
            </a:r>
            <a:r>
              <a:rPr lang="en-US" sz="2400" dirty="0"/>
              <a:t> 1.4.</a:t>
            </a:r>
            <a:endParaRPr lang="id-ID" sz="2400" dirty="0"/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4" descr="Forecast-1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406525" y="762000"/>
            <a:ext cx="6365875" cy="5395913"/>
          </a:xfrm>
          <a:solidFill>
            <a:schemeClr val="hlink"/>
          </a:solidFill>
        </p:spPr>
      </p:pic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905000"/>
            <a:ext cx="8153400" cy="4225925"/>
          </a:xfrm>
        </p:spPr>
        <p:txBody>
          <a:bodyPr/>
          <a:lstStyle/>
          <a:p>
            <a:pPr marL="609600" indent="0" algn="just" eaLnBrk="1" hangingPunct="1">
              <a:buFont typeface="Wingdings" pitchFamily="2" charset="2"/>
              <a:buNone/>
              <a:defRPr/>
            </a:pPr>
            <a:r>
              <a:rPr lang="id-ID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Teknik peramalan yg mengasumsikan permintaan periode berikutnya sama dengan permintaan pada periode terakhir.</a:t>
            </a:r>
          </a:p>
          <a:p>
            <a:pPr marL="609600" indent="0" algn="just" eaLnBrk="1" hangingPunct="1">
              <a:buFont typeface="Wingdings" pitchFamily="2" charset="2"/>
              <a:buNone/>
              <a:defRPr/>
            </a:pPr>
            <a:r>
              <a:rPr lang="id-ID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Contoh : jika penjualan produk A bulan Januari adalah 78 unit. Kita meramalkan penjualan pd bulan februari akan sama yaitu sebanyak 78 unit juga.</a:t>
            </a:r>
          </a:p>
        </p:txBody>
      </p:sp>
      <p:pic>
        <p:nvPicPr>
          <p:cNvPr id="14340" name="Picture 4" descr="CAQI12Z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52400"/>
            <a:ext cx="16002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2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1905000" y="274639"/>
            <a:ext cx="6781800" cy="1323439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vert="horz" wrap="square" lIns="91440" tIns="45720" rIns="91440" bIns="45720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4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Pendekatan Naif </a:t>
            </a:r>
            <a:br>
              <a:rPr kumimoji="0" lang="id-ID" sz="4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lang="id-ID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(Naive Approach)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075" name="Text Box 11"/>
          <p:cNvSpPr txBox="1">
            <a:spLocks noChangeArrowheads="1"/>
          </p:cNvSpPr>
          <p:nvPr/>
        </p:nvSpPr>
        <p:spPr bwMode="auto">
          <a:xfrm>
            <a:off x="685800" y="1447800"/>
            <a:ext cx="708660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61950" indent="-361950" eaLnBrk="1" hangingPunct="1">
              <a:buFontTx/>
              <a:buChar char="•"/>
              <a:defRPr/>
            </a:pPr>
            <a:r>
              <a:rPr lang="id-ID" sz="2800" dirty="0">
                <a:latin typeface="Arial" pitchFamily="34" charset="0"/>
              </a:rPr>
              <a:t>Menggunakan rata-rata periode terakhir data untuk meramalkan periode berikutnya.</a:t>
            </a:r>
            <a:endParaRPr lang="en-US" sz="2800" dirty="0">
              <a:latin typeface="Arial" pitchFamily="34" charset="0"/>
            </a:endParaRPr>
          </a:p>
          <a:p>
            <a:pPr marL="361950" indent="-361950" eaLnBrk="1" hangingPunct="1">
              <a:buFontTx/>
              <a:buChar char="•"/>
              <a:defRPr/>
            </a:pPr>
            <a:r>
              <a:rPr lang="en-US" sz="28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Rumus</a:t>
            </a:r>
            <a:r>
              <a:rPr lang="en-US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 :</a:t>
            </a:r>
            <a:endParaRPr lang="id-ID" sz="2800" dirty="0">
              <a:latin typeface="Arial" pitchFamily="34" charset="0"/>
            </a:endParaRPr>
          </a:p>
        </p:txBody>
      </p:sp>
      <p:sp>
        <p:nvSpPr>
          <p:cNvPr id="1029" name="Text Box 12"/>
          <p:cNvSpPr txBox="1">
            <a:spLocks noChangeArrowheads="1"/>
          </p:cNvSpPr>
          <p:nvPr/>
        </p:nvSpPr>
        <p:spPr bwMode="auto">
          <a:xfrm>
            <a:off x="4343401" y="3657600"/>
            <a:ext cx="4800599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sz="2000" dirty="0" err="1">
                <a:latin typeface="Arial" pitchFamily="34" charset="0"/>
              </a:rPr>
              <a:t>Keterangan</a:t>
            </a:r>
            <a:r>
              <a:rPr lang="en-US" sz="2000" dirty="0">
                <a:latin typeface="Arial" pitchFamily="34" charset="0"/>
              </a:rPr>
              <a:t>:</a:t>
            </a:r>
          </a:p>
          <a:p>
            <a:pPr eaLnBrk="1" hangingPunct="1"/>
            <a:r>
              <a:rPr lang="en-US" sz="2000" i="1" dirty="0" err="1">
                <a:latin typeface="Arial" pitchFamily="34" charset="0"/>
              </a:rPr>
              <a:t>d</a:t>
            </a:r>
            <a:r>
              <a:rPr lang="en-US" sz="2000" i="1" baseline="-25000" dirty="0" err="1">
                <a:latin typeface="Arial" pitchFamily="34" charset="0"/>
              </a:rPr>
              <a:t>t</a:t>
            </a:r>
            <a:r>
              <a:rPr lang="en-US" sz="2000" i="1" dirty="0">
                <a:latin typeface="Arial" pitchFamily="34" charset="0"/>
              </a:rPr>
              <a:t> </a:t>
            </a:r>
            <a:r>
              <a:rPr lang="id-ID" sz="2000" i="1" baseline="-25000" dirty="0">
                <a:latin typeface="Arial" pitchFamily="34" charset="0"/>
              </a:rPr>
              <a:t>-1</a:t>
            </a:r>
            <a:r>
              <a:rPr lang="en-US" sz="2000" dirty="0">
                <a:latin typeface="Arial" pitchFamily="34" charset="0"/>
              </a:rPr>
              <a:t>= demand </a:t>
            </a:r>
            <a:r>
              <a:rPr lang="id-ID" sz="2000" dirty="0">
                <a:latin typeface="Arial" pitchFamily="34" charset="0"/>
              </a:rPr>
              <a:t>dlm periode n sebelumnya</a:t>
            </a:r>
            <a:endParaRPr lang="en-US" sz="2000" dirty="0">
              <a:latin typeface="Arial" pitchFamily="34" charset="0"/>
            </a:endParaRPr>
          </a:p>
          <a:p>
            <a:pPr eaLnBrk="1" hangingPunct="1"/>
            <a:r>
              <a:rPr lang="en-US" sz="2000" i="1" dirty="0">
                <a:latin typeface="Arial" pitchFamily="34" charset="0"/>
              </a:rPr>
              <a:t>n</a:t>
            </a:r>
            <a:r>
              <a:rPr lang="en-US" sz="2000" dirty="0">
                <a:latin typeface="Arial" pitchFamily="34" charset="0"/>
              </a:rPr>
              <a:t> = </a:t>
            </a:r>
            <a:r>
              <a:rPr lang="id-ID" sz="2000" dirty="0">
                <a:latin typeface="Arial" pitchFamily="34" charset="0"/>
              </a:rPr>
              <a:t>jumlah periode dlm rata2 bergerak</a:t>
            </a:r>
            <a:endParaRPr lang="en-US" sz="2000" dirty="0">
              <a:latin typeface="Arial" pitchFamily="34" charset="0"/>
            </a:endParaRPr>
          </a:p>
        </p:txBody>
      </p:sp>
      <p:graphicFrame>
        <p:nvGraphicFramePr>
          <p:cNvPr id="1026" name="Object 15"/>
          <p:cNvGraphicFramePr>
            <a:graphicFrameLocks noGrp="1" noChangeAspect="1"/>
          </p:cNvGraphicFramePr>
          <p:nvPr>
            <p:ph sz="half" idx="2"/>
          </p:nvPr>
        </p:nvGraphicFramePr>
        <p:xfrm>
          <a:off x="609600" y="3276600"/>
          <a:ext cx="3629025" cy="1427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quation" r:id="rId3" imgW="1549080" imgH="609480" progId="Equation.3">
                  <p:embed/>
                </p:oleObj>
              </mc:Choice>
              <mc:Fallback>
                <p:oleObj name="Equation" r:id="rId3" imgW="1549080" imgH="609480" progId="Equation.3">
                  <p:embed/>
                  <p:pic>
                    <p:nvPicPr>
                      <p:cNvPr id="0" name="Object 15"/>
                      <p:cNvPicPr preferRelativeResize="0"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276600"/>
                        <a:ext cx="3629025" cy="1427163"/>
                      </a:xfrm>
                      <a:prstGeom prst="rect">
                        <a:avLst/>
                      </a:prstGeom>
                      <a:solidFill>
                        <a:schemeClr val="hlink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0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sp>
        <p:nvSpPr>
          <p:cNvPr id="1031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sp>
        <p:nvSpPr>
          <p:cNvPr id="1032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pic>
        <p:nvPicPr>
          <p:cNvPr id="1033" name="Picture 23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62200" y="5410200"/>
            <a:ext cx="59055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4" name="TextBox 14"/>
          <p:cNvSpPr txBox="1">
            <a:spLocks noChangeArrowheads="1"/>
          </p:cNvSpPr>
          <p:nvPr/>
        </p:nvSpPr>
        <p:spPr bwMode="auto">
          <a:xfrm>
            <a:off x="838200" y="4876800"/>
            <a:ext cx="3733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d-ID" sz="2000" dirty="0"/>
              <a:t>Pembobotan Rata-rata bergerak  :</a:t>
            </a:r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1905000" y="304800"/>
            <a:ext cx="5638800" cy="707886"/>
          </a:xfrm>
          <a:prstGeom prst="rect">
            <a:avLst/>
          </a:prstGeom>
          <a:solidFill>
            <a:schemeClr val="accent3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vert="horz" wrap="square" lIns="91440" tIns="45720" rIns="91440" bIns="45720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d-ID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Rata-rata Bergerak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03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914400" y="1600200"/>
            <a:ext cx="7620000" cy="1371600"/>
          </a:xfrm>
        </p:spPr>
        <p:txBody>
          <a:bodyPr/>
          <a:lstStyle/>
          <a:p>
            <a:pPr algn="just" eaLnBrk="1" hangingPunct="1">
              <a:defRPr/>
            </a:pPr>
            <a:r>
              <a:rPr lang="id-ID" sz="2400" dirty="0"/>
              <a:t>Suatu teknik peramalan rata-rata bergerak dengan pembobotan di mana titik-titik data dibobotkan oleh fungsi eksponensial</a:t>
            </a:r>
            <a:endParaRPr lang="en-US" sz="2400" dirty="0"/>
          </a:p>
          <a:p>
            <a:pPr algn="just" eaLnBrk="1" hangingPunct="1">
              <a:buFont typeface="Wingdings" pitchFamily="2" charset="2"/>
              <a:buNone/>
              <a:defRPr/>
            </a:pPr>
            <a:endParaRPr lang="id-ID" sz="2400" dirty="0"/>
          </a:p>
        </p:txBody>
      </p:sp>
      <p:sp>
        <p:nvSpPr>
          <p:cNvPr id="15364" name="Text Box 10"/>
          <p:cNvSpPr txBox="1">
            <a:spLocks noChangeArrowheads="1"/>
          </p:cNvSpPr>
          <p:nvPr/>
        </p:nvSpPr>
        <p:spPr bwMode="auto">
          <a:xfrm>
            <a:off x="990600" y="3810000"/>
            <a:ext cx="7348538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000">
                <a:latin typeface="Arial" pitchFamily="34" charset="0"/>
              </a:rPr>
              <a:t>Keterangan:</a:t>
            </a:r>
          </a:p>
          <a:p>
            <a:pPr eaLnBrk="1" hangingPunct="1"/>
            <a:r>
              <a:rPr lang="id-ID" sz="2000" b="1"/>
              <a:t>F</a:t>
            </a:r>
            <a:r>
              <a:rPr lang="id-ID" sz="2000" b="1" baseline="-25000"/>
              <a:t>t </a:t>
            </a:r>
            <a:r>
              <a:rPr lang="id-ID" sz="2000" b="1"/>
              <a:t>   </a:t>
            </a:r>
            <a:r>
              <a:rPr lang="en-US" sz="2000">
                <a:latin typeface="Arial" pitchFamily="34" charset="0"/>
              </a:rPr>
              <a:t>= </a:t>
            </a:r>
            <a:r>
              <a:rPr lang="id-ID" sz="2000">
                <a:latin typeface="Arial" pitchFamily="34" charset="0"/>
              </a:rPr>
              <a:t>peramalan baru</a:t>
            </a:r>
            <a:endParaRPr lang="en-US" sz="2000">
              <a:latin typeface="Arial" pitchFamily="34" charset="0"/>
            </a:endParaRPr>
          </a:p>
          <a:p>
            <a:pPr eaLnBrk="1" hangingPunct="1"/>
            <a:r>
              <a:rPr lang="id-ID" sz="2000" b="1"/>
              <a:t>F</a:t>
            </a:r>
            <a:r>
              <a:rPr lang="id-ID" sz="2000" b="1" baseline="-25000"/>
              <a:t>t-1</a:t>
            </a:r>
            <a:r>
              <a:rPr lang="en-US" sz="2000">
                <a:latin typeface="Arial" pitchFamily="34" charset="0"/>
              </a:rPr>
              <a:t> </a:t>
            </a:r>
            <a:r>
              <a:rPr lang="id-ID" sz="2000">
                <a:latin typeface="Arial" pitchFamily="34" charset="0"/>
              </a:rPr>
              <a:t> </a:t>
            </a:r>
            <a:r>
              <a:rPr lang="en-US" sz="2000">
                <a:latin typeface="Arial" pitchFamily="34" charset="0"/>
              </a:rPr>
              <a:t>= </a:t>
            </a:r>
            <a:r>
              <a:rPr lang="id-ID" sz="2000">
                <a:latin typeface="Arial" pitchFamily="34" charset="0"/>
              </a:rPr>
              <a:t>peramalan sebelumnya</a:t>
            </a:r>
            <a:endParaRPr lang="en-US" sz="2000">
              <a:latin typeface="Arial" pitchFamily="34" charset="0"/>
            </a:endParaRPr>
          </a:p>
          <a:p>
            <a:pPr eaLnBrk="1" hangingPunct="1"/>
            <a:r>
              <a:rPr lang="el-GR" sz="2000" b="1"/>
              <a:t>α</a:t>
            </a:r>
            <a:r>
              <a:rPr lang="id-ID" sz="2000" b="1"/>
              <a:t>    = </a:t>
            </a:r>
            <a:r>
              <a:rPr lang="id-ID" sz="2000"/>
              <a:t>konstanta penghalusan (pembobotan) (0&lt;</a:t>
            </a:r>
            <a:r>
              <a:rPr lang="el-GR" sz="2000" b="1"/>
              <a:t> α&lt;</a:t>
            </a:r>
            <a:r>
              <a:rPr lang="id-ID" sz="2000" b="1"/>
              <a:t>1)</a:t>
            </a:r>
            <a:endParaRPr lang="en-US" sz="2000">
              <a:latin typeface="Arial" pitchFamily="34" charset="0"/>
            </a:endParaRPr>
          </a:p>
          <a:p>
            <a:pPr eaLnBrk="1" hangingPunct="1"/>
            <a:r>
              <a:rPr lang="id-ID" sz="2000" b="1"/>
              <a:t>A</a:t>
            </a:r>
            <a:r>
              <a:rPr lang="id-ID" sz="2000" b="1" baseline="-25000"/>
              <a:t>t-1</a:t>
            </a:r>
            <a:r>
              <a:rPr lang="en-US" sz="2000">
                <a:latin typeface="Arial" pitchFamily="34" charset="0"/>
              </a:rPr>
              <a:t> = </a:t>
            </a:r>
            <a:r>
              <a:rPr lang="id-ID" sz="2000">
                <a:latin typeface="Arial" pitchFamily="34" charset="0"/>
              </a:rPr>
              <a:t> permintaan aktual periode lalu</a:t>
            </a:r>
            <a:endParaRPr lang="en-US" sz="2000">
              <a:latin typeface="Arial" pitchFamily="34" charset="0"/>
            </a:endParaRPr>
          </a:p>
          <a:p>
            <a:pPr eaLnBrk="1" hangingPunct="1"/>
            <a:endParaRPr lang="en-US" sz="2000">
              <a:latin typeface="Arial" pitchFamily="34" charset="0"/>
            </a:endParaRPr>
          </a:p>
        </p:txBody>
      </p:sp>
      <p:sp>
        <p:nvSpPr>
          <p:cNvPr id="15365" name="TextBox 9"/>
          <p:cNvSpPr txBox="1">
            <a:spLocks noChangeArrowheads="1"/>
          </p:cNvSpPr>
          <p:nvPr/>
        </p:nvSpPr>
        <p:spPr bwMode="auto">
          <a:xfrm>
            <a:off x="914400" y="3124200"/>
            <a:ext cx="5867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d-ID" sz="2400" b="1"/>
              <a:t>F</a:t>
            </a:r>
            <a:r>
              <a:rPr lang="id-ID" sz="2400" b="1" baseline="-25000"/>
              <a:t>t </a:t>
            </a:r>
            <a:r>
              <a:rPr lang="id-ID" sz="2400" b="1"/>
              <a:t>= F</a:t>
            </a:r>
            <a:r>
              <a:rPr lang="id-ID" sz="2400" b="1" baseline="-25000"/>
              <a:t>t-1</a:t>
            </a:r>
            <a:r>
              <a:rPr lang="id-ID" sz="2400" b="1"/>
              <a:t> + </a:t>
            </a:r>
            <a:r>
              <a:rPr lang="el-GR" sz="2400" b="1"/>
              <a:t>α</a:t>
            </a:r>
            <a:r>
              <a:rPr lang="id-ID" sz="2400" b="1"/>
              <a:t>( A</a:t>
            </a:r>
            <a:r>
              <a:rPr lang="id-ID" sz="2400" b="1" baseline="-25000"/>
              <a:t>t-1</a:t>
            </a:r>
            <a:r>
              <a:rPr lang="id-ID" sz="2400" b="1"/>
              <a:t> – F</a:t>
            </a:r>
            <a:r>
              <a:rPr lang="id-ID" sz="2400" b="1" baseline="-25000"/>
              <a:t>t-1</a:t>
            </a:r>
            <a:r>
              <a:rPr lang="id-ID" sz="2400" b="1"/>
              <a:t>)</a:t>
            </a: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1676400" y="304800"/>
            <a:ext cx="5867400" cy="707886"/>
          </a:xfrm>
          <a:prstGeom prst="rect">
            <a:avLst/>
          </a:prstGeom>
          <a:solidFill>
            <a:schemeClr val="accent4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vert="horz" wrap="square" lIns="91440" tIns="45720" rIns="91440" bIns="45720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4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Penghalusan</a:t>
            </a:r>
            <a:r>
              <a:rPr kumimoji="0" lang="id-ID" sz="4000" b="1" i="0" u="none" strike="noStrike" kern="1200" cap="none" spc="0" normalizeH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Eksponensial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8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58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58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0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600200"/>
            <a:ext cx="4343400" cy="4267200"/>
          </a:xfrm>
        </p:spPr>
        <p:txBody>
          <a:bodyPr/>
          <a:lstStyle/>
          <a:p>
            <a:pPr algn="just">
              <a:lnSpc>
                <a:spcPct val="90000"/>
              </a:lnSpc>
            </a:pPr>
            <a:r>
              <a:rPr lang="en-US" sz="2400" dirty="0" err="1"/>
              <a:t>Peramalan</a:t>
            </a:r>
            <a:r>
              <a:rPr lang="en-US" sz="2400" dirty="0"/>
              <a:t> </a:t>
            </a:r>
            <a:r>
              <a:rPr lang="en-US" sz="2400" dirty="0" err="1"/>
              <a:t>Jangka</a:t>
            </a:r>
            <a:r>
              <a:rPr lang="en-US" sz="2400" dirty="0"/>
              <a:t> </a:t>
            </a:r>
            <a:r>
              <a:rPr lang="en-US" sz="2400" dirty="0" err="1"/>
              <a:t>Pendek</a:t>
            </a:r>
            <a:r>
              <a:rPr lang="en-US" sz="2400" dirty="0"/>
              <a:t> </a:t>
            </a:r>
            <a:r>
              <a:rPr lang="en-US" sz="2400" dirty="0" err="1"/>
              <a:t>digunakan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merencanakan</a:t>
            </a:r>
            <a:r>
              <a:rPr lang="en-US" sz="2400" dirty="0"/>
              <a:t>:</a:t>
            </a:r>
          </a:p>
          <a:p>
            <a:pPr marL="914400" lvl="1" indent="-457200">
              <a:lnSpc>
                <a:spcPct val="90000"/>
              </a:lnSpc>
              <a:buFont typeface="+mj-lt"/>
              <a:buAutoNum type="arabicPeriod"/>
            </a:pPr>
            <a:r>
              <a:rPr lang="en-US" sz="2400" b="1" dirty="0" err="1">
                <a:latin typeface="Tempus Sans ITC" pitchFamily="82" charset="0"/>
              </a:rPr>
              <a:t>Pembelian</a:t>
            </a:r>
            <a:endParaRPr lang="en-US" sz="2400" b="1" dirty="0">
              <a:latin typeface="Tempus Sans ITC" pitchFamily="82" charset="0"/>
            </a:endParaRPr>
          </a:p>
          <a:p>
            <a:pPr marL="914400" lvl="1" indent="-457200">
              <a:lnSpc>
                <a:spcPct val="90000"/>
              </a:lnSpc>
              <a:buFont typeface="+mj-lt"/>
              <a:buAutoNum type="arabicPeriod"/>
            </a:pPr>
            <a:r>
              <a:rPr lang="en-US" sz="2400" b="1" dirty="0" err="1">
                <a:latin typeface="Tempus Sans ITC" pitchFamily="82" charset="0"/>
              </a:rPr>
              <a:t>Penjadwalan</a:t>
            </a:r>
            <a:r>
              <a:rPr lang="en-US" sz="2400" b="1" dirty="0">
                <a:latin typeface="Tempus Sans ITC" pitchFamily="82" charset="0"/>
              </a:rPr>
              <a:t> </a:t>
            </a:r>
            <a:r>
              <a:rPr lang="en-US" sz="2400" b="1" dirty="0" err="1">
                <a:latin typeface="Tempus Sans ITC" pitchFamily="82" charset="0"/>
              </a:rPr>
              <a:t>kerja</a:t>
            </a:r>
            <a:endParaRPr lang="en-US" sz="2400" b="1" dirty="0">
              <a:latin typeface="Tempus Sans ITC" pitchFamily="82" charset="0"/>
            </a:endParaRPr>
          </a:p>
          <a:p>
            <a:pPr marL="914400" lvl="1" indent="-457200">
              <a:lnSpc>
                <a:spcPct val="90000"/>
              </a:lnSpc>
              <a:buFont typeface="+mj-lt"/>
              <a:buAutoNum type="arabicPeriod"/>
            </a:pPr>
            <a:r>
              <a:rPr lang="en-US" sz="2400" b="1" dirty="0" err="1">
                <a:latin typeface="Tempus Sans ITC" pitchFamily="82" charset="0"/>
              </a:rPr>
              <a:t>Jumlah</a:t>
            </a:r>
            <a:r>
              <a:rPr lang="en-US" sz="2400" b="1" dirty="0">
                <a:latin typeface="Tempus Sans ITC" pitchFamily="82" charset="0"/>
              </a:rPr>
              <a:t> </a:t>
            </a:r>
            <a:r>
              <a:rPr lang="en-US" sz="2400" b="1" dirty="0" err="1">
                <a:latin typeface="Tempus Sans ITC" pitchFamily="82" charset="0"/>
              </a:rPr>
              <a:t>tenaga</a:t>
            </a:r>
            <a:r>
              <a:rPr lang="en-US" sz="2400" b="1" dirty="0">
                <a:latin typeface="Tempus Sans ITC" pitchFamily="82" charset="0"/>
              </a:rPr>
              <a:t> </a:t>
            </a:r>
            <a:r>
              <a:rPr lang="en-US" sz="2400" b="1" dirty="0" err="1">
                <a:latin typeface="Tempus Sans ITC" pitchFamily="82" charset="0"/>
              </a:rPr>
              <a:t>kerja</a:t>
            </a:r>
            <a:endParaRPr lang="en-US" sz="2400" b="1" dirty="0">
              <a:latin typeface="Tempus Sans ITC" pitchFamily="82" charset="0"/>
            </a:endParaRPr>
          </a:p>
          <a:p>
            <a:pPr marL="914400" lvl="1" indent="-457200">
              <a:lnSpc>
                <a:spcPct val="90000"/>
              </a:lnSpc>
              <a:buFont typeface="+mj-lt"/>
              <a:buAutoNum type="arabicPeriod"/>
            </a:pPr>
            <a:r>
              <a:rPr lang="en-US" sz="2400" b="1" dirty="0">
                <a:latin typeface="Tempus Sans ITC" pitchFamily="82" charset="0"/>
              </a:rPr>
              <a:t>Tingkat </a:t>
            </a:r>
            <a:r>
              <a:rPr lang="en-US" sz="2400" b="1" dirty="0" err="1">
                <a:latin typeface="Tempus Sans ITC" pitchFamily="82" charset="0"/>
              </a:rPr>
              <a:t>produksi</a:t>
            </a:r>
            <a:r>
              <a:rPr lang="en-US" sz="2400" b="1" dirty="0">
                <a:latin typeface="Tempus Sans ITC" pitchFamily="82" charset="0"/>
              </a:rPr>
              <a:t>, </a:t>
            </a:r>
            <a:r>
              <a:rPr lang="en-US" sz="2400" b="1" dirty="0" err="1">
                <a:latin typeface="Tempus Sans ITC" pitchFamily="82" charset="0"/>
              </a:rPr>
              <a:t>dll</a:t>
            </a:r>
            <a:r>
              <a:rPr lang="en-US" sz="2400" dirty="0">
                <a:latin typeface="Tempus Sans ITC" pitchFamily="82" charset="0"/>
              </a:rPr>
              <a:t>.</a:t>
            </a:r>
          </a:p>
          <a:p>
            <a:pPr algn="just">
              <a:lnSpc>
                <a:spcPct val="90000"/>
              </a:lnSpc>
            </a:pPr>
            <a:r>
              <a:rPr lang="en-US" sz="2400" dirty="0" err="1"/>
              <a:t>Jangka</a:t>
            </a:r>
            <a:r>
              <a:rPr lang="en-US" sz="2400" dirty="0"/>
              <a:t> </a:t>
            </a:r>
            <a:r>
              <a:rPr lang="en-US" sz="2400" dirty="0" err="1"/>
              <a:t>waktu</a:t>
            </a:r>
            <a:r>
              <a:rPr lang="en-US" sz="2400" dirty="0"/>
              <a:t> </a:t>
            </a:r>
            <a:r>
              <a:rPr lang="en-US" sz="2400" dirty="0" err="1"/>
              <a:t>hingga</a:t>
            </a:r>
            <a:r>
              <a:rPr lang="en-US" sz="2400" dirty="0"/>
              <a:t> 1 </a:t>
            </a:r>
            <a:r>
              <a:rPr lang="en-US" sz="2400" dirty="0" err="1"/>
              <a:t>tahun</a:t>
            </a:r>
            <a:r>
              <a:rPr lang="en-US" sz="2400" dirty="0"/>
              <a:t> </a:t>
            </a:r>
            <a:r>
              <a:rPr lang="en-US" sz="2400" dirty="0" err="1"/>
              <a:t>tetapi</a:t>
            </a:r>
            <a:r>
              <a:rPr lang="en-US" sz="2400" dirty="0"/>
              <a:t> </a:t>
            </a:r>
            <a:r>
              <a:rPr lang="en-US" sz="2400" dirty="0" err="1"/>
              <a:t>umumnya</a:t>
            </a:r>
            <a:r>
              <a:rPr lang="en-US" sz="2400" dirty="0"/>
              <a:t> </a:t>
            </a:r>
            <a:r>
              <a:rPr lang="en-US" sz="2400" dirty="0" err="1"/>
              <a:t>kurang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3 </a:t>
            </a:r>
            <a:r>
              <a:rPr lang="en-US" sz="2400" dirty="0" err="1"/>
              <a:t>bulan</a:t>
            </a:r>
            <a:endParaRPr lang="en-US" sz="2400" dirty="0"/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93C932CA-6F7A-7242-AAE3-4E52C9CA8FD2}"/>
              </a:ext>
            </a:extLst>
          </p:cNvPr>
          <p:cNvGraphicFramePr/>
          <p:nvPr/>
        </p:nvGraphicFramePr>
        <p:xfrm>
          <a:off x="4343400" y="1600200"/>
          <a:ext cx="4572000" cy="4648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ctangle 4"/>
          <p:cNvSpPr txBox="1">
            <a:spLocks noChangeArrowheads="1"/>
          </p:cNvSpPr>
          <p:nvPr/>
        </p:nvSpPr>
        <p:spPr bwMode="auto">
          <a:xfrm>
            <a:off x="3733800" y="304800"/>
            <a:ext cx="5181600" cy="1066800"/>
          </a:xfrm>
          <a:prstGeom prst="rect">
            <a:avLst/>
          </a:prstGeom>
          <a:solidFill>
            <a:srgbClr val="993300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vert="horz" wrap="square" lIns="90488" tIns="44450" rIns="90488" bIns="44450" numCol="1" anchor="ctr" anchorCtr="1" compatLnSpc="1">
            <a:prstTxWarp prst="textNoShape">
              <a:avLst/>
            </a:prstTxWarp>
          </a:bodyPr>
          <a:lstStyle/>
          <a:p>
            <a:pPr marL="0" marR="0" lvl="0" indent="0" algn="ctr" defTabSz="917575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id-ID" sz="4000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+mj-ea"/>
                <a:cs typeface="+mj-cs"/>
              </a:rPr>
              <a:t>HORIZON WAKTU</a:t>
            </a:r>
            <a:r>
              <a:rPr kumimoji="0" lang="id-ID" sz="4000" b="1" i="1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charset="0"/>
                <a:ea typeface="+mj-ea"/>
                <a:cs typeface="+mj-cs"/>
              </a:rPr>
              <a:t> </a:t>
            </a:r>
            <a:endParaRPr kumimoji="0" lang="en-US" sz="40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86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7813"/>
            <a:ext cx="9144000" cy="1139825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b="1" i="1">
                <a:solidFill>
                  <a:srgbClr val="FFFF00"/>
                </a:solidFill>
                <a:latin typeface="Verdana" pitchFamily="34" charset="0"/>
              </a:rPr>
              <a:t>Forecasting Errors &amp; Tracking Signals</a:t>
            </a:r>
          </a:p>
        </p:txBody>
      </p:sp>
      <p:sp>
        <p:nvSpPr>
          <p:cNvPr id="420867" name="Rectangle 3"/>
          <p:cNvSpPr>
            <a:spLocks noChangeArrowheads="1"/>
          </p:cNvSpPr>
          <p:nvPr/>
        </p:nvSpPr>
        <p:spPr bwMode="auto">
          <a:xfrm>
            <a:off x="838200" y="1524000"/>
            <a:ext cx="800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3 metode perhitungan kesalahan peramalan :</a:t>
            </a:r>
          </a:p>
        </p:txBody>
      </p:sp>
      <p:graphicFrame>
        <p:nvGraphicFramePr>
          <p:cNvPr id="2050" name="Object 4"/>
          <p:cNvGraphicFramePr>
            <a:graphicFrameLocks noChangeAspect="1"/>
          </p:cNvGraphicFramePr>
          <p:nvPr/>
        </p:nvGraphicFramePr>
        <p:xfrm>
          <a:off x="1143000" y="2667000"/>
          <a:ext cx="5154613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Equation" r:id="rId3" imgW="3035160" imgH="609480" progId="Equation.3">
                  <p:embed/>
                </p:oleObj>
              </mc:Choice>
              <mc:Fallback>
                <p:oleObj name="Equation" r:id="rId3" imgW="3035160" imgH="6094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667000"/>
                        <a:ext cx="5154613" cy="1066800"/>
                      </a:xfrm>
                      <a:prstGeom prst="rect">
                        <a:avLst/>
                      </a:prstGeom>
                      <a:solidFill>
                        <a:schemeClr val="hlink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5"/>
          <p:cNvGraphicFramePr>
            <a:graphicFrameLocks noChangeAspect="1"/>
          </p:cNvGraphicFramePr>
          <p:nvPr/>
        </p:nvGraphicFramePr>
        <p:xfrm>
          <a:off x="1143000" y="3962400"/>
          <a:ext cx="474345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Equation" r:id="rId5" imgW="2793960" imgH="609480" progId="Equation.3">
                  <p:embed/>
                </p:oleObj>
              </mc:Choice>
              <mc:Fallback>
                <p:oleObj name="Equation" r:id="rId5" imgW="2793960" imgH="60948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962400"/>
                        <a:ext cx="4743450" cy="1066800"/>
                      </a:xfrm>
                      <a:prstGeom prst="rect">
                        <a:avLst/>
                      </a:prstGeom>
                      <a:solidFill>
                        <a:schemeClr val="hlink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6"/>
          <p:cNvGraphicFramePr>
            <a:graphicFrameLocks noChangeAspect="1"/>
          </p:cNvGraphicFramePr>
          <p:nvPr/>
        </p:nvGraphicFramePr>
        <p:xfrm>
          <a:off x="1066800" y="5257800"/>
          <a:ext cx="6297613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Equation" r:id="rId7" imgW="3708360" imgH="507960" progId="Equation.3">
                  <p:embed/>
                </p:oleObj>
              </mc:Choice>
              <mc:Fallback>
                <p:oleObj name="Equation" r:id="rId7" imgW="3708360" imgH="50796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5257800"/>
                        <a:ext cx="6297613" cy="889000"/>
                      </a:xfrm>
                      <a:prstGeom prst="rect">
                        <a:avLst/>
                      </a:prstGeom>
                      <a:solidFill>
                        <a:schemeClr val="hlink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MOVING AVERAGE</a:t>
            </a:r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676400"/>
            <a:ext cx="2895600" cy="3886200"/>
          </a:xfrm>
        </p:spPr>
        <p:txBody>
          <a:bodyPr/>
          <a:lstStyle/>
          <a:p>
            <a:r>
              <a:rPr lang="en-US" sz="2400">
                <a:latin typeface="Tempus Sans ITC" pitchFamily="82" charset="0"/>
              </a:rPr>
              <a:t>Metode peramalan yang menggunakan rata-rata dari </a:t>
            </a:r>
            <a:r>
              <a:rPr lang="en-US" sz="2400" i="1">
                <a:latin typeface="Tempus Sans ITC" pitchFamily="82" charset="0"/>
              </a:rPr>
              <a:t>sejumlah (n)</a:t>
            </a:r>
            <a:r>
              <a:rPr lang="en-US" sz="2400">
                <a:latin typeface="Tempus Sans ITC" pitchFamily="82" charset="0"/>
              </a:rPr>
              <a:t> data terkini untuk meramalkan periode mendatang</a:t>
            </a:r>
          </a:p>
          <a:p>
            <a:endParaRPr lang="en-US" sz="2400">
              <a:latin typeface="Tempus Sans ITC" pitchFamily="82" charset="0"/>
            </a:endParaRPr>
          </a:p>
        </p:txBody>
      </p:sp>
      <p:graphicFrame>
        <p:nvGraphicFramePr>
          <p:cNvPr id="61518" name="Group 78"/>
          <p:cNvGraphicFramePr>
            <a:graphicFrameLocks noGrp="1"/>
          </p:cNvGraphicFramePr>
          <p:nvPr>
            <p:ph sz="quarter" idx="2"/>
          </p:nvPr>
        </p:nvGraphicFramePr>
        <p:xfrm>
          <a:off x="3505200" y="1600200"/>
          <a:ext cx="5181600" cy="2286000"/>
        </p:xfrm>
        <a:graphic>
          <a:graphicData uri="http://schemas.openxmlformats.org/drawingml/2006/table">
            <a:tbl>
              <a:tblPr/>
              <a:tblGrid>
                <a:gridCol w="12747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366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701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8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Bulan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Penjualan Aktual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Rata2 Bergerak 3-Bulan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Januari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id-ID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8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Februari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id-ID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8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Maret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id-ID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April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31,7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(20+30+45)/3=31,7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61516" name="Object 76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2971800" y="3581400"/>
          <a:ext cx="5943600" cy="312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4" name="Chart" r:id="rId3" imgW="4038693" imgH="1866810" progId="MSGraph.Chart.8">
                  <p:embed followColorScheme="full"/>
                </p:oleObj>
              </mc:Choice>
              <mc:Fallback>
                <p:oleObj name="Chart" r:id="rId3" imgW="4038693" imgH="1866810" progId="MSGraph.Chart.8">
                  <p:embed followColorScheme="full"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3581400"/>
                        <a:ext cx="5943600" cy="312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36587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Moving Average </a:t>
            </a:r>
            <a:r>
              <a:rPr lang="en-US" sz="3600" dirty="0" err="1"/>
              <a:t>dengan</a:t>
            </a:r>
            <a:r>
              <a:rPr lang="en-US" sz="3600" dirty="0"/>
              <a:t> </a:t>
            </a:r>
            <a:r>
              <a:rPr lang="en-US" sz="3600" dirty="0" err="1"/>
              <a:t>Pombobotan</a:t>
            </a:r>
            <a:endParaRPr lang="en-US" sz="3600" dirty="0"/>
          </a:p>
        </p:txBody>
      </p:sp>
      <p:graphicFrame>
        <p:nvGraphicFramePr>
          <p:cNvPr id="75853" name="Group 77"/>
          <p:cNvGraphicFramePr>
            <a:graphicFrameLocks noGrp="1"/>
          </p:cNvGraphicFramePr>
          <p:nvPr>
            <p:ph sz="quarter" idx="2"/>
          </p:nvPr>
        </p:nvGraphicFramePr>
        <p:xfrm>
          <a:off x="228600" y="3352800"/>
          <a:ext cx="8458200" cy="2286000"/>
        </p:xfrm>
        <a:graphic>
          <a:graphicData uri="http://schemas.openxmlformats.org/drawingml/2006/table">
            <a:tbl>
              <a:tblPr/>
              <a:tblGrid>
                <a:gridCol w="20812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87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48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8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Bulan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Penjualan Aktual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Rata2 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Bergerak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dengan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Pembobotan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3-Bulan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Januari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id-ID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8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Februari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id-ID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8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Maret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id-ID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April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35,8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{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(3x45) + (2x30) + (1x20) / 6 = 35,8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75855" name="Group 79"/>
          <p:cNvGraphicFramePr>
            <a:graphicFrameLocks noGrp="1"/>
          </p:cNvGraphicFramePr>
          <p:nvPr>
            <p:ph sz="quarter" idx="3"/>
          </p:nvPr>
        </p:nvGraphicFramePr>
        <p:xfrm>
          <a:off x="304800" y="1066800"/>
          <a:ext cx="6324600" cy="2122170"/>
        </p:xfrm>
        <a:graphic>
          <a:graphicData uri="http://schemas.openxmlformats.org/drawingml/2006/table">
            <a:tbl>
              <a:tblPr/>
              <a:tblGrid>
                <a:gridCol w="29457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788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Bobot yg diberikan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Periode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2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Bulan lalu (Maret)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Dua bulan lalu (Februari)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6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Tiga bulan lalu (Januari)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Total 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bobot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39825"/>
          </a:xfrm>
        </p:spPr>
        <p:txBody>
          <a:bodyPr/>
          <a:lstStyle/>
          <a:p>
            <a:r>
              <a:rPr lang="en-US" dirty="0"/>
              <a:t>TREND PROJECTION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i="1" dirty="0"/>
              <a:t>Trend Projection </a:t>
            </a:r>
            <a:r>
              <a:rPr lang="en-US" sz="2400" dirty="0"/>
              <a:t>(</a:t>
            </a:r>
            <a:r>
              <a:rPr lang="en-US" sz="2400" dirty="0" err="1"/>
              <a:t>proyeksi</a:t>
            </a:r>
            <a:r>
              <a:rPr lang="en-US" sz="2400" dirty="0"/>
              <a:t> </a:t>
            </a:r>
            <a:r>
              <a:rPr lang="en-US" sz="2400" dirty="0" err="1"/>
              <a:t>tren</a:t>
            </a:r>
            <a:r>
              <a:rPr lang="en-US" sz="2400" dirty="0"/>
              <a:t>)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metode</a:t>
            </a:r>
            <a:r>
              <a:rPr lang="en-US" sz="2400" dirty="0"/>
              <a:t> </a:t>
            </a:r>
            <a:r>
              <a:rPr lang="en-US" sz="2400" dirty="0" err="1"/>
              <a:t>peramalan</a:t>
            </a:r>
            <a:r>
              <a:rPr lang="en-US" sz="2400" dirty="0"/>
              <a:t> yang </a:t>
            </a:r>
            <a:r>
              <a:rPr lang="en-US" sz="2400" dirty="0" err="1"/>
              <a:t>menyesuaikan</a:t>
            </a:r>
            <a:r>
              <a:rPr lang="en-US" sz="2400" dirty="0"/>
              <a:t> </a:t>
            </a: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dirty="0" err="1"/>
              <a:t>garis</a:t>
            </a:r>
            <a:r>
              <a:rPr lang="en-US" sz="2400" dirty="0"/>
              <a:t> </a:t>
            </a:r>
            <a:r>
              <a:rPr lang="en-US" sz="2400" dirty="0" err="1"/>
              <a:t>tren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sekumpulan</a:t>
            </a:r>
            <a:r>
              <a:rPr lang="en-US" sz="2400" dirty="0"/>
              <a:t> data </a:t>
            </a:r>
            <a:r>
              <a:rPr lang="en-US" sz="2400" dirty="0" err="1"/>
              <a:t>masa</a:t>
            </a:r>
            <a:r>
              <a:rPr lang="en-US" sz="2400" dirty="0"/>
              <a:t> </a:t>
            </a:r>
            <a:r>
              <a:rPr lang="en-US" sz="2400" dirty="0" err="1"/>
              <a:t>lalu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kemudian</a:t>
            </a:r>
            <a:r>
              <a:rPr lang="en-US" sz="2400" dirty="0"/>
              <a:t> </a:t>
            </a:r>
            <a:r>
              <a:rPr lang="en-US" sz="2400" dirty="0" err="1"/>
              <a:t>diproyeksikan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garis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meramalkan</a:t>
            </a:r>
            <a:r>
              <a:rPr lang="en-US" sz="2400" dirty="0"/>
              <a:t> </a:t>
            </a:r>
            <a:r>
              <a:rPr lang="en-US" sz="2400" dirty="0" err="1"/>
              <a:t>masa</a:t>
            </a:r>
            <a:r>
              <a:rPr lang="en-US" sz="2400" dirty="0"/>
              <a:t> </a:t>
            </a:r>
            <a:r>
              <a:rPr lang="en-US" sz="2400" dirty="0" err="1"/>
              <a:t>depan</a:t>
            </a:r>
            <a:endParaRPr lang="en-US" sz="2400" i="1" dirty="0"/>
          </a:p>
        </p:txBody>
      </p:sp>
      <p:graphicFrame>
        <p:nvGraphicFramePr>
          <p:cNvPr id="64525" name="Object 13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6096000" y="2895600"/>
          <a:ext cx="725488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0" name="Equation" r:id="rId3" imgW="342720" imgH="431640" progId="Equation.3">
                  <p:embed/>
                </p:oleObj>
              </mc:Choice>
              <mc:Fallback>
                <p:oleObj name="Equation" r:id="rId3" imgW="342720" imgH="4316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2895600"/>
                        <a:ext cx="725488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516" name="Text Box 4"/>
          <p:cNvSpPr txBox="1">
            <a:spLocks noChangeArrowheads="1"/>
          </p:cNvSpPr>
          <p:nvPr/>
        </p:nvSpPr>
        <p:spPr bwMode="auto">
          <a:xfrm>
            <a:off x="5410200" y="3733800"/>
            <a:ext cx="2590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id-ID"/>
          </a:p>
        </p:txBody>
      </p:sp>
      <p:sp>
        <p:nvSpPr>
          <p:cNvPr id="6451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id-ID"/>
          </a:p>
        </p:txBody>
      </p:sp>
      <p:sp>
        <p:nvSpPr>
          <p:cNvPr id="64520" name="Rectangle 8"/>
          <p:cNvSpPr>
            <a:spLocks noChangeArrowheads="1"/>
          </p:cNvSpPr>
          <p:nvPr/>
        </p:nvSpPr>
        <p:spPr bwMode="auto">
          <a:xfrm>
            <a:off x="-30480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id-ID"/>
          </a:p>
        </p:txBody>
      </p:sp>
      <p:graphicFrame>
        <p:nvGraphicFramePr>
          <p:cNvPr id="64523" name="Object 11"/>
          <p:cNvGraphicFramePr>
            <a:graphicFrameLocks noChangeAspect="1"/>
          </p:cNvGraphicFramePr>
          <p:nvPr/>
        </p:nvGraphicFramePr>
        <p:xfrm>
          <a:off x="5410200" y="1828800"/>
          <a:ext cx="2209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1" name="Equation" r:id="rId5" imgW="647640" imgH="203040" progId="Equation.3">
                  <p:embed/>
                </p:oleObj>
              </mc:Choice>
              <mc:Fallback>
                <p:oleObj name="Equation" r:id="rId5" imgW="647640" imgH="2030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1828800"/>
                        <a:ext cx="2209800" cy="838200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27" name="Object 15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6019800" y="3657600"/>
          <a:ext cx="13716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2" name="Equation" r:id="rId7" imgW="406080" imgH="482400" progId="Equation.3">
                  <p:embed/>
                </p:oleObj>
              </mc:Choice>
              <mc:Fallback>
                <p:oleObj name="Equation" r:id="rId7" imgW="406080" imgH="4824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3657600"/>
                        <a:ext cx="13716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529" name="Text Box 17"/>
          <p:cNvSpPr txBox="1">
            <a:spLocks noChangeArrowheads="1"/>
          </p:cNvSpPr>
          <p:nvPr/>
        </p:nvSpPr>
        <p:spPr bwMode="auto">
          <a:xfrm>
            <a:off x="5410200" y="29718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a =</a:t>
            </a:r>
          </a:p>
        </p:txBody>
      </p:sp>
      <p:sp>
        <p:nvSpPr>
          <p:cNvPr id="64530" name="Text Box 18"/>
          <p:cNvSpPr txBox="1">
            <a:spLocks noChangeArrowheads="1"/>
          </p:cNvSpPr>
          <p:nvPr/>
        </p:nvSpPr>
        <p:spPr bwMode="auto">
          <a:xfrm>
            <a:off x="5410200" y="38862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b =</a:t>
            </a:r>
          </a:p>
        </p:txBody>
      </p:sp>
      <p:sp>
        <p:nvSpPr>
          <p:cNvPr id="64532" name="Text Box 20"/>
          <p:cNvSpPr txBox="1">
            <a:spLocks noChangeArrowheads="1"/>
          </p:cNvSpPr>
          <p:nvPr/>
        </p:nvSpPr>
        <p:spPr bwMode="auto">
          <a:xfrm>
            <a:off x="4648200" y="4572000"/>
            <a:ext cx="4191000" cy="2017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Y = Variabel Terikat (penjualan)</a:t>
            </a:r>
          </a:p>
          <a:p>
            <a:pPr>
              <a:spcBef>
                <a:spcPct val="50000"/>
              </a:spcBef>
            </a:pPr>
            <a:r>
              <a:rPr lang="en-US"/>
              <a:t>X = Variabel Bebas (waktu)</a:t>
            </a:r>
          </a:p>
          <a:p>
            <a:pPr>
              <a:spcBef>
                <a:spcPct val="50000"/>
              </a:spcBef>
            </a:pPr>
            <a:r>
              <a:rPr lang="en-US"/>
              <a:t>a = Konstanta</a:t>
            </a:r>
          </a:p>
          <a:p>
            <a:pPr>
              <a:spcBef>
                <a:spcPct val="50000"/>
              </a:spcBef>
            </a:pPr>
            <a:r>
              <a:rPr lang="en-US"/>
              <a:t>b = Koefisien Tren</a:t>
            </a:r>
          </a:p>
          <a:p>
            <a:pPr>
              <a:spcBef>
                <a:spcPct val="50000"/>
              </a:spcBef>
            </a:pPr>
            <a:r>
              <a:rPr lang="en-US"/>
              <a:t>n = Jumlah data (pengamatan)  </a:t>
            </a:r>
          </a:p>
        </p:txBody>
      </p:sp>
    </p:spTree>
  </p:cSld>
  <p:clrMapOvr>
    <a:masterClrMapping/>
  </p:clrMapOvr>
  <p:transition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Perkembangan Penjualan PT.X</a:t>
            </a:r>
          </a:p>
        </p:txBody>
      </p:sp>
      <p:graphicFrame>
        <p:nvGraphicFramePr>
          <p:cNvPr id="67631" name="Group 47"/>
          <p:cNvGraphicFramePr>
            <a:graphicFrameLocks noGrp="1"/>
          </p:cNvGraphicFramePr>
          <p:nvPr>
            <p:ph idx="1"/>
          </p:nvPr>
        </p:nvGraphicFramePr>
        <p:xfrm>
          <a:off x="1524000" y="1981200"/>
          <a:ext cx="6400800" cy="3662364"/>
        </p:xfrm>
        <a:graphic>
          <a:graphicData uri="http://schemas.openxmlformats.org/drawingml/2006/table">
            <a:tbl>
              <a:tblPr/>
              <a:tblGrid>
                <a:gridCol w="22526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481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Tahun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Volume Penjualan (ton)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2003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2.847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8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2004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3.685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2005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4.065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2006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5.789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8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2007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7.639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2008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8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2009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9706" name="Group 74"/>
          <p:cNvGraphicFramePr>
            <a:graphicFrameLocks noGrp="1"/>
          </p:cNvGraphicFramePr>
          <p:nvPr/>
        </p:nvGraphicFramePr>
        <p:xfrm>
          <a:off x="381000" y="609600"/>
          <a:ext cx="8458200" cy="4064001"/>
        </p:xfrm>
        <a:graphic>
          <a:graphicData uri="http://schemas.openxmlformats.org/drawingml/2006/table">
            <a:tbl>
              <a:tblPr/>
              <a:tblGrid>
                <a:gridCol w="990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81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Th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Penjualan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XY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²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9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2003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2.874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-2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2.847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-5.748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1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2004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3.685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3.685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-3.685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1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2005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4.065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4.065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1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2006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5.789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5.789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5.789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9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2007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7.639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7.639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155.278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81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id-ID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id-ID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sym typeface="Symbol" pitchFamily="18" charset="2"/>
                        </a:rPr>
                        <a:t>=0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sym typeface="Symbol" pitchFamily="18" charset="2"/>
                        </a:rPr>
                        <a:t>=24.052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sym typeface="Symbol" pitchFamily="18" charset="2"/>
                        </a:rPr>
                        <a:t>=11.634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sym typeface="Symbol" pitchFamily="18" charset="2"/>
                        </a:rPr>
                        <a:t>=10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69707" name="Object 75"/>
          <p:cNvGraphicFramePr>
            <a:graphicFrameLocks noChangeAspect="1"/>
          </p:cNvGraphicFramePr>
          <p:nvPr/>
        </p:nvGraphicFramePr>
        <p:xfrm>
          <a:off x="685800" y="4876800"/>
          <a:ext cx="15240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2" name="Equation" r:id="rId4" imgW="647640" imgH="203040" progId="Equation.3">
                  <p:embed/>
                </p:oleObj>
              </mc:Choice>
              <mc:Fallback>
                <p:oleObj name="Equation" r:id="rId4" imgW="647640" imgH="2030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4876800"/>
                        <a:ext cx="1524000" cy="533400"/>
                      </a:xfrm>
                      <a:prstGeom prst="rect">
                        <a:avLst/>
                      </a:prstGeom>
                      <a:noFill/>
                      <a:effectLst>
                        <a:outerShdw dist="35921" dir="2700000" algn="ctr" rotWithShape="0">
                          <a:srgbClr val="808080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00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9708" name="Text Box 76"/>
          <p:cNvSpPr txBox="1">
            <a:spLocks noChangeArrowheads="1"/>
          </p:cNvSpPr>
          <p:nvPr/>
        </p:nvSpPr>
        <p:spPr bwMode="auto">
          <a:xfrm>
            <a:off x="228600" y="5410200"/>
            <a:ext cx="3810000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a = </a:t>
            </a:r>
            <a:r>
              <a:rPr lang="en-US">
                <a:sym typeface="Symbol" pitchFamily="18" charset="2"/>
              </a:rPr>
              <a:t>Y/n = 24.052 / 5 = </a:t>
            </a:r>
            <a:r>
              <a:rPr lang="en-US" b="1">
                <a:sym typeface="Symbol" pitchFamily="18" charset="2"/>
              </a:rPr>
              <a:t>4.810,4</a:t>
            </a:r>
          </a:p>
          <a:p>
            <a:pPr>
              <a:spcBef>
                <a:spcPct val="50000"/>
              </a:spcBef>
            </a:pPr>
            <a:r>
              <a:rPr lang="en-US">
                <a:sym typeface="Symbol" pitchFamily="18" charset="2"/>
              </a:rPr>
              <a:t>b = XY/X</a:t>
            </a:r>
            <a:r>
              <a:rPr lang="en-US">
                <a:cs typeface="Arial" pitchFamily="34" charset="0"/>
                <a:sym typeface="Symbol" pitchFamily="18" charset="2"/>
              </a:rPr>
              <a:t>² = 11.634 / 10 = </a:t>
            </a:r>
            <a:r>
              <a:rPr lang="en-US" b="1">
                <a:cs typeface="Arial" pitchFamily="34" charset="0"/>
                <a:sym typeface="Symbol" pitchFamily="18" charset="2"/>
              </a:rPr>
              <a:t>1.164,4</a:t>
            </a:r>
          </a:p>
        </p:txBody>
      </p:sp>
      <p:sp>
        <p:nvSpPr>
          <p:cNvPr id="69709" name="Text Box 77"/>
          <p:cNvSpPr txBox="1">
            <a:spLocks noChangeArrowheads="1"/>
          </p:cNvSpPr>
          <p:nvPr/>
        </p:nvSpPr>
        <p:spPr bwMode="auto">
          <a:xfrm>
            <a:off x="4343400" y="4953000"/>
            <a:ext cx="4343400" cy="396875"/>
          </a:xfrm>
          <a:prstGeom prst="rect">
            <a:avLst/>
          </a:prstGeom>
          <a:solidFill>
            <a:srgbClr val="0033CC"/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chemeClr val="bg1"/>
                </a:solidFill>
              </a:rPr>
              <a:t>Y = 4.810,4 + 1.164,4 X</a:t>
            </a:r>
          </a:p>
        </p:txBody>
      </p:sp>
      <p:sp>
        <p:nvSpPr>
          <p:cNvPr id="69710" name="Text Box 78"/>
          <p:cNvSpPr txBox="1">
            <a:spLocks noChangeArrowheads="1"/>
          </p:cNvSpPr>
          <p:nvPr/>
        </p:nvSpPr>
        <p:spPr bwMode="auto">
          <a:xfrm>
            <a:off x="4191000" y="5410200"/>
            <a:ext cx="46482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/>
              <a:t>Y2008 = 4.810,4 + 1.164,4 (3) =8.300,6</a:t>
            </a:r>
          </a:p>
          <a:p>
            <a:pPr algn="ctr">
              <a:spcBef>
                <a:spcPct val="50000"/>
              </a:spcBef>
            </a:pPr>
            <a:r>
              <a:rPr lang="en-US" sz="2000" b="1"/>
              <a:t>Y2009= 4.810,4 + 1.164,4 (4) =9.464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9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97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97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97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97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708" grpId="0"/>
      <p:bldP spid="69709" grpId="0" animBg="1"/>
      <p:bldP spid="69710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SIMPLE LINEAR REGRESSION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800"/>
              <a:t>Model matematis garis lurus yang menjelaskan hubungan fungsional antara satu variabel terikat (</a:t>
            </a:r>
            <a:r>
              <a:rPr lang="en-US" sz="2800" i="1"/>
              <a:t>dependent variable)</a:t>
            </a:r>
            <a:endParaRPr lang="en-US" sz="2800"/>
          </a:p>
        </p:txBody>
      </p:sp>
      <p:graphicFrame>
        <p:nvGraphicFramePr>
          <p:cNvPr id="74756" name="Object 4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5562600" y="2209800"/>
          <a:ext cx="20574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8" name="Equation" r:id="rId3" imgW="647640" imgH="203040" progId="Equation.3">
                  <p:embed/>
                </p:oleObj>
              </mc:Choice>
              <mc:Fallback>
                <p:oleObj name="Equation" r:id="rId3" imgW="647640" imgH="2030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2209800"/>
                        <a:ext cx="2057400" cy="609600"/>
                      </a:xfrm>
                      <a:prstGeom prst="rect">
                        <a:avLst/>
                      </a:prstGeom>
                      <a:solidFill>
                        <a:srgbClr val="FF0000"/>
                      </a:solidFill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758" name="Object 6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6019800" y="3090863"/>
          <a:ext cx="1600200" cy="881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9" name="Equation" r:id="rId5" imgW="876240" imgH="482400" progId="Equation.3">
                  <p:embed/>
                </p:oleObj>
              </mc:Choice>
              <mc:Fallback>
                <p:oleObj name="Equation" r:id="rId5" imgW="876240" imgH="4824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3090863"/>
                        <a:ext cx="1600200" cy="881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760" name="Text Box 8"/>
          <p:cNvSpPr txBox="1">
            <a:spLocks noChangeArrowheads="1"/>
          </p:cNvSpPr>
          <p:nvPr/>
        </p:nvSpPr>
        <p:spPr bwMode="auto">
          <a:xfrm>
            <a:off x="5334000" y="3429000"/>
            <a:ext cx="838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i="1">
                <a:latin typeface="Times New Roman" pitchFamily="18" charset="0"/>
              </a:rPr>
              <a:t>b =</a:t>
            </a:r>
          </a:p>
        </p:txBody>
      </p:sp>
      <p:graphicFrame>
        <p:nvGraphicFramePr>
          <p:cNvPr id="74761" name="Object 9"/>
          <p:cNvGraphicFramePr>
            <a:graphicFrameLocks noChangeAspect="1"/>
          </p:cNvGraphicFramePr>
          <p:nvPr/>
        </p:nvGraphicFramePr>
        <p:xfrm>
          <a:off x="5410200" y="4114800"/>
          <a:ext cx="1676400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0" name="Equation" r:id="rId7" imgW="660240" imgH="203040" progId="Equation.3">
                  <p:embed/>
                </p:oleObj>
              </mc:Choice>
              <mc:Fallback>
                <p:oleObj name="Equation" r:id="rId7" imgW="660240" imgH="2030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4114800"/>
                        <a:ext cx="1676400" cy="600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762" name="Text Box 10"/>
          <p:cNvSpPr txBox="1">
            <a:spLocks noChangeArrowheads="1"/>
          </p:cNvSpPr>
          <p:nvPr/>
        </p:nvSpPr>
        <p:spPr bwMode="auto">
          <a:xfrm>
            <a:off x="4648200" y="4572000"/>
            <a:ext cx="4191000" cy="2017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Y = Variabel Terikat</a:t>
            </a:r>
          </a:p>
          <a:p>
            <a:pPr>
              <a:spcBef>
                <a:spcPct val="50000"/>
              </a:spcBef>
            </a:pPr>
            <a:r>
              <a:rPr lang="en-US"/>
              <a:t>X = Variabel Bebas (bukan waktu)</a:t>
            </a:r>
          </a:p>
          <a:p>
            <a:pPr>
              <a:spcBef>
                <a:spcPct val="50000"/>
              </a:spcBef>
            </a:pPr>
            <a:r>
              <a:rPr lang="en-US"/>
              <a:t>a = Konstanta</a:t>
            </a:r>
          </a:p>
          <a:p>
            <a:pPr>
              <a:spcBef>
                <a:spcPct val="50000"/>
              </a:spcBef>
            </a:pPr>
            <a:r>
              <a:rPr lang="en-US"/>
              <a:t>b = Koefisien regresi</a:t>
            </a:r>
          </a:p>
          <a:p>
            <a:pPr>
              <a:spcBef>
                <a:spcPct val="50000"/>
              </a:spcBef>
            </a:pPr>
            <a:r>
              <a:rPr lang="en-US"/>
              <a:t>n = Jumlah data (pengamatan)  </a:t>
            </a:r>
          </a:p>
        </p:txBody>
      </p:sp>
    </p:spTree>
  </p:cSld>
  <p:clrMapOvr>
    <a:masterClrMapping/>
  </p:clrMapOvr>
  <p:transition>
    <p:fad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371600"/>
          </a:xfrm>
        </p:spPr>
        <p:txBody>
          <a:bodyPr/>
          <a:lstStyle/>
          <a:p>
            <a:r>
              <a:rPr lang="en-US" sz="3800" dirty="0"/>
              <a:t>Case:</a:t>
            </a:r>
            <a:br>
              <a:rPr lang="en-US" sz="3800" dirty="0"/>
            </a:br>
            <a:r>
              <a:rPr lang="en-US" sz="2800" dirty="0"/>
              <a:t>Perusahaan </a:t>
            </a:r>
            <a:r>
              <a:rPr lang="en-US" sz="2800" dirty="0" err="1"/>
              <a:t>Konstruksi</a:t>
            </a:r>
            <a:r>
              <a:rPr lang="en-US" sz="2800" dirty="0"/>
              <a:t> </a:t>
            </a:r>
            <a:r>
              <a:rPr lang="en-US" sz="2800" dirty="0" err="1"/>
              <a:t>Nodel</a:t>
            </a:r>
            <a:r>
              <a:rPr lang="en-US" sz="2800" dirty="0"/>
              <a:t>, West Bloomfield</a:t>
            </a:r>
          </a:p>
        </p:txBody>
      </p:sp>
      <p:sp>
        <p:nvSpPr>
          <p:cNvPr id="80900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600200"/>
            <a:ext cx="3733800" cy="5029200"/>
          </a:xfrm>
        </p:spPr>
        <p:txBody>
          <a:bodyPr/>
          <a:lstStyle/>
          <a:p>
            <a:r>
              <a:rPr lang="en-US" sz="2100">
                <a:latin typeface="Times New Roman" pitchFamily="18" charset="0"/>
              </a:rPr>
              <a:t>Perusahaan Konstruksi Nodel merenovasi sejumlah rumah tua di West Bloomfield, Michigan.</a:t>
            </a:r>
          </a:p>
          <a:p>
            <a:r>
              <a:rPr lang="en-US" sz="2100">
                <a:latin typeface="Times New Roman" pitchFamily="18" charset="0"/>
              </a:rPr>
              <a:t>Sejalan dengan waktu, perusahaan mendapati bahwa biaya pekerjaan renovasinya tergantung pada tingkat penghasilan penduduk yaitu upah lokal di West Bloomfield.</a:t>
            </a:r>
          </a:p>
          <a:p>
            <a:r>
              <a:rPr lang="en-US" sz="2100">
                <a:latin typeface="Times New Roman" pitchFamily="18" charset="0"/>
              </a:rPr>
              <a:t>Tabel berikut ini menunjukkan penjualan Nodel dan upah lokal selama masa 6 tahun </a:t>
            </a:r>
          </a:p>
        </p:txBody>
      </p:sp>
      <p:graphicFrame>
        <p:nvGraphicFramePr>
          <p:cNvPr id="80982" name="Group 86"/>
          <p:cNvGraphicFramePr>
            <a:graphicFrameLocks noGrp="1"/>
          </p:cNvGraphicFramePr>
          <p:nvPr>
            <p:ph sz="half" idx="2"/>
          </p:nvPr>
        </p:nvGraphicFramePr>
        <p:xfrm>
          <a:off x="4876800" y="1600200"/>
          <a:ext cx="3810000" cy="3200400"/>
        </p:xfrm>
        <a:graphic>
          <a:graphicData uri="http://schemas.openxmlformats.org/drawingml/2006/table">
            <a:tbl>
              <a:tblPr/>
              <a:tblGrid>
                <a:gridCol w="127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7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Years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Sales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Wages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2002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2003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2004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2005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2006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2007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80983" name="Text Box 87"/>
          <p:cNvSpPr txBox="1">
            <a:spLocks noChangeArrowheads="1"/>
          </p:cNvSpPr>
          <p:nvPr/>
        </p:nvSpPr>
        <p:spPr bwMode="auto">
          <a:xfrm>
            <a:off x="4876800" y="4876800"/>
            <a:ext cx="3810000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>
                <a:solidFill>
                  <a:srgbClr val="0033CC"/>
                </a:solidFill>
              </a:rPr>
              <a:t>Jika kantor perdagangan lokal memperkirakan upah wilayah West Bloomfield tahun 2008 adalah 6, Tentukan perkiraan penjualan Nodel tahun 2008?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09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09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83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102" name="Group 110"/>
          <p:cNvGraphicFramePr>
            <a:graphicFrameLocks noGrp="1"/>
          </p:cNvGraphicFramePr>
          <p:nvPr>
            <p:ph sz="quarter" idx="1"/>
          </p:nvPr>
        </p:nvGraphicFramePr>
        <p:xfrm>
          <a:off x="533400" y="609600"/>
          <a:ext cx="8382000" cy="3840480"/>
        </p:xfrm>
        <a:graphic>
          <a:graphicData uri="http://schemas.openxmlformats.org/drawingml/2006/table">
            <a:tbl>
              <a:tblPr/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79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32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79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3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Years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Sales (Y)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Wages (X)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X</a:t>
                      </a:r>
                      <a:r>
                        <a:rPr kumimoji="0" lang="en-US" sz="2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XY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2002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2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2003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44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2004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2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2005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2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2006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444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2007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9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id-ID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Y=150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X=18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 </a:t>
                      </a: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X</a:t>
                      </a: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²</a:t>
                      </a: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=80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XY=515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id-ID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id-ID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id-ID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id-ID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85073" name="Object 81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762000" y="4999038"/>
          <a:ext cx="1143000" cy="668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60" name="Equation" r:id="rId4" imgW="825480" imgH="482400" progId="Equation.3">
                  <p:embed/>
                </p:oleObj>
              </mc:Choice>
              <mc:Fallback>
                <p:oleObj name="Equation" r:id="rId4" imgW="825480" imgH="4824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4999038"/>
                        <a:ext cx="1143000" cy="668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5078" name="Object 86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533400" y="4495800"/>
          <a:ext cx="11430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61" name="Equation" r:id="rId6" imgW="647640" imgH="203040" progId="Equation.3">
                  <p:embed/>
                </p:oleObj>
              </mc:Choice>
              <mc:Fallback>
                <p:oleObj name="Equation" r:id="rId6" imgW="647640" imgH="2030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495800"/>
                        <a:ext cx="11430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0000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5082" name="Object 90"/>
          <p:cNvGraphicFramePr>
            <a:graphicFrameLocks noGrp="1" noChangeAspect="1"/>
          </p:cNvGraphicFramePr>
          <p:nvPr>
            <p:ph sz="quarter" idx="4"/>
          </p:nvPr>
        </p:nvGraphicFramePr>
        <p:xfrm>
          <a:off x="304800" y="5894388"/>
          <a:ext cx="1219200" cy="35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62" name="Equation" r:id="rId8" imgW="660240" imgH="203040" progId="Equation.3">
                  <p:embed/>
                </p:oleObj>
              </mc:Choice>
              <mc:Fallback>
                <p:oleObj name="Equation" r:id="rId8" imgW="660240" imgH="2030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5894388"/>
                        <a:ext cx="1219200" cy="354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5087" name="Text Box 95"/>
          <p:cNvSpPr txBox="1">
            <a:spLocks noChangeArrowheads="1"/>
          </p:cNvSpPr>
          <p:nvPr/>
        </p:nvSpPr>
        <p:spPr bwMode="auto">
          <a:xfrm>
            <a:off x="228600" y="51054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b =</a:t>
            </a:r>
          </a:p>
        </p:txBody>
      </p:sp>
      <p:graphicFrame>
        <p:nvGraphicFramePr>
          <p:cNvPr id="85088" name="Object 96"/>
          <p:cNvGraphicFramePr>
            <a:graphicFrameLocks noChangeAspect="1"/>
          </p:cNvGraphicFramePr>
          <p:nvPr/>
        </p:nvGraphicFramePr>
        <p:xfrm>
          <a:off x="2286000" y="4876800"/>
          <a:ext cx="21336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63" name="Equation" r:id="rId10" imgW="1295280" imgH="482400" progId="Equation.3">
                  <p:embed/>
                </p:oleObj>
              </mc:Choice>
              <mc:Fallback>
                <p:oleObj name="Equation" r:id="rId10" imgW="1295280" imgH="4824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4876800"/>
                        <a:ext cx="2133600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5091" name="Text Box 99"/>
          <p:cNvSpPr txBox="1">
            <a:spLocks noChangeArrowheads="1"/>
          </p:cNvSpPr>
          <p:nvPr/>
        </p:nvSpPr>
        <p:spPr bwMode="auto">
          <a:xfrm>
            <a:off x="1905000" y="51054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=</a:t>
            </a:r>
          </a:p>
        </p:txBody>
      </p:sp>
      <p:sp>
        <p:nvSpPr>
          <p:cNvPr id="85092" name="Text Box 100"/>
          <p:cNvSpPr txBox="1">
            <a:spLocks noChangeArrowheads="1"/>
          </p:cNvSpPr>
          <p:nvPr/>
        </p:nvSpPr>
        <p:spPr bwMode="auto">
          <a:xfrm>
            <a:off x="4419600" y="502920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= 2,5</a:t>
            </a:r>
          </a:p>
        </p:txBody>
      </p:sp>
      <p:graphicFrame>
        <p:nvGraphicFramePr>
          <p:cNvPr id="85093" name="Object 101"/>
          <p:cNvGraphicFramePr>
            <a:graphicFrameLocks noChangeAspect="1"/>
          </p:cNvGraphicFramePr>
          <p:nvPr/>
        </p:nvGraphicFramePr>
        <p:xfrm>
          <a:off x="1752600" y="5867400"/>
          <a:ext cx="157162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64" name="Equation" r:id="rId12" imgW="850680" imgH="203040" progId="Equation.3">
                  <p:embed/>
                </p:oleObj>
              </mc:Choice>
              <mc:Fallback>
                <p:oleObj name="Equation" r:id="rId12" imgW="850680" imgH="20304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5867400"/>
                        <a:ext cx="1571625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5094" name="Object 102"/>
          <p:cNvGraphicFramePr>
            <a:graphicFrameLocks noChangeAspect="1"/>
          </p:cNvGraphicFramePr>
          <p:nvPr/>
        </p:nvGraphicFramePr>
        <p:xfrm>
          <a:off x="3840163" y="5867400"/>
          <a:ext cx="749300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65" name="Equation" r:id="rId14" imgW="406080" imgH="203040" progId="Equation.3">
                  <p:embed/>
                </p:oleObj>
              </mc:Choice>
              <mc:Fallback>
                <p:oleObj name="Equation" r:id="rId14" imgW="406080" imgH="20304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0163" y="5867400"/>
                        <a:ext cx="749300" cy="430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5096" name="Rectangle 104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id-ID"/>
          </a:p>
        </p:txBody>
      </p:sp>
      <p:graphicFrame>
        <p:nvGraphicFramePr>
          <p:cNvPr id="85095" name="Object 103"/>
          <p:cNvGraphicFramePr>
            <a:graphicFrameLocks noChangeAspect="1"/>
          </p:cNvGraphicFramePr>
          <p:nvPr/>
        </p:nvGraphicFramePr>
        <p:xfrm>
          <a:off x="2514600" y="3962400"/>
          <a:ext cx="925513" cy="414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66" name="Equation" r:id="rId16" imgW="457200" imgH="203040" progId="Equation.3">
                  <p:embed/>
                </p:oleObj>
              </mc:Choice>
              <mc:Fallback>
                <p:oleObj name="Equation" r:id="rId16" imgW="457200" imgH="20304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3962400"/>
                        <a:ext cx="925513" cy="414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5098" name="Rectangle 106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id-ID"/>
          </a:p>
        </p:txBody>
      </p:sp>
      <p:graphicFrame>
        <p:nvGraphicFramePr>
          <p:cNvPr id="85100" name="Object 108"/>
          <p:cNvGraphicFramePr>
            <a:graphicFrameLocks noChangeAspect="1"/>
          </p:cNvGraphicFramePr>
          <p:nvPr/>
        </p:nvGraphicFramePr>
        <p:xfrm>
          <a:off x="4343400" y="3962400"/>
          <a:ext cx="798513" cy="414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67" name="Equation" r:id="rId18" imgW="393480" imgH="203040" progId="Equation.3">
                  <p:embed/>
                </p:oleObj>
              </mc:Choice>
              <mc:Fallback>
                <p:oleObj name="Equation" r:id="rId18" imgW="393480" imgH="20304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3962400"/>
                        <a:ext cx="798513" cy="414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5101" name="Object 109"/>
          <p:cNvGraphicFramePr>
            <a:graphicFrameLocks noChangeAspect="1"/>
          </p:cNvGraphicFramePr>
          <p:nvPr/>
        </p:nvGraphicFramePr>
        <p:xfrm>
          <a:off x="5514975" y="4648200"/>
          <a:ext cx="286702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68" name="Equation" r:id="rId20" imgW="1307880" imgH="203040" progId="Equation.3">
                  <p:embed/>
                </p:oleObj>
              </mc:Choice>
              <mc:Fallback>
                <p:oleObj name="Equation" r:id="rId20" imgW="1307880" imgH="20304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4975" y="4648200"/>
                        <a:ext cx="2867025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0000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5103" name="Object 111"/>
          <p:cNvGraphicFramePr>
            <a:graphicFrameLocks noChangeAspect="1"/>
          </p:cNvGraphicFramePr>
          <p:nvPr/>
        </p:nvGraphicFramePr>
        <p:xfrm>
          <a:off x="5486400" y="5181600"/>
          <a:ext cx="2071688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69" name="Equation" r:id="rId22" imgW="1079280" imgH="203040" progId="Equation.3">
                  <p:embed/>
                </p:oleObj>
              </mc:Choice>
              <mc:Fallback>
                <p:oleObj name="Equation" r:id="rId22" imgW="1079280" imgH="20304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5181600"/>
                        <a:ext cx="2071688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0000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5104" name="Object 112"/>
          <p:cNvGraphicFramePr>
            <a:graphicFrameLocks noChangeAspect="1"/>
          </p:cNvGraphicFramePr>
          <p:nvPr/>
        </p:nvGraphicFramePr>
        <p:xfrm>
          <a:off x="5376863" y="5715000"/>
          <a:ext cx="3538537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70" name="Equation" r:id="rId24" imgW="1193760" imgH="203040" progId="Equation.3">
                  <p:embed/>
                </p:oleObj>
              </mc:Choice>
              <mc:Fallback>
                <p:oleObj name="Equation" r:id="rId24" imgW="1193760" imgH="20304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6863" y="5715000"/>
                        <a:ext cx="3538537" cy="609600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5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85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85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85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3" dur="500"/>
                                        <p:tgtEl>
                                          <p:spTgt spid="85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8" dur="500"/>
                                        <p:tgtEl>
                                          <p:spTgt spid="85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3" dur="500"/>
                                        <p:tgtEl>
                                          <p:spTgt spid="85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092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2" name="Line 4"/>
          <p:cNvSpPr>
            <a:spLocks noChangeShapeType="1"/>
          </p:cNvSpPr>
          <p:nvPr/>
        </p:nvSpPr>
        <p:spPr bwMode="auto">
          <a:xfrm>
            <a:off x="990600" y="1905000"/>
            <a:ext cx="0" cy="3810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id-ID"/>
          </a:p>
        </p:txBody>
      </p:sp>
      <p:sp>
        <p:nvSpPr>
          <p:cNvPr id="94213" name="Line 5"/>
          <p:cNvSpPr>
            <a:spLocks noChangeShapeType="1"/>
          </p:cNvSpPr>
          <p:nvPr/>
        </p:nvSpPr>
        <p:spPr bwMode="auto">
          <a:xfrm>
            <a:off x="990600" y="5715000"/>
            <a:ext cx="6629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id-ID"/>
          </a:p>
        </p:txBody>
      </p:sp>
      <p:sp>
        <p:nvSpPr>
          <p:cNvPr id="94214" name="Text Box 6"/>
          <p:cNvSpPr txBox="1">
            <a:spLocks noChangeArrowheads="1"/>
          </p:cNvSpPr>
          <p:nvPr/>
        </p:nvSpPr>
        <p:spPr bwMode="auto">
          <a:xfrm>
            <a:off x="1524000" y="58674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</a:t>
            </a:r>
          </a:p>
        </p:txBody>
      </p:sp>
      <p:sp>
        <p:nvSpPr>
          <p:cNvPr id="94215" name="Text Box 7"/>
          <p:cNvSpPr txBox="1">
            <a:spLocks noChangeArrowheads="1"/>
          </p:cNvSpPr>
          <p:nvPr/>
        </p:nvSpPr>
        <p:spPr bwMode="auto">
          <a:xfrm>
            <a:off x="2209800" y="58674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2</a:t>
            </a:r>
          </a:p>
        </p:txBody>
      </p:sp>
      <p:sp>
        <p:nvSpPr>
          <p:cNvPr id="94216" name="Text Box 8"/>
          <p:cNvSpPr txBox="1">
            <a:spLocks noChangeArrowheads="1"/>
          </p:cNvSpPr>
          <p:nvPr/>
        </p:nvSpPr>
        <p:spPr bwMode="auto">
          <a:xfrm>
            <a:off x="2895600" y="58674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3</a:t>
            </a:r>
          </a:p>
        </p:txBody>
      </p:sp>
      <p:sp>
        <p:nvSpPr>
          <p:cNvPr id="94217" name="Text Box 9"/>
          <p:cNvSpPr txBox="1">
            <a:spLocks noChangeArrowheads="1"/>
          </p:cNvSpPr>
          <p:nvPr/>
        </p:nvSpPr>
        <p:spPr bwMode="auto">
          <a:xfrm>
            <a:off x="3581400" y="58674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4</a:t>
            </a:r>
          </a:p>
        </p:txBody>
      </p:sp>
      <p:sp>
        <p:nvSpPr>
          <p:cNvPr id="94218" name="Text Box 10"/>
          <p:cNvSpPr txBox="1">
            <a:spLocks noChangeArrowheads="1"/>
          </p:cNvSpPr>
          <p:nvPr/>
        </p:nvSpPr>
        <p:spPr bwMode="auto">
          <a:xfrm>
            <a:off x="4267200" y="58674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5</a:t>
            </a:r>
          </a:p>
        </p:txBody>
      </p:sp>
      <p:sp>
        <p:nvSpPr>
          <p:cNvPr id="94219" name="Text Box 11"/>
          <p:cNvSpPr txBox="1">
            <a:spLocks noChangeArrowheads="1"/>
          </p:cNvSpPr>
          <p:nvPr/>
        </p:nvSpPr>
        <p:spPr bwMode="auto">
          <a:xfrm>
            <a:off x="4953000" y="58674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6</a:t>
            </a:r>
          </a:p>
        </p:txBody>
      </p:sp>
      <p:sp>
        <p:nvSpPr>
          <p:cNvPr id="94220" name="Text Box 12"/>
          <p:cNvSpPr txBox="1">
            <a:spLocks noChangeArrowheads="1"/>
          </p:cNvSpPr>
          <p:nvPr/>
        </p:nvSpPr>
        <p:spPr bwMode="auto">
          <a:xfrm>
            <a:off x="5638800" y="58674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7</a:t>
            </a:r>
          </a:p>
        </p:txBody>
      </p:sp>
      <p:sp>
        <p:nvSpPr>
          <p:cNvPr id="94221" name="Text Box 13"/>
          <p:cNvSpPr txBox="1">
            <a:spLocks noChangeArrowheads="1"/>
          </p:cNvSpPr>
          <p:nvPr/>
        </p:nvSpPr>
        <p:spPr bwMode="auto">
          <a:xfrm>
            <a:off x="381000" y="47244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10</a:t>
            </a:r>
          </a:p>
        </p:txBody>
      </p:sp>
      <p:sp>
        <p:nvSpPr>
          <p:cNvPr id="94222" name="Text Box 14"/>
          <p:cNvSpPr txBox="1">
            <a:spLocks noChangeArrowheads="1"/>
          </p:cNvSpPr>
          <p:nvPr/>
        </p:nvSpPr>
        <p:spPr bwMode="auto">
          <a:xfrm>
            <a:off x="381000" y="38862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20</a:t>
            </a:r>
          </a:p>
        </p:txBody>
      </p:sp>
      <p:sp>
        <p:nvSpPr>
          <p:cNvPr id="94223" name="Text Box 15"/>
          <p:cNvSpPr txBox="1">
            <a:spLocks noChangeArrowheads="1"/>
          </p:cNvSpPr>
          <p:nvPr/>
        </p:nvSpPr>
        <p:spPr bwMode="auto">
          <a:xfrm>
            <a:off x="381000" y="28956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30</a:t>
            </a:r>
          </a:p>
        </p:txBody>
      </p:sp>
      <p:sp>
        <p:nvSpPr>
          <p:cNvPr id="94224" name="Text Box 16"/>
          <p:cNvSpPr txBox="1">
            <a:spLocks noChangeArrowheads="1"/>
          </p:cNvSpPr>
          <p:nvPr/>
        </p:nvSpPr>
        <p:spPr bwMode="auto">
          <a:xfrm>
            <a:off x="381000" y="19812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40</a:t>
            </a:r>
          </a:p>
        </p:txBody>
      </p:sp>
      <p:sp>
        <p:nvSpPr>
          <p:cNvPr id="94225" name="Line 17"/>
          <p:cNvSpPr>
            <a:spLocks noChangeShapeType="1"/>
          </p:cNvSpPr>
          <p:nvPr/>
        </p:nvSpPr>
        <p:spPr bwMode="auto">
          <a:xfrm flipV="1">
            <a:off x="5105400" y="1905000"/>
            <a:ext cx="0" cy="3810000"/>
          </a:xfrm>
          <a:prstGeom prst="line">
            <a:avLst/>
          </a:prstGeom>
          <a:noFill/>
          <a:ln w="19050">
            <a:solidFill>
              <a:srgbClr val="0033CC"/>
            </a:solidFill>
            <a:prstDash val="lgDash"/>
            <a:round/>
            <a:headEnd/>
            <a:tailEnd/>
          </a:ln>
          <a:effectLst/>
        </p:spPr>
        <p:txBody>
          <a:bodyPr/>
          <a:lstStyle/>
          <a:p>
            <a:endParaRPr lang="id-ID"/>
          </a:p>
        </p:txBody>
      </p:sp>
      <p:sp>
        <p:nvSpPr>
          <p:cNvPr id="94226" name="Line 18"/>
          <p:cNvSpPr>
            <a:spLocks noChangeShapeType="1"/>
          </p:cNvSpPr>
          <p:nvPr/>
        </p:nvSpPr>
        <p:spPr bwMode="auto">
          <a:xfrm>
            <a:off x="990600" y="2743200"/>
            <a:ext cx="4114800" cy="0"/>
          </a:xfrm>
          <a:prstGeom prst="line">
            <a:avLst/>
          </a:prstGeom>
          <a:noFill/>
          <a:ln w="28575">
            <a:solidFill>
              <a:srgbClr val="0033CC"/>
            </a:solidFill>
            <a:prstDash val="dashDot"/>
            <a:round/>
            <a:headEnd/>
            <a:tailEnd/>
          </a:ln>
          <a:effectLst/>
        </p:spPr>
        <p:txBody>
          <a:bodyPr/>
          <a:lstStyle/>
          <a:p>
            <a:endParaRPr lang="id-ID"/>
          </a:p>
        </p:txBody>
      </p:sp>
      <p:sp>
        <p:nvSpPr>
          <p:cNvPr id="94227" name="Line 19"/>
          <p:cNvSpPr>
            <a:spLocks noChangeShapeType="1"/>
          </p:cNvSpPr>
          <p:nvPr/>
        </p:nvSpPr>
        <p:spPr bwMode="auto">
          <a:xfrm flipV="1">
            <a:off x="990600" y="1905000"/>
            <a:ext cx="6553200" cy="2362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id-ID"/>
          </a:p>
        </p:txBody>
      </p:sp>
      <p:sp>
        <p:nvSpPr>
          <p:cNvPr id="94228" name="Text Box 20"/>
          <p:cNvSpPr txBox="1">
            <a:spLocks noChangeArrowheads="1"/>
          </p:cNvSpPr>
          <p:nvPr/>
        </p:nvSpPr>
        <p:spPr bwMode="auto">
          <a:xfrm>
            <a:off x="6096000" y="2819400"/>
            <a:ext cx="2057400" cy="779463"/>
          </a:xfrm>
          <a:prstGeom prst="rect">
            <a:avLst/>
          </a:prstGeom>
          <a:solidFill>
            <a:srgbClr val="0033CC"/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chemeClr val="bg1"/>
                </a:solidFill>
              </a:rPr>
              <a:t>Garis Regresi</a:t>
            </a:r>
          </a:p>
          <a:p>
            <a:pPr algn="ctr">
              <a:spcBef>
                <a:spcPct val="50000"/>
              </a:spcBef>
            </a:pPr>
            <a:r>
              <a:rPr lang="en-US">
                <a:solidFill>
                  <a:schemeClr val="bg1"/>
                </a:solidFill>
              </a:rPr>
              <a:t>Y= 17,5 + 2,5 X</a:t>
            </a:r>
          </a:p>
        </p:txBody>
      </p:sp>
      <p:sp>
        <p:nvSpPr>
          <p:cNvPr id="94229" name="Line 21"/>
          <p:cNvSpPr>
            <a:spLocks noChangeShapeType="1"/>
          </p:cNvSpPr>
          <p:nvPr/>
        </p:nvSpPr>
        <p:spPr bwMode="auto">
          <a:xfrm flipH="1" flipV="1">
            <a:off x="6934200" y="22098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id-ID"/>
          </a:p>
        </p:txBody>
      </p:sp>
      <p:sp>
        <p:nvSpPr>
          <p:cNvPr id="94230" name="Text Box 22"/>
          <p:cNvSpPr txBox="1">
            <a:spLocks noChangeArrowheads="1"/>
          </p:cNvSpPr>
          <p:nvPr/>
        </p:nvSpPr>
        <p:spPr bwMode="auto">
          <a:xfrm>
            <a:off x="1219200" y="4495800"/>
            <a:ext cx="1143000" cy="366713"/>
          </a:xfrm>
          <a:prstGeom prst="rect">
            <a:avLst/>
          </a:prstGeom>
          <a:solidFill>
            <a:srgbClr val="0033CC"/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chemeClr val="bg1"/>
                </a:solidFill>
              </a:rPr>
              <a:t>a= 17,5</a:t>
            </a:r>
          </a:p>
        </p:txBody>
      </p:sp>
      <p:sp>
        <p:nvSpPr>
          <p:cNvPr id="94231" name="Line 23"/>
          <p:cNvSpPr>
            <a:spLocks noChangeShapeType="1"/>
          </p:cNvSpPr>
          <p:nvPr/>
        </p:nvSpPr>
        <p:spPr bwMode="auto">
          <a:xfrm flipH="1" flipV="1">
            <a:off x="1066800" y="43434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id-ID"/>
          </a:p>
        </p:txBody>
      </p:sp>
      <p:sp>
        <p:nvSpPr>
          <p:cNvPr id="94232" name="Text Box 24"/>
          <p:cNvSpPr txBox="1">
            <a:spLocks noChangeArrowheads="1"/>
          </p:cNvSpPr>
          <p:nvPr/>
        </p:nvSpPr>
        <p:spPr bwMode="auto">
          <a:xfrm>
            <a:off x="6858000" y="5867400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WAGES</a:t>
            </a:r>
          </a:p>
        </p:txBody>
      </p:sp>
      <p:sp>
        <p:nvSpPr>
          <p:cNvPr id="94233" name="Text Box 25"/>
          <p:cNvSpPr txBox="1">
            <a:spLocks noChangeArrowheads="1"/>
          </p:cNvSpPr>
          <p:nvPr/>
        </p:nvSpPr>
        <p:spPr bwMode="auto">
          <a:xfrm>
            <a:off x="457200" y="14478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SALES</a:t>
            </a:r>
          </a:p>
        </p:txBody>
      </p:sp>
      <p:sp>
        <p:nvSpPr>
          <p:cNvPr id="94234" name="Text Box 26"/>
          <p:cNvSpPr txBox="1">
            <a:spLocks noChangeArrowheads="1"/>
          </p:cNvSpPr>
          <p:nvPr/>
        </p:nvSpPr>
        <p:spPr bwMode="auto">
          <a:xfrm>
            <a:off x="152400" y="25146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/>
              <a:t>32,5</a:t>
            </a:r>
          </a:p>
        </p:txBody>
      </p:sp>
      <p:sp>
        <p:nvSpPr>
          <p:cNvPr id="94235" name="Line 27"/>
          <p:cNvSpPr>
            <a:spLocks noChangeShapeType="1"/>
          </p:cNvSpPr>
          <p:nvPr/>
        </p:nvSpPr>
        <p:spPr bwMode="auto">
          <a:xfrm flipV="1">
            <a:off x="1676400" y="40386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</p:spPr>
        <p:txBody>
          <a:bodyPr/>
          <a:lstStyle/>
          <a:p>
            <a:endParaRPr lang="id-ID"/>
          </a:p>
        </p:txBody>
      </p:sp>
      <p:sp>
        <p:nvSpPr>
          <p:cNvPr id="94236" name="Line 28"/>
          <p:cNvSpPr>
            <a:spLocks noChangeShapeType="1"/>
          </p:cNvSpPr>
          <p:nvPr/>
        </p:nvSpPr>
        <p:spPr bwMode="auto">
          <a:xfrm>
            <a:off x="990600" y="40386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</p:spPr>
        <p:txBody>
          <a:bodyPr/>
          <a:lstStyle/>
          <a:p>
            <a:endParaRPr lang="id-ID"/>
          </a:p>
        </p:txBody>
      </p:sp>
      <p:sp>
        <p:nvSpPr>
          <p:cNvPr id="94237" name="Line 29"/>
          <p:cNvSpPr>
            <a:spLocks noChangeShapeType="1"/>
          </p:cNvSpPr>
          <p:nvPr/>
        </p:nvSpPr>
        <p:spPr bwMode="auto">
          <a:xfrm flipV="1">
            <a:off x="3048000" y="3048000"/>
            <a:ext cx="0" cy="2667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</p:spPr>
        <p:txBody>
          <a:bodyPr/>
          <a:lstStyle/>
          <a:p>
            <a:endParaRPr lang="id-ID"/>
          </a:p>
        </p:txBody>
      </p:sp>
      <p:sp>
        <p:nvSpPr>
          <p:cNvPr id="94238" name="Line 30"/>
          <p:cNvSpPr>
            <a:spLocks noChangeShapeType="1"/>
          </p:cNvSpPr>
          <p:nvPr/>
        </p:nvSpPr>
        <p:spPr bwMode="auto">
          <a:xfrm>
            <a:off x="990600" y="30480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</p:spPr>
        <p:txBody>
          <a:bodyPr/>
          <a:lstStyle/>
          <a:p>
            <a:endParaRPr lang="id-ID"/>
          </a:p>
        </p:txBody>
      </p:sp>
      <p:sp>
        <p:nvSpPr>
          <p:cNvPr id="94239" name="Line 31"/>
          <p:cNvSpPr>
            <a:spLocks noChangeShapeType="1"/>
          </p:cNvSpPr>
          <p:nvPr/>
        </p:nvSpPr>
        <p:spPr bwMode="auto">
          <a:xfrm flipV="1">
            <a:off x="3733800" y="3581400"/>
            <a:ext cx="0" cy="2133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</p:spPr>
        <p:txBody>
          <a:bodyPr/>
          <a:lstStyle/>
          <a:p>
            <a:endParaRPr lang="id-ID"/>
          </a:p>
        </p:txBody>
      </p:sp>
      <p:sp>
        <p:nvSpPr>
          <p:cNvPr id="94240" name="Line 32"/>
          <p:cNvSpPr>
            <a:spLocks noChangeShapeType="1"/>
          </p:cNvSpPr>
          <p:nvPr/>
        </p:nvSpPr>
        <p:spPr bwMode="auto">
          <a:xfrm>
            <a:off x="990600" y="3581400"/>
            <a:ext cx="48006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</p:spPr>
        <p:txBody>
          <a:bodyPr/>
          <a:lstStyle/>
          <a:p>
            <a:endParaRPr lang="id-ID"/>
          </a:p>
        </p:txBody>
      </p:sp>
      <p:sp>
        <p:nvSpPr>
          <p:cNvPr id="94241" name="Line 33"/>
          <p:cNvSpPr>
            <a:spLocks noChangeShapeType="1"/>
          </p:cNvSpPr>
          <p:nvPr/>
        </p:nvSpPr>
        <p:spPr bwMode="auto">
          <a:xfrm flipV="1">
            <a:off x="2362200" y="40386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</p:spPr>
        <p:txBody>
          <a:bodyPr/>
          <a:lstStyle/>
          <a:p>
            <a:endParaRPr lang="id-ID"/>
          </a:p>
        </p:txBody>
      </p:sp>
      <p:sp>
        <p:nvSpPr>
          <p:cNvPr id="94242" name="Line 34"/>
          <p:cNvSpPr>
            <a:spLocks noChangeShapeType="1"/>
          </p:cNvSpPr>
          <p:nvPr/>
        </p:nvSpPr>
        <p:spPr bwMode="auto">
          <a:xfrm flipV="1">
            <a:off x="5791200" y="3581400"/>
            <a:ext cx="0" cy="2133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</p:spPr>
        <p:txBody>
          <a:bodyPr/>
          <a:lstStyle/>
          <a:p>
            <a:endParaRPr lang="id-ID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981200"/>
            <a:ext cx="4267200" cy="3886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Peramalan Jangka Menengah digunakan untuk merencanakan: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J"/>
            </a:pPr>
            <a:r>
              <a:rPr lang="en-US" sz="2400"/>
              <a:t>Penjualan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J"/>
            </a:pPr>
            <a:r>
              <a:rPr lang="en-US" sz="2400"/>
              <a:t>Anggaran produksi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J"/>
            </a:pPr>
            <a:r>
              <a:rPr lang="en-US" sz="2400"/>
              <a:t>Anggaran kas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800"/>
          </a:p>
          <a:p>
            <a:pPr>
              <a:lnSpc>
                <a:spcPct val="90000"/>
              </a:lnSpc>
            </a:pPr>
            <a:r>
              <a:rPr lang="en-US" sz="2800"/>
              <a:t>Jangka waktu Bulanan hingga 3 tahun </a:t>
            </a: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B3E0DC45-60AF-5444-A3F1-9C374D634BC0}"/>
              </a:ext>
            </a:extLst>
          </p:cNvPr>
          <p:cNvGraphicFramePr/>
          <p:nvPr/>
        </p:nvGraphicFramePr>
        <p:xfrm>
          <a:off x="4343400" y="1600200"/>
          <a:ext cx="4572000" cy="4648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ctangle 4"/>
          <p:cNvSpPr txBox="1">
            <a:spLocks noChangeArrowheads="1"/>
          </p:cNvSpPr>
          <p:nvPr/>
        </p:nvSpPr>
        <p:spPr bwMode="auto">
          <a:xfrm>
            <a:off x="3733800" y="304800"/>
            <a:ext cx="5181600" cy="1066800"/>
          </a:xfrm>
          <a:prstGeom prst="rect">
            <a:avLst/>
          </a:prstGeom>
          <a:solidFill>
            <a:srgbClr val="993300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vert="horz" wrap="square" lIns="90488" tIns="44450" rIns="90488" bIns="44450" numCol="1" anchor="ctr" anchorCtr="1" compatLnSpc="1">
            <a:prstTxWarp prst="textNoShape">
              <a:avLst/>
            </a:prstTxWarp>
          </a:bodyPr>
          <a:lstStyle/>
          <a:p>
            <a:pPr marL="0" marR="0" lvl="0" indent="0" algn="ctr" defTabSz="917575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id-ID" sz="4000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+mj-ea"/>
                <a:cs typeface="+mj-cs"/>
              </a:rPr>
              <a:t>HORIZON WAKTU</a:t>
            </a:r>
            <a:r>
              <a:rPr kumimoji="0" lang="id-ID" sz="4000" b="1" i="1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charset="0"/>
                <a:ea typeface="+mj-ea"/>
                <a:cs typeface="+mj-cs"/>
              </a:rPr>
              <a:t> </a:t>
            </a:r>
            <a:endParaRPr kumimoji="0" lang="en-US" sz="40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6" name="AutoShape 4"/>
          <p:cNvSpPr>
            <a:spLocks noGrp="1" noChangeArrowheads="1"/>
          </p:cNvSpPr>
          <p:nvPr>
            <p:ph type="ctrTitle"/>
          </p:nvPr>
        </p:nvSpPr>
        <p:spPr>
          <a:xfrm>
            <a:off x="533400" y="914400"/>
            <a:ext cx="8001000" cy="1981200"/>
          </a:xfrm>
        </p:spPr>
        <p:txBody>
          <a:bodyPr>
            <a:normAutofit fontScale="90000"/>
          </a:bodyPr>
          <a:lstStyle/>
          <a:p>
            <a:r>
              <a:rPr lang="en-US" sz="2800" b="0" dirty="0" err="1">
                <a:latin typeface="Times New Roman" pitchFamily="18" charset="0"/>
              </a:rPr>
              <a:t>Untuk</a:t>
            </a:r>
            <a:r>
              <a:rPr lang="en-US" sz="2800" b="0" dirty="0">
                <a:latin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</a:rPr>
              <a:t>menghitung</a:t>
            </a:r>
            <a:r>
              <a:rPr lang="en-US" sz="2800" b="0" dirty="0">
                <a:latin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</a:rPr>
              <a:t>keakuratan</a:t>
            </a:r>
            <a:r>
              <a:rPr lang="en-US" sz="2800" b="0" dirty="0">
                <a:latin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</a:rPr>
              <a:t>regresi</a:t>
            </a:r>
            <a:r>
              <a:rPr lang="en-US" sz="2800" b="0" dirty="0">
                <a:latin typeface="Times New Roman" pitchFamily="18" charset="0"/>
              </a:rPr>
              <a:t> yang </a:t>
            </a:r>
            <a:r>
              <a:rPr lang="en-US" sz="2800" b="0" dirty="0" err="1">
                <a:latin typeface="Times New Roman" pitchFamily="18" charset="0"/>
              </a:rPr>
              <a:t>diperkirakan</a:t>
            </a:r>
            <a:r>
              <a:rPr lang="en-US" sz="2800" b="0" dirty="0">
                <a:latin typeface="Times New Roman" pitchFamily="18" charset="0"/>
              </a:rPr>
              <a:t>, </a:t>
            </a:r>
            <a:r>
              <a:rPr lang="en-US" sz="2800" b="0" dirty="0" err="1">
                <a:latin typeface="Times New Roman" pitchFamily="18" charset="0"/>
              </a:rPr>
              <a:t>harus</a:t>
            </a:r>
            <a:r>
              <a:rPr lang="en-US" sz="2800" b="0" dirty="0">
                <a:latin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</a:rPr>
              <a:t>dihitung</a:t>
            </a:r>
            <a:r>
              <a:rPr lang="en-US" sz="2800" b="0" dirty="0">
                <a:latin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</a:rPr>
              <a:t>Kesalahan</a:t>
            </a:r>
            <a:r>
              <a:rPr lang="en-US" sz="2800" b="0" dirty="0">
                <a:latin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</a:rPr>
              <a:t>Standar</a:t>
            </a:r>
            <a:r>
              <a:rPr lang="en-US" sz="2800" b="0" dirty="0">
                <a:latin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</a:rPr>
              <a:t>Estimasi</a:t>
            </a:r>
            <a:r>
              <a:rPr lang="en-US" sz="2800" b="0" dirty="0">
                <a:latin typeface="Times New Roman" pitchFamily="18" charset="0"/>
              </a:rPr>
              <a:t> (</a:t>
            </a:r>
            <a:r>
              <a:rPr lang="en-US" sz="2800" b="0" i="1" dirty="0">
                <a:latin typeface="Times New Roman" pitchFamily="18" charset="0"/>
              </a:rPr>
              <a:t>Standard error of the estimate</a:t>
            </a:r>
            <a:r>
              <a:rPr lang="en-US" sz="2800" b="0" dirty="0">
                <a:latin typeface="Times New Roman" pitchFamily="18" charset="0"/>
              </a:rPr>
              <a:t>). </a:t>
            </a:r>
            <a:r>
              <a:rPr lang="en-US" sz="2800" b="0" dirty="0" err="1">
                <a:latin typeface="Times New Roman" pitchFamily="18" charset="0"/>
              </a:rPr>
              <a:t>Perhitungan</a:t>
            </a:r>
            <a:r>
              <a:rPr lang="en-US" sz="2800" b="0" dirty="0">
                <a:latin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</a:rPr>
              <a:t>ini</a:t>
            </a:r>
            <a:r>
              <a:rPr lang="en-US" sz="2800" b="0" dirty="0">
                <a:latin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</a:rPr>
              <a:t>disebut</a:t>
            </a:r>
            <a:r>
              <a:rPr lang="en-US" sz="2800" b="0" dirty="0">
                <a:latin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</a:rPr>
              <a:t>Deviasi</a:t>
            </a:r>
            <a:r>
              <a:rPr lang="en-US" sz="2800" b="0" dirty="0">
                <a:latin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</a:rPr>
              <a:t>Standar</a:t>
            </a:r>
            <a:r>
              <a:rPr lang="en-US" sz="2800" b="0" dirty="0">
                <a:latin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</a:rPr>
              <a:t>Regresi</a:t>
            </a:r>
            <a:r>
              <a:rPr lang="en-US" sz="2800" b="0" dirty="0">
                <a:latin typeface="Times New Roman" pitchFamily="18" charset="0"/>
              </a:rPr>
              <a:t> (</a:t>
            </a:r>
            <a:r>
              <a:rPr lang="en-US" sz="2800" dirty="0">
                <a:solidFill>
                  <a:srgbClr val="CC3300"/>
                </a:solidFill>
                <a:latin typeface="Times New Roman" pitchFamily="18" charset="0"/>
              </a:rPr>
              <a:t>Standard Deviation of the Regression</a:t>
            </a:r>
            <a:r>
              <a:rPr lang="en-US" sz="2800" b="0" dirty="0">
                <a:latin typeface="Times New Roman" pitchFamily="18" charset="0"/>
              </a:rPr>
              <a:t>)</a:t>
            </a:r>
          </a:p>
        </p:txBody>
      </p:sp>
      <p:graphicFrame>
        <p:nvGraphicFramePr>
          <p:cNvPr id="95238" name="Object 6"/>
          <p:cNvGraphicFramePr>
            <a:graphicFrameLocks noGrp="1" noChangeAspect="1"/>
          </p:cNvGraphicFramePr>
          <p:nvPr>
            <p:ph type="subTitle" idx="1"/>
          </p:nvPr>
        </p:nvGraphicFramePr>
        <p:xfrm>
          <a:off x="2819400" y="3200400"/>
          <a:ext cx="39624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24" name="Equation" r:id="rId3" imgW="1930320" imgH="482400" progId="Equation.3">
                  <p:embed/>
                </p:oleObj>
              </mc:Choice>
              <mc:Fallback>
                <p:oleObj name="Equation" r:id="rId3" imgW="1930320" imgH="4824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3200400"/>
                        <a:ext cx="3962400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304800"/>
            <a:ext cx="7924800" cy="1143000"/>
          </a:xfrm>
        </p:spPr>
        <p:txBody>
          <a:bodyPr/>
          <a:lstStyle/>
          <a:p>
            <a:r>
              <a:rPr lang="en-US" sz="3200" dirty="0"/>
              <a:t>Case: Perusahaan </a:t>
            </a:r>
            <a:r>
              <a:rPr lang="en-US" sz="3200" dirty="0" err="1"/>
              <a:t>Konstruksi</a:t>
            </a:r>
            <a:r>
              <a:rPr lang="en-US" sz="3200" dirty="0"/>
              <a:t> </a:t>
            </a:r>
            <a:r>
              <a:rPr lang="en-US" sz="3200" dirty="0" err="1"/>
              <a:t>Nodel</a:t>
            </a:r>
            <a:endParaRPr lang="en-US" sz="3200" dirty="0"/>
          </a:p>
        </p:txBody>
      </p:sp>
      <p:graphicFrame>
        <p:nvGraphicFramePr>
          <p:cNvPr id="97284" name="Object 4"/>
          <p:cNvGraphicFramePr>
            <a:graphicFrameLocks noGrp="1" noChangeAspect="1"/>
          </p:cNvGraphicFramePr>
          <p:nvPr>
            <p:ph sz="half" idx="1"/>
          </p:nvPr>
        </p:nvGraphicFramePr>
        <p:xfrm>
          <a:off x="1295400" y="1524000"/>
          <a:ext cx="39624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60" name="Equation" r:id="rId3" imgW="1930320" imgH="482400" progId="Equation.3">
                  <p:embed/>
                </p:oleObj>
              </mc:Choice>
              <mc:Fallback>
                <p:oleObj name="Equation" r:id="rId3" imgW="1930320" imgH="4824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524000"/>
                        <a:ext cx="3962400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286" name="Object 6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1828800" y="2819400"/>
          <a:ext cx="47244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61" name="Equation" r:id="rId5" imgW="2171520" imgH="469800" progId="Equation.3">
                  <p:embed/>
                </p:oleObj>
              </mc:Choice>
              <mc:Fallback>
                <p:oleObj name="Equation" r:id="rId5" imgW="2171520" imgH="4698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819400"/>
                        <a:ext cx="4724400" cy="1066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288" name="Object 8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1828800" y="4267200"/>
          <a:ext cx="969963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62" name="Equation" r:id="rId7" imgW="419040" imgH="203040" progId="Equation.3">
                  <p:embed/>
                </p:oleObj>
              </mc:Choice>
              <mc:Fallback>
                <p:oleObj name="Equation" r:id="rId7" imgW="419040" imgH="2030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4267200"/>
                        <a:ext cx="969963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7290" name="Text Box 10"/>
          <p:cNvSpPr txBox="1">
            <a:spLocks noChangeArrowheads="1"/>
          </p:cNvSpPr>
          <p:nvPr/>
        </p:nvSpPr>
        <p:spPr bwMode="auto">
          <a:xfrm>
            <a:off x="990600" y="5105400"/>
            <a:ext cx="7391400" cy="822325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 err="1">
                <a:solidFill>
                  <a:schemeClr val="bg1"/>
                </a:solidFill>
              </a:rPr>
              <a:t>Maka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kesalahan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standar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estimasi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adalah</a:t>
            </a:r>
            <a:r>
              <a:rPr lang="en-US" sz="2400" dirty="0">
                <a:solidFill>
                  <a:schemeClr val="bg1"/>
                </a:solidFill>
              </a:rPr>
              <a:t> 3,06 </a:t>
            </a:r>
            <a:r>
              <a:rPr lang="en-US" sz="2400" dirty="0" err="1">
                <a:solidFill>
                  <a:schemeClr val="bg1"/>
                </a:solidFill>
              </a:rPr>
              <a:t>dalam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Penjualan</a:t>
            </a:r>
            <a:r>
              <a:rPr lang="en-US" sz="2400" dirty="0">
                <a:solidFill>
                  <a:schemeClr val="bg1"/>
                </a:solidFill>
              </a:rPr>
              <a:t> (Sales)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8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09600" y="533400"/>
            <a:ext cx="7772400" cy="1470025"/>
          </a:xfrm>
        </p:spPr>
        <p:txBody>
          <a:bodyPr/>
          <a:lstStyle/>
          <a:p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Berlin Sans FB" pitchFamily="34" charset="0"/>
              </a:rPr>
              <a:t>KOEFISIEN KORELASI</a:t>
            </a:r>
          </a:p>
        </p:txBody>
      </p:sp>
      <p:sp>
        <p:nvSpPr>
          <p:cNvPr id="10138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2286000"/>
            <a:ext cx="6400800" cy="1752600"/>
          </a:xfrm>
        </p:spPr>
        <p:txBody>
          <a:bodyPr/>
          <a:lstStyle/>
          <a:p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teknik</a:t>
            </a:r>
            <a:r>
              <a:rPr lang="en-US" dirty="0"/>
              <a:t> </a:t>
            </a:r>
            <a:r>
              <a:rPr lang="en-US" dirty="0" err="1"/>
              <a:t>statistik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kekuatan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variabel</a:t>
            </a:r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533400"/>
            <a:ext cx="7772400" cy="1470025"/>
          </a:xfrm>
        </p:spPr>
        <p:txBody>
          <a:bodyPr/>
          <a:lstStyle/>
          <a:p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Berlin Sans FB" pitchFamily="34" charset="0"/>
              </a:rPr>
              <a:t>KOEFISIEN KORELASI</a:t>
            </a:r>
          </a:p>
        </p:txBody>
      </p:sp>
      <p:graphicFrame>
        <p:nvGraphicFramePr>
          <p:cNvPr id="103429" name="Object 5"/>
          <p:cNvGraphicFramePr>
            <a:graphicFrameLocks noGrp="1" noChangeAspect="1"/>
          </p:cNvGraphicFramePr>
          <p:nvPr>
            <p:ph type="subTitle" idx="1"/>
          </p:nvPr>
        </p:nvGraphicFramePr>
        <p:xfrm>
          <a:off x="1066800" y="2438400"/>
          <a:ext cx="67818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72" name="Equation" r:id="rId3" imgW="2527200" imgH="520560" progId="Equation.3">
                  <p:embed/>
                </p:oleObj>
              </mc:Choice>
              <mc:Fallback>
                <p:oleObj name="Equation" r:id="rId3" imgW="2527200" imgH="52056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438400"/>
                        <a:ext cx="6781800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924800" cy="1143000"/>
          </a:xfrm>
        </p:spPr>
        <p:txBody>
          <a:bodyPr/>
          <a:lstStyle/>
          <a:p>
            <a:r>
              <a:rPr lang="en-US" dirty="0"/>
              <a:t>Case: </a:t>
            </a:r>
            <a:r>
              <a:rPr lang="en-US" dirty="0" err="1"/>
              <a:t>Nodel</a:t>
            </a:r>
            <a:endParaRPr lang="en-US" dirty="0"/>
          </a:p>
        </p:txBody>
      </p:sp>
      <p:graphicFrame>
        <p:nvGraphicFramePr>
          <p:cNvPr id="104452" name="Object 4"/>
          <p:cNvGraphicFramePr>
            <a:graphicFrameLocks noGrp="1" noChangeAspect="1"/>
          </p:cNvGraphicFramePr>
          <p:nvPr>
            <p:ph sz="half" idx="1"/>
          </p:nvPr>
        </p:nvGraphicFramePr>
        <p:xfrm>
          <a:off x="838200" y="1371600"/>
          <a:ext cx="38100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02" name="Equation" r:id="rId3" imgW="2527200" imgH="520560" progId="Equation.3">
                  <p:embed/>
                </p:oleObj>
              </mc:Choice>
              <mc:Fallback>
                <p:oleObj name="Equation" r:id="rId3" imgW="2527200" imgH="52056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1371600"/>
                        <a:ext cx="3810000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456" name="Object 8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838200" y="2743200"/>
          <a:ext cx="153035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03" name="Equation" r:id="rId5" imgW="596880" imgH="203040" progId="Equation.3">
                  <p:embed/>
                </p:oleObj>
              </mc:Choice>
              <mc:Fallback>
                <p:oleObj name="Equation" r:id="rId5" imgW="596880" imgH="2030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743200"/>
                        <a:ext cx="1530350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458" name="Rectangle 10"/>
          <p:cNvSpPr>
            <a:spLocks noChangeArrowheads="1"/>
          </p:cNvSpPr>
          <p:nvPr/>
        </p:nvSpPr>
        <p:spPr bwMode="auto">
          <a:xfrm>
            <a:off x="1066800" y="5257800"/>
            <a:ext cx="4572000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b="1"/>
          </a:p>
          <a:p>
            <a:pPr>
              <a:spcBef>
                <a:spcPct val="50000"/>
              </a:spcBef>
            </a:pPr>
            <a:endParaRPr lang="en-US" b="1">
              <a:latin typeface="System" charset="0"/>
            </a:endParaRPr>
          </a:p>
        </p:txBody>
      </p:sp>
      <p:pic>
        <p:nvPicPr>
          <p:cNvPr id="104459" name="Picture 11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33400" y="3581400"/>
            <a:ext cx="3402013" cy="183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4462" name="Rectangle 14"/>
          <p:cNvSpPr>
            <a:spLocks noChangeArrowheads="1"/>
          </p:cNvSpPr>
          <p:nvPr/>
        </p:nvSpPr>
        <p:spPr bwMode="auto">
          <a:xfrm>
            <a:off x="2286000" y="3040063"/>
            <a:ext cx="4572000" cy="779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b="1"/>
          </a:p>
          <a:p>
            <a:pPr>
              <a:spcBef>
                <a:spcPct val="50000"/>
              </a:spcBef>
            </a:pPr>
            <a:endParaRPr lang="en-US" b="1">
              <a:latin typeface="System" charset="0"/>
            </a:endParaRPr>
          </a:p>
        </p:txBody>
      </p:sp>
      <p:sp>
        <p:nvSpPr>
          <p:cNvPr id="104463" name="Rectangle 15"/>
          <p:cNvSpPr>
            <a:spLocks noChangeArrowheads="1"/>
          </p:cNvSpPr>
          <p:nvPr/>
        </p:nvSpPr>
        <p:spPr bwMode="auto">
          <a:xfrm>
            <a:off x="2286000" y="3040063"/>
            <a:ext cx="4572000" cy="779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b="1"/>
          </a:p>
          <a:p>
            <a:pPr>
              <a:spcBef>
                <a:spcPct val="50000"/>
              </a:spcBef>
            </a:pPr>
            <a:endParaRPr lang="en-US" b="1">
              <a:latin typeface="System" charset="0"/>
            </a:endParaRPr>
          </a:p>
        </p:txBody>
      </p:sp>
      <p:pic>
        <p:nvPicPr>
          <p:cNvPr id="104464" name="Picture 16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191000" y="3581400"/>
            <a:ext cx="4592638" cy="184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>
            <a:extLst>
              <a:ext uri="{FF2B5EF4-FFF2-40B4-BE49-F238E27FC236}">
                <a16:creationId xmlns:a16="http://schemas.microsoft.com/office/drawing/2014/main" id="{E5CDA02F-5506-694B-9AA1-CCBD45A676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216400"/>
          </a:xfrm>
        </p:spPr>
        <p:txBody>
          <a:bodyPr/>
          <a:lstStyle/>
          <a:p>
            <a:pPr marL="0" indent="0" algn="ctr" eaLnBrk="1" hangingPunct="1">
              <a:lnSpc>
                <a:spcPct val="90000"/>
              </a:lnSpc>
              <a:buFontTx/>
              <a:buNone/>
            </a:pPr>
            <a:r>
              <a:rPr lang="en-US" altLang="id-ID"/>
              <a:t>“Kemampuan manajemen seseorang akan menandai apakah dia seorang profesional atau bukan !!!”</a:t>
            </a:r>
          </a:p>
          <a:p>
            <a:pPr marL="0" indent="0" algn="ctr" eaLnBrk="1" hangingPunct="1">
              <a:lnSpc>
                <a:spcPct val="90000"/>
              </a:lnSpc>
              <a:buFontTx/>
              <a:buNone/>
            </a:pPr>
            <a:endParaRPr lang="en-US" altLang="id-ID" sz="4000" i="1"/>
          </a:p>
          <a:p>
            <a:pPr marL="0" indent="0" algn="ctr" eaLnBrk="1" hangingPunct="1">
              <a:lnSpc>
                <a:spcPct val="90000"/>
              </a:lnSpc>
              <a:buFontTx/>
              <a:buNone/>
            </a:pPr>
            <a:r>
              <a:rPr lang="en-US" altLang="id-ID" sz="4800" b="1"/>
              <a:t>TERIMA KASIH</a:t>
            </a:r>
          </a:p>
        </p:txBody>
      </p:sp>
    </p:spTree>
    <p:extLst>
      <p:ext uri="{BB962C8B-B14F-4D97-AF65-F5344CB8AC3E}">
        <p14:creationId xmlns:p14="http://schemas.microsoft.com/office/powerpoint/2010/main" val="3357684415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876800" y="1676400"/>
            <a:ext cx="3962400" cy="3886200"/>
          </a:xfrm>
        </p:spPr>
        <p:txBody>
          <a:bodyPr/>
          <a:lstStyle/>
          <a:p>
            <a:r>
              <a:rPr lang="en-US" sz="2400"/>
              <a:t>Peramalan Jangka Panjang digunakan untuk merencanakan:</a:t>
            </a:r>
          </a:p>
          <a:p>
            <a:pPr lvl="1">
              <a:buFont typeface="Wingdings" pitchFamily="2" charset="2"/>
              <a:buChar char="J"/>
            </a:pPr>
            <a:r>
              <a:rPr lang="en-US" sz="2000"/>
              <a:t>Produk baru</a:t>
            </a:r>
          </a:p>
          <a:p>
            <a:pPr lvl="1">
              <a:buFont typeface="Wingdings" pitchFamily="2" charset="2"/>
              <a:buChar char="J"/>
            </a:pPr>
            <a:r>
              <a:rPr lang="en-US" sz="2000"/>
              <a:t>Pengembangan Pabrik</a:t>
            </a:r>
          </a:p>
          <a:p>
            <a:pPr lvl="1">
              <a:buFont typeface="Wingdings" pitchFamily="2" charset="2"/>
              <a:buChar char="J"/>
            </a:pPr>
            <a:r>
              <a:rPr lang="en-US" sz="2000"/>
              <a:t>Litbang</a:t>
            </a:r>
          </a:p>
          <a:p>
            <a:pPr>
              <a:buFont typeface="Wingdings" pitchFamily="2" charset="2"/>
              <a:buNone/>
            </a:pPr>
            <a:endParaRPr lang="en-US" sz="2400"/>
          </a:p>
          <a:p>
            <a:r>
              <a:rPr lang="en-US" sz="2400"/>
              <a:t>Jangka waktu diatas 3 tahun </a:t>
            </a: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C3CF49CB-9CD1-D142-B24E-7C8FC8ED3F34}"/>
              </a:ext>
            </a:extLst>
          </p:cNvPr>
          <p:cNvGraphicFramePr/>
          <p:nvPr/>
        </p:nvGraphicFramePr>
        <p:xfrm>
          <a:off x="533400" y="1600200"/>
          <a:ext cx="4572000" cy="4648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ctangle 4"/>
          <p:cNvSpPr txBox="1">
            <a:spLocks noChangeArrowheads="1"/>
          </p:cNvSpPr>
          <p:nvPr/>
        </p:nvSpPr>
        <p:spPr bwMode="auto">
          <a:xfrm>
            <a:off x="3733800" y="304800"/>
            <a:ext cx="5181600" cy="1066800"/>
          </a:xfrm>
          <a:prstGeom prst="rect">
            <a:avLst/>
          </a:prstGeom>
          <a:solidFill>
            <a:srgbClr val="993300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vert="horz" wrap="square" lIns="90488" tIns="44450" rIns="90488" bIns="44450" numCol="1" anchor="ctr" anchorCtr="1" compatLnSpc="1">
            <a:prstTxWarp prst="textNoShape">
              <a:avLst/>
            </a:prstTxWarp>
          </a:bodyPr>
          <a:lstStyle/>
          <a:p>
            <a:pPr marL="0" marR="0" lvl="0" indent="0" algn="ctr" defTabSz="917575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id-ID" sz="4000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+mj-ea"/>
                <a:cs typeface="+mj-cs"/>
              </a:rPr>
              <a:t>HORIZON WAKTU</a:t>
            </a:r>
            <a:r>
              <a:rPr kumimoji="0" lang="id-ID" sz="4000" b="1" i="1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charset="0"/>
                <a:ea typeface="+mj-ea"/>
                <a:cs typeface="+mj-cs"/>
              </a:rPr>
              <a:t> </a:t>
            </a:r>
            <a:endParaRPr kumimoji="0" lang="en-US" sz="40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3886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i="1"/>
              <a:t>Economic Forecast</a:t>
            </a:r>
            <a:r>
              <a:rPr lang="en-US" sz="2400"/>
              <a:t>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/>
              <a:t>	Merencanakan indikator ekonomi yang berguna membantu organisasi untuk menyiapkan peramalan. (inflasi)</a:t>
            </a:r>
          </a:p>
          <a:p>
            <a:pPr>
              <a:lnSpc>
                <a:spcPct val="90000"/>
              </a:lnSpc>
            </a:pPr>
            <a:r>
              <a:rPr lang="en-US" sz="2400" i="1"/>
              <a:t>Technological Forecast</a:t>
            </a:r>
            <a:r>
              <a:rPr lang="en-US" sz="2400"/>
              <a:t>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/>
              <a:t>	Peramalan jangka panjang yang memperhatikan tingkat kemajuan teknologi.</a:t>
            </a:r>
          </a:p>
          <a:p>
            <a:pPr>
              <a:lnSpc>
                <a:spcPct val="90000"/>
              </a:lnSpc>
            </a:pPr>
            <a:r>
              <a:rPr lang="en-US" sz="2400" i="1"/>
              <a:t>Demand Forecast</a:t>
            </a:r>
            <a:r>
              <a:rPr lang="en-US" sz="2400"/>
              <a:t>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/>
              <a:t>	Meramalkan penjualan suatu perusahaan pada setiap periode dalam horizon waktu.</a:t>
            </a:r>
          </a:p>
        </p:txBody>
      </p:sp>
      <p:sp>
        <p:nvSpPr>
          <p:cNvPr id="3" name="Rectangle 4"/>
          <p:cNvSpPr txBox="1">
            <a:spLocks noChangeArrowheads="1"/>
          </p:cNvSpPr>
          <p:nvPr/>
        </p:nvSpPr>
        <p:spPr bwMode="auto">
          <a:xfrm>
            <a:off x="457200" y="381000"/>
            <a:ext cx="5181600" cy="914400"/>
          </a:xfrm>
          <a:prstGeom prst="rect">
            <a:avLst/>
          </a:prstGeom>
          <a:solidFill>
            <a:schemeClr val="accent3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vert="horz" wrap="square" lIns="90488" tIns="44450" rIns="90488" bIns="44450" numCol="1" anchor="ctr" anchorCtr="1" compatLnSpc="1">
            <a:prstTxWarp prst="textNoShape">
              <a:avLst/>
            </a:prstTxWarp>
          </a:bodyPr>
          <a:lstStyle/>
          <a:p>
            <a:pPr marL="0" marR="0" lvl="0" indent="0" algn="ctr" defTabSz="917575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3600" b="1" i="1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charset="0"/>
                <a:ea typeface="+mj-ea"/>
                <a:cs typeface="+mj-cs"/>
              </a:rPr>
              <a:t>JENIS</a:t>
            </a:r>
            <a:r>
              <a:rPr kumimoji="0" lang="id-ID" sz="3600" b="1" i="1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charset="0"/>
                <a:ea typeface="+mj-ea"/>
                <a:cs typeface="+mj-cs"/>
              </a:rPr>
              <a:t> PERAMALAN</a:t>
            </a:r>
            <a:r>
              <a:rPr kumimoji="0" lang="id-ID" sz="3600" b="1" i="1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charset="0"/>
                <a:ea typeface="+mj-ea"/>
                <a:cs typeface="+mj-cs"/>
              </a:rPr>
              <a:t> </a:t>
            </a:r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7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1447800"/>
            <a:ext cx="8229600" cy="4530725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buNone/>
              <a:defRPr/>
            </a:pPr>
            <a:endParaRPr lang="id-ID" sz="2000" dirty="0"/>
          </a:p>
          <a:p>
            <a:pPr algn="just" eaLnBrk="1" hangingPunct="1">
              <a:lnSpc>
                <a:spcPct val="90000"/>
              </a:lnSpc>
              <a:defRPr/>
            </a:pPr>
            <a:endParaRPr lang="id-ID" sz="2000" dirty="0"/>
          </a:p>
          <a:p>
            <a:pPr algn="just" eaLnBrk="1" hangingPunct="1">
              <a:lnSpc>
                <a:spcPct val="90000"/>
              </a:lnSpc>
              <a:defRPr/>
            </a:pPr>
            <a:endParaRPr lang="id-ID" sz="2000" dirty="0"/>
          </a:p>
          <a:p>
            <a:pPr algn="just" eaLnBrk="1" hangingPunct="1">
              <a:lnSpc>
                <a:spcPct val="90000"/>
              </a:lnSpc>
              <a:defRPr/>
            </a:pPr>
            <a:endParaRPr lang="id-ID" sz="2000" dirty="0"/>
          </a:p>
          <a:p>
            <a:pPr algn="just" eaLnBrk="1" hangingPunct="1">
              <a:lnSpc>
                <a:spcPct val="90000"/>
              </a:lnSpc>
              <a:defRPr/>
            </a:pPr>
            <a:endParaRPr lang="id-ID" sz="2000" dirty="0"/>
          </a:p>
        </p:txBody>
      </p:sp>
      <p:sp>
        <p:nvSpPr>
          <p:cNvPr id="4" name="AutoShape 3"/>
          <p:cNvSpPr txBox="1">
            <a:spLocks noChangeArrowheads="1"/>
          </p:cNvSpPr>
          <p:nvPr/>
        </p:nvSpPr>
        <p:spPr bwMode="auto">
          <a:xfrm>
            <a:off x="1447800" y="2590800"/>
            <a:ext cx="2438400" cy="990600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FF00FF"/>
              </a:gs>
              <a:gs pos="100000">
                <a:srgbClr val="990099"/>
              </a:gs>
            </a:gsLst>
            <a:lin ang="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None/>
              <a:tabLst/>
              <a:defRPr/>
            </a:pPr>
            <a:r>
              <a:rPr kumimoji="0" lang="id-ID" sz="2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Kualitatif</a:t>
            </a:r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 bwMode="auto">
          <a:xfrm>
            <a:off x="2438400" y="533400"/>
            <a:ext cx="3733800" cy="1020762"/>
          </a:xfrm>
          <a:prstGeom prst="rect">
            <a:avLst/>
          </a:prstGeom>
          <a:solidFill>
            <a:srgbClr val="993300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vert="horz" wrap="square" lIns="90488" tIns="44450" rIns="90488" bIns="44450" numCol="1" anchor="ctr" anchorCtr="1" compatLnSpc="1">
            <a:prstTxWarp prst="textNoShape">
              <a:avLst/>
            </a:prstTxWarp>
          </a:bodyPr>
          <a:lstStyle/>
          <a:p>
            <a:pPr marL="0" marR="0" lvl="0" indent="0" algn="ctr" defTabSz="917575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800" b="1" i="1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charset="0"/>
                <a:ea typeface="+mj-ea"/>
                <a:cs typeface="+mj-cs"/>
              </a:rPr>
              <a:t>PENDEKATAN PERAMALAN </a:t>
            </a:r>
            <a:endParaRPr kumimoji="0" lang="en-US" sz="28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+mj-ea"/>
              <a:cs typeface="+mj-cs"/>
            </a:endParaRPr>
          </a:p>
        </p:txBody>
      </p:sp>
      <p:sp>
        <p:nvSpPr>
          <p:cNvPr id="7" name="AutoShape 3"/>
          <p:cNvSpPr txBox="1">
            <a:spLocks noChangeArrowheads="1"/>
          </p:cNvSpPr>
          <p:nvPr/>
        </p:nvSpPr>
        <p:spPr bwMode="auto">
          <a:xfrm>
            <a:off x="4648200" y="2590800"/>
            <a:ext cx="2438400" cy="990600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FF00FF"/>
              </a:gs>
              <a:gs pos="100000">
                <a:srgbClr val="990099"/>
              </a:gs>
            </a:gsLst>
            <a:lin ang="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None/>
              <a:tabLst/>
              <a:defRPr/>
            </a:pPr>
            <a:r>
              <a:rPr kumimoji="0" lang="id-ID" sz="2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Kuantitatif</a:t>
            </a:r>
          </a:p>
        </p:txBody>
      </p:sp>
      <p:sp>
        <p:nvSpPr>
          <p:cNvPr id="8" name="Down Arrow 7"/>
          <p:cNvSpPr/>
          <p:nvPr/>
        </p:nvSpPr>
        <p:spPr>
          <a:xfrm>
            <a:off x="5562600" y="1828800"/>
            <a:ext cx="579119" cy="609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9" name="Down Arrow 8"/>
          <p:cNvSpPr/>
          <p:nvPr/>
        </p:nvSpPr>
        <p:spPr>
          <a:xfrm>
            <a:off x="2590800" y="1828800"/>
            <a:ext cx="579119" cy="609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 autoUpdateAnimBg="0"/>
      <p:bldP spid="7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7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752600"/>
            <a:ext cx="6324600" cy="4267200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defRPr/>
            </a:pPr>
            <a:r>
              <a:rPr lang="id-ID" sz="2500" dirty="0"/>
              <a:t>Juri dari opini eksekutif (</a:t>
            </a:r>
            <a:r>
              <a:rPr lang="id-ID" sz="2500" i="1" dirty="0"/>
              <a:t>jury of executive opinion)</a:t>
            </a:r>
            <a:endParaRPr lang="en-US" sz="2500" dirty="0"/>
          </a:p>
          <a:p>
            <a:pPr algn="just" eaLnBrk="1" hangingPunct="1">
              <a:lnSpc>
                <a:spcPct val="80000"/>
              </a:lnSpc>
              <a:defRPr/>
            </a:pPr>
            <a:r>
              <a:rPr lang="id-ID" sz="2500" dirty="0"/>
              <a:t>Metode Delphi (</a:t>
            </a:r>
            <a:r>
              <a:rPr lang="id-ID" sz="2500" i="1" dirty="0"/>
              <a:t>Delphi method)</a:t>
            </a:r>
            <a:endParaRPr lang="en-US" sz="2500" dirty="0"/>
          </a:p>
          <a:p>
            <a:pPr algn="just" eaLnBrk="1" hangingPunct="1">
              <a:lnSpc>
                <a:spcPct val="80000"/>
              </a:lnSpc>
              <a:defRPr/>
            </a:pPr>
            <a:r>
              <a:rPr lang="id-ID" sz="2500" dirty="0"/>
              <a:t>Komposit tenaga penjualan (</a:t>
            </a:r>
            <a:r>
              <a:rPr lang="id-ID" sz="2500" i="1" dirty="0"/>
              <a:t>sales fore composite)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id-ID" sz="2500" dirty="0"/>
              <a:t>Survei pasar konsumen (</a:t>
            </a:r>
            <a:r>
              <a:rPr lang="id-ID" sz="2500" i="1" dirty="0"/>
              <a:t>consumer market survey)</a:t>
            </a:r>
            <a:endParaRPr lang="en-US" sz="2500" dirty="0"/>
          </a:p>
        </p:txBody>
      </p:sp>
      <p:pic>
        <p:nvPicPr>
          <p:cNvPr id="9220" name="Picture 5" descr="Eksperimen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2"/>
          <a:srcRect/>
          <a:stretch>
            <a:fillRect/>
          </a:stretch>
        </p:blipFill>
        <p:spPr>
          <a:xfrm rot="20532600">
            <a:off x="6651625" y="2586038"/>
            <a:ext cx="2057400" cy="1219200"/>
          </a:xfrm>
          <a:noFill/>
        </p:spPr>
      </p:pic>
      <p:pic>
        <p:nvPicPr>
          <p:cNvPr id="414728" name="Picture 8" descr="J0283740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34200" y="1066800"/>
            <a:ext cx="1295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8" name="Picture 15" descr="Cowboy-0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34200" y="3962400"/>
            <a:ext cx="1752600" cy="158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533400" y="533400"/>
            <a:ext cx="5334000" cy="707886"/>
          </a:xfrm>
          <a:prstGeom prst="rect">
            <a:avLst/>
          </a:prstGeom>
          <a:solidFill>
            <a:srgbClr val="336600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vert="horz" wrap="square" lIns="91440" tIns="45720" rIns="91440" bIns="45720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4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Metode</a:t>
            </a:r>
            <a:r>
              <a:rPr kumimoji="0" lang="id-ID" sz="4000" b="1" i="0" u="none" strike="noStrike" kern="1200" cap="none" spc="0" normalizeH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Kualitatif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4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4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14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14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14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14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14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14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14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14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14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14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1000"/>
                                        <p:tgtEl>
                                          <p:spTgt spid="414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472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Jury of Executive Opinion </a:t>
            </a:r>
            <a:br>
              <a:rPr lang="en-US" dirty="0"/>
            </a:br>
            <a:r>
              <a:rPr lang="en-US" sz="3100" b="1" dirty="0"/>
              <a:t>(J</a:t>
            </a:r>
            <a:r>
              <a:rPr lang="id-ID" sz="3100" b="1" dirty="0"/>
              <a:t>uri Opini Eksekutif)</a:t>
            </a:r>
            <a:endParaRPr lang="en-US" sz="3100" b="1" dirty="0"/>
          </a:p>
        </p:txBody>
      </p:sp>
      <p:sp>
        <p:nvSpPr>
          <p:cNvPr id="35846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572000" y="2209800"/>
            <a:ext cx="4038600" cy="4302125"/>
          </a:xfrm>
        </p:spPr>
        <p:txBody>
          <a:bodyPr/>
          <a:lstStyle/>
          <a:p>
            <a:r>
              <a:rPr lang="en-US" sz="2800"/>
              <a:t>Teknik peramalan yang meminta segolongan kecil manajer tingkat tinggi dan menghasilkan estimasi permintaan kelompok </a:t>
            </a:r>
          </a:p>
        </p:txBody>
      </p:sp>
      <p:pic>
        <p:nvPicPr>
          <p:cNvPr id="35847" name="Picture 7" descr="j0233018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189038" y="2671763"/>
            <a:ext cx="2574925" cy="2614612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Delphi Method</a:t>
            </a:r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2286000"/>
            <a:ext cx="4953000" cy="3844925"/>
          </a:xfrm>
        </p:spPr>
        <p:txBody>
          <a:bodyPr/>
          <a:lstStyle/>
          <a:p>
            <a:r>
              <a:rPr lang="en-US" sz="2800"/>
              <a:t>Teknik peramalan yang menggunakan proses kelompok (expert, employee, respondent) dimana para pakar melakukan peramalan</a:t>
            </a:r>
          </a:p>
        </p:txBody>
      </p:sp>
      <p:pic>
        <p:nvPicPr>
          <p:cNvPr id="45063" name="Picture 7" descr="j0305257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5715000" y="2362200"/>
            <a:ext cx="2057400" cy="2286000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282</TotalTime>
  <Words>1214</Words>
  <Application>Microsoft Macintosh PowerPoint</Application>
  <PresentationFormat>On-screen Show (4:3)</PresentationFormat>
  <Paragraphs>323</Paragraphs>
  <Slides>35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35</vt:i4>
      </vt:variant>
    </vt:vector>
  </HeadingPairs>
  <TitlesOfParts>
    <vt:vector size="47" baseType="lpstr">
      <vt:lpstr>Arial</vt:lpstr>
      <vt:lpstr>Berlin Sans FB</vt:lpstr>
      <vt:lpstr>Calibri</vt:lpstr>
      <vt:lpstr>Symbol</vt:lpstr>
      <vt:lpstr>System</vt:lpstr>
      <vt:lpstr>Tempus Sans ITC</vt:lpstr>
      <vt:lpstr>Times New Roman</vt:lpstr>
      <vt:lpstr>Verdana</vt:lpstr>
      <vt:lpstr>Wingdings</vt:lpstr>
      <vt:lpstr>Office Theme</vt:lpstr>
      <vt:lpstr>Equation</vt:lpstr>
      <vt:lpstr>Chart</vt:lpstr>
      <vt:lpstr>Pertemuan 5 Metode Peramalan  (Forecasting Method)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Jury of Executive Opinion  (Juri Opini Eksekutif)</vt:lpstr>
      <vt:lpstr>Delphi Method</vt:lpstr>
      <vt:lpstr>Sales Force Composite</vt:lpstr>
      <vt:lpstr>Consumer Market Demand</vt:lpstr>
      <vt:lpstr>PowerPoint Presentation</vt:lpstr>
      <vt:lpstr>PERAMALAN KUANTITATIF</vt:lpstr>
      <vt:lpstr>PowerPoint Presentation</vt:lpstr>
      <vt:lpstr>PowerPoint Presentation</vt:lpstr>
      <vt:lpstr>PowerPoint Presentation</vt:lpstr>
      <vt:lpstr>Pendekatan Naif  (Naive Approach)</vt:lpstr>
      <vt:lpstr>PowerPoint Presentation</vt:lpstr>
      <vt:lpstr>PowerPoint Presentation</vt:lpstr>
      <vt:lpstr>Forecasting Errors &amp; Tracking Signals</vt:lpstr>
      <vt:lpstr>MOVING AVERAGE</vt:lpstr>
      <vt:lpstr>Moving Average dengan Pombobotan</vt:lpstr>
      <vt:lpstr>TREND PROJECTION</vt:lpstr>
      <vt:lpstr>Perkembangan Penjualan PT.X</vt:lpstr>
      <vt:lpstr>PowerPoint Presentation</vt:lpstr>
      <vt:lpstr>SIMPLE LINEAR REGRESSION</vt:lpstr>
      <vt:lpstr>Case: Perusahaan Konstruksi Nodel, West Bloomfield</vt:lpstr>
      <vt:lpstr>PowerPoint Presentation</vt:lpstr>
      <vt:lpstr>PowerPoint Presentation</vt:lpstr>
      <vt:lpstr>Untuk menghitung keakuratan regresi yang diperkirakan, harus dihitung Kesalahan Standar Estimasi (Standard error of the estimate). Perhitungan ini disebut Deviasi Standar Regresi (Standard Deviation of the Regression)</vt:lpstr>
      <vt:lpstr>Case: Perusahaan Konstruksi Nodel</vt:lpstr>
      <vt:lpstr>KOEFISIEN KORELASI</vt:lpstr>
      <vt:lpstr>KOEFISIEN KORELASI</vt:lpstr>
      <vt:lpstr>Case: Nodel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Pertemuan 2 - 3 Metode Peramalan  (Forecasting Method)</dc:title>
  <dc:creator>3014</dc:creator>
  <cp:lastModifiedBy>Microsoft Office User</cp:lastModifiedBy>
  <cp:revision>12</cp:revision>
  <dcterms:created xsi:type="dcterms:W3CDTF">2014-03-18T10:48:26Z</dcterms:created>
  <dcterms:modified xsi:type="dcterms:W3CDTF">2025-05-08T09:07:32Z</dcterms:modified>
</cp:coreProperties>
</file>