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7"/>
    <p:restoredTop sz="94173"/>
  </p:normalViewPr>
  <p:slideViewPr>
    <p:cSldViewPr snapToGrid="0" snapToObjects="1">
      <p:cViewPr varScale="1">
        <p:scale>
          <a:sx n="121" d="100"/>
          <a:sy n="121" d="100"/>
        </p:scale>
        <p:origin x="15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43A43-B975-4DAA-B527-EEAD7C6BB38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27CEE62-3BA1-4C8A-801F-9358E2B7218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- Organisasi menghadapi tantangan globalisasi dan perubahan teknologi.</a:t>
          </a:r>
          <a:endParaRPr lang="en-US"/>
        </a:p>
      </dgm:t>
    </dgm:pt>
    <dgm:pt modelId="{143E11E9-0141-4E20-BD57-F1DE00016559}" type="parTrans" cxnId="{141D1A40-3895-43CD-AF36-B770A1999CCB}">
      <dgm:prSet/>
      <dgm:spPr/>
      <dgm:t>
        <a:bodyPr/>
        <a:lstStyle/>
        <a:p>
          <a:endParaRPr lang="en-US"/>
        </a:p>
      </dgm:t>
    </dgm:pt>
    <dgm:pt modelId="{535BAF97-06CA-4F0C-9753-C92A9E050EA7}" type="sibTrans" cxnId="{141D1A40-3895-43CD-AF36-B770A1999CCB}">
      <dgm:prSet/>
      <dgm:spPr/>
      <dgm:t>
        <a:bodyPr/>
        <a:lstStyle/>
        <a:p>
          <a:endParaRPr lang="en-US"/>
        </a:p>
      </dgm:t>
    </dgm:pt>
    <dgm:pt modelId="{455B8609-BD4A-4A42-B23E-33D9309A30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- Dibutuhkan kemampuan adaptif dan struktur organisasi yang fleksibel.</a:t>
          </a:r>
          <a:endParaRPr lang="en-US"/>
        </a:p>
      </dgm:t>
    </dgm:pt>
    <dgm:pt modelId="{4D2B1CE7-DE41-4296-82F0-43364C5F789E}" type="parTrans" cxnId="{ED793F6E-6106-4754-B5AC-9947B683E391}">
      <dgm:prSet/>
      <dgm:spPr/>
      <dgm:t>
        <a:bodyPr/>
        <a:lstStyle/>
        <a:p>
          <a:endParaRPr lang="en-US"/>
        </a:p>
      </dgm:t>
    </dgm:pt>
    <dgm:pt modelId="{7FBBC773-2144-40F4-A155-B4A8B0DBF727}" type="sibTrans" cxnId="{ED793F6E-6106-4754-B5AC-9947B683E391}">
      <dgm:prSet/>
      <dgm:spPr/>
      <dgm:t>
        <a:bodyPr/>
        <a:lstStyle/>
        <a:p>
          <a:endParaRPr lang="en-US"/>
        </a:p>
      </dgm:t>
    </dgm:pt>
    <dgm:pt modelId="{7C27F0B9-E305-4A39-93C7-8027DB7654C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- Perubahan lingkungan global menuntut manajemen lintas budaya dan kolaborasi internasional.</a:t>
          </a:r>
          <a:endParaRPr lang="en-US"/>
        </a:p>
      </dgm:t>
    </dgm:pt>
    <dgm:pt modelId="{0523FEA5-61EF-45E9-9C35-FB19BCF74182}" type="parTrans" cxnId="{43853A57-71F9-4D14-A0FD-CC5604BD3AF8}">
      <dgm:prSet/>
      <dgm:spPr/>
      <dgm:t>
        <a:bodyPr/>
        <a:lstStyle/>
        <a:p>
          <a:endParaRPr lang="en-US"/>
        </a:p>
      </dgm:t>
    </dgm:pt>
    <dgm:pt modelId="{B81F16F7-16E1-4CE8-B35B-41786A0C3C9D}" type="sibTrans" cxnId="{43853A57-71F9-4D14-A0FD-CC5604BD3AF8}">
      <dgm:prSet/>
      <dgm:spPr/>
      <dgm:t>
        <a:bodyPr/>
        <a:lstStyle/>
        <a:p>
          <a:endParaRPr lang="en-US"/>
        </a:p>
      </dgm:t>
    </dgm:pt>
    <dgm:pt modelId="{59607803-26DB-428B-80CF-37DE974B8265}" type="pres">
      <dgm:prSet presAssocID="{4B943A43-B975-4DAA-B527-EEAD7C6BB387}" presName="root" presStyleCnt="0">
        <dgm:presLayoutVars>
          <dgm:dir/>
          <dgm:resizeHandles val="exact"/>
        </dgm:presLayoutVars>
      </dgm:prSet>
      <dgm:spPr/>
    </dgm:pt>
    <dgm:pt modelId="{9FFFA828-EA98-4AAA-A365-FDCD02090713}" type="pres">
      <dgm:prSet presAssocID="{527CEE62-3BA1-4C8A-801F-9358E2B72186}" presName="compNode" presStyleCnt="0"/>
      <dgm:spPr/>
    </dgm:pt>
    <dgm:pt modelId="{2FC4EB21-4E6E-4AD9-8280-C4512519E9F4}" type="pres">
      <dgm:prSet presAssocID="{527CEE62-3BA1-4C8A-801F-9358E2B72186}" presName="bgRect" presStyleLbl="bgShp" presStyleIdx="0" presStyleCnt="3"/>
      <dgm:spPr/>
    </dgm:pt>
    <dgm:pt modelId="{892278BF-1CDD-4671-8E88-FB0BAFF4A375}" type="pres">
      <dgm:prSet presAssocID="{527CEE62-3BA1-4C8A-801F-9358E2B7218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25682735-1631-4857-B0C9-4061F8E299BB}" type="pres">
      <dgm:prSet presAssocID="{527CEE62-3BA1-4C8A-801F-9358E2B72186}" presName="spaceRect" presStyleCnt="0"/>
      <dgm:spPr/>
    </dgm:pt>
    <dgm:pt modelId="{F537E06B-1E90-4A94-87F6-916FECC7174D}" type="pres">
      <dgm:prSet presAssocID="{527CEE62-3BA1-4C8A-801F-9358E2B72186}" presName="parTx" presStyleLbl="revTx" presStyleIdx="0" presStyleCnt="3">
        <dgm:presLayoutVars>
          <dgm:chMax val="0"/>
          <dgm:chPref val="0"/>
        </dgm:presLayoutVars>
      </dgm:prSet>
      <dgm:spPr/>
    </dgm:pt>
    <dgm:pt modelId="{2400D912-30FD-4F66-982D-544750FB5AB8}" type="pres">
      <dgm:prSet presAssocID="{535BAF97-06CA-4F0C-9753-C92A9E050EA7}" presName="sibTrans" presStyleCnt="0"/>
      <dgm:spPr/>
    </dgm:pt>
    <dgm:pt modelId="{667D4AED-EF46-430F-9309-CAC5F6A59ED3}" type="pres">
      <dgm:prSet presAssocID="{455B8609-BD4A-4A42-B23E-33D9309A3018}" presName="compNode" presStyleCnt="0"/>
      <dgm:spPr/>
    </dgm:pt>
    <dgm:pt modelId="{3B0EC6FE-3D97-426D-8523-74ABF72BD036}" type="pres">
      <dgm:prSet presAssocID="{455B8609-BD4A-4A42-B23E-33D9309A3018}" presName="bgRect" presStyleLbl="bgShp" presStyleIdx="1" presStyleCnt="3"/>
      <dgm:spPr/>
    </dgm:pt>
    <dgm:pt modelId="{63C954A2-CE29-4E88-965E-829ABC11D363}" type="pres">
      <dgm:prSet presAssocID="{455B8609-BD4A-4A42-B23E-33D9309A301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22791F47-CDF8-4F58-AE6C-1927EDA41ABA}" type="pres">
      <dgm:prSet presAssocID="{455B8609-BD4A-4A42-B23E-33D9309A3018}" presName="spaceRect" presStyleCnt="0"/>
      <dgm:spPr/>
    </dgm:pt>
    <dgm:pt modelId="{EBB3B3B5-48E5-4D91-8EA4-ADD940102E34}" type="pres">
      <dgm:prSet presAssocID="{455B8609-BD4A-4A42-B23E-33D9309A3018}" presName="parTx" presStyleLbl="revTx" presStyleIdx="1" presStyleCnt="3">
        <dgm:presLayoutVars>
          <dgm:chMax val="0"/>
          <dgm:chPref val="0"/>
        </dgm:presLayoutVars>
      </dgm:prSet>
      <dgm:spPr/>
    </dgm:pt>
    <dgm:pt modelId="{258D2257-2022-4D09-87DB-0619AD808A77}" type="pres">
      <dgm:prSet presAssocID="{7FBBC773-2144-40F4-A155-B4A8B0DBF727}" presName="sibTrans" presStyleCnt="0"/>
      <dgm:spPr/>
    </dgm:pt>
    <dgm:pt modelId="{5E07DBD0-1142-4071-9D72-6BB50FBB6A4C}" type="pres">
      <dgm:prSet presAssocID="{7C27F0B9-E305-4A39-93C7-8027DB7654C7}" presName="compNode" presStyleCnt="0"/>
      <dgm:spPr/>
    </dgm:pt>
    <dgm:pt modelId="{01D9F03C-90DC-4214-A00C-C4A3452FF84B}" type="pres">
      <dgm:prSet presAssocID="{7C27F0B9-E305-4A39-93C7-8027DB7654C7}" presName="bgRect" presStyleLbl="bgShp" presStyleIdx="2" presStyleCnt="3"/>
      <dgm:spPr/>
    </dgm:pt>
    <dgm:pt modelId="{58FDB72A-C3A3-40E0-BFC0-0EF8F368C11F}" type="pres">
      <dgm:prSet presAssocID="{7C27F0B9-E305-4A39-93C7-8027DB7654C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937088C7-EB6C-423B-AE71-3D80B5E79857}" type="pres">
      <dgm:prSet presAssocID="{7C27F0B9-E305-4A39-93C7-8027DB7654C7}" presName="spaceRect" presStyleCnt="0"/>
      <dgm:spPr/>
    </dgm:pt>
    <dgm:pt modelId="{828BAE07-7BC4-481F-9F7B-E64B5AD135BE}" type="pres">
      <dgm:prSet presAssocID="{7C27F0B9-E305-4A39-93C7-8027DB7654C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EECB625-B288-4545-9E77-DDE2334D88C7}" type="presOf" srcId="{7C27F0B9-E305-4A39-93C7-8027DB7654C7}" destId="{828BAE07-7BC4-481F-9F7B-E64B5AD135BE}" srcOrd="0" destOrd="0" presId="urn:microsoft.com/office/officeart/2018/2/layout/IconVerticalSolidList"/>
    <dgm:cxn modelId="{141D1A40-3895-43CD-AF36-B770A1999CCB}" srcId="{4B943A43-B975-4DAA-B527-EEAD7C6BB387}" destId="{527CEE62-3BA1-4C8A-801F-9358E2B72186}" srcOrd="0" destOrd="0" parTransId="{143E11E9-0141-4E20-BD57-F1DE00016559}" sibTransId="{535BAF97-06CA-4F0C-9753-C92A9E050EA7}"/>
    <dgm:cxn modelId="{43853A57-71F9-4D14-A0FD-CC5604BD3AF8}" srcId="{4B943A43-B975-4DAA-B527-EEAD7C6BB387}" destId="{7C27F0B9-E305-4A39-93C7-8027DB7654C7}" srcOrd="2" destOrd="0" parTransId="{0523FEA5-61EF-45E9-9C35-FB19BCF74182}" sibTransId="{B81F16F7-16E1-4CE8-B35B-41786A0C3C9D}"/>
    <dgm:cxn modelId="{B069D25B-5566-7E4A-97DC-B97ACF32B0FC}" type="presOf" srcId="{455B8609-BD4A-4A42-B23E-33D9309A3018}" destId="{EBB3B3B5-48E5-4D91-8EA4-ADD940102E34}" srcOrd="0" destOrd="0" presId="urn:microsoft.com/office/officeart/2018/2/layout/IconVerticalSolidList"/>
    <dgm:cxn modelId="{9182D55D-ED1F-B241-98FC-5345A1C3B676}" type="presOf" srcId="{4B943A43-B975-4DAA-B527-EEAD7C6BB387}" destId="{59607803-26DB-428B-80CF-37DE974B8265}" srcOrd="0" destOrd="0" presId="urn:microsoft.com/office/officeart/2018/2/layout/IconVerticalSolidList"/>
    <dgm:cxn modelId="{ED793F6E-6106-4754-B5AC-9947B683E391}" srcId="{4B943A43-B975-4DAA-B527-EEAD7C6BB387}" destId="{455B8609-BD4A-4A42-B23E-33D9309A3018}" srcOrd="1" destOrd="0" parTransId="{4D2B1CE7-DE41-4296-82F0-43364C5F789E}" sibTransId="{7FBBC773-2144-40F4-A155-B4A8B0DBF727}"/>
    <dgm:cxn modelId="{00822B76-F74C-8D47-A3AF-2FB9FEE7839A}" type="presOf" srcId="{527CEE62-3BA1-4C8A-801F-9358E2B72186}" destId="{F537E06B-1E90-4A94-87F6-916FECC7174D}" srcOrd="0" destOrd="0" presId="urn:microsoft.com/office/officeart/2018/2/layout/IconVerticalSolidList"/>
    <dgm:cxn modelId="{CD03F34F-B3FC-3A47-9481-1C77B46CD633}" type="presParOf" srcId="{59607803-26DB-428B-80CF-37DE974B8265}" destId="{9FFFA828-EA98-4AAA-A365-FDCD02090713}" srcOrd="0" destOrd="0" presId="urn:microsoft.com/office/officeart/2018/2/layout/IconVerticalSolidList"/>
    <dgm:cxn modelId="{118D06CB-4DB7-3D4F-8722-4B7C948A0450}" type="presParOf" srcId="{9FFFA828-EA98-4AAA-A365-FDCD02090713}" destId="{2FC4EB21-4E6E-4AD9-8280-C4512519E9F4}" srcOrd="0" destOrd="0" presId="urn:microsoft.com/office/officeart/2018/2/layout/IconVerticalSolidList"/>
    <dgm:cxn modelId="{9779A5E5-FA9D-0B4F-A1BC-B1E654DD498A}" type="presParOf" srcId="{9FFFA828-EA98-4AAA-A365-FDCD02090713}" destId="{892278BF-1CDD-4671-8E88-FB0BAFF4A375}" srcOrd="1" destOrd="0" presId="urn:microsoft.com/office/officeart/2018/2/layout/IconVerticalSolidList"/>
    <dgm:cxn modelId="{F646797B-4982-074D-BD04-FF0215E57FB8}" type="presParOf" srcId="{9FFFA828-EA98-4AAA-A365-FDCD02090713}" destId="{25682735-1631-4857-B0C9-4061F8E299BB}" srcOrd="2" destOrd="0" presId="urn:microsoft.com/office/officeart/2018/2/layout/IconVerticalSolidList"/>
    <dgm:cxn modelId="{22B24B01-702E-9644-A5C5-34E2A5AED11A}" type="presParOf" srcId="{9FFFA828-EA98-4AAA-A365-FDCD02090713}" destId="{F537E06B-1E90-4A94-87F6-916FECC7174D}" srcOrd="3" destOrd="0" presId="urn:microsoft.com/office/officeart/2018/2/layout/IconVerticalSolidList"/>
    <dgm:cxn modelId="{D021A2BF-0FF7-8247-A6DD-369E37324CC8}" type="presParOf" srcId="{59607803-26DB-428B-80CF-37DE974B8265}" destId="{2400D912-30FD-4F66-982D-544750FB5AB8}" srcOrd="1" destOrd="0" presId="urn:microsoft.com/office/officeart/2018/2/layout/IconVerticalSolidList"/>
    <dgm:cxn modelId="{30073D0B-ED86-1640-A61F-50819B89D37E}" type="presParOf" srcId="{59607803-26DB-428B-80CF-37DE974B8265}" destId="{667D4AED-EF46-430F-9309-CAC5F6A59ED3}" srcOrd="2" destOrd="0" presId="urn:microsoft.com/office/officeart/2018/2/layout/IconVerticalSolidList"/>
    <dgm:cxn modelId="{0D15EE5C-F044-C744-AF4B-5D88720DDF96}" type="presParOf" srcId="{667D4AED-EF46-430F-9309-CAC5F6A59ED3}" destId="{3B0EC6FE-3D97-426D-8523-74ABF72BD036}" srcOrd="0" destOrd="0" presId="urn:microsoft.com/office/officeart/2018/2/layout/IconVerticalSolidList"/>
    <dgm:cxn modelId="{15887FCB-B7F4-6749-8823-09D469B9E882}" type="presParOf" srcId="{667D4AED-EF46-430F-9309-CAC5F6A59ED3}" destId="{63C954A2-CE29-4E88-965E-829ABC11D363}" srcOrd="1" destOrd="0" presId="urn:microsoft.com/office/officeart/2018/2/layout/IconVerticalSolidList"/>
    <dgm:cxn modelId="{52020FED-9656-9C4B-8AE2-905E0FA024D9}" type="presParOf" srcId="{667D4AED-EF46-430F-9309-CAC5F6A59ED3}" destId="{22791F47-CDF8-4F58-AE6C-1927EDA41ABA}" srcOrd="2" destOrd="0" presId="urn:microsoft.com/office/officeart/2018/2/layout/IconVerticalSolidList"/>
    <dgm:cxn modelId="{1BB9C013-2111-8A4F-9D40-0D8766CC51B9}" type="presParOf" srcId="{667D4AED-EF46-430F-9309-CAC5F6A59ED3}" destId="{EBB3B3B5-48E5-4D91-8EA4-ADD940102E34}" srcOrd="3" destOrd="0" presId="urn:microsoft.com/office/officeart/2018/2/layout/IconVerticalSolidList"/>
    <dgm:cxn modelId="{51941732-B924-4243-AEC5-6816BCB5E639}" type="presParOf" srcId="{59607803-26DB-428B-80CF-37DE974B8265}" destId="{258D2257-2022-4D09-87DB-0619AD808A77}" srcOrd="3" destOrd="0" presId="urn:microsoft.com/office/officeart/2018/2/layout/IconVerticalSolidList"/>
    <dgm:cxn modelId="{A4752879-9498-0F4F-98F0-9BF0BAECD7C3}" type="presParOf" srcId="{59607803-26DB-428B-80CF-37DE974B8265}" destId="{5E07DBD0-1142-4071-9D72-6BB50FBB6A4C}" srcOrd="4" destOrd="0" presId="urn:microsoft.com/office/officeart/2018/2/layout/IconVerticalSolidList"/>
    <dgm:cxn modelId="{F0282253-A2DA-754D-8742-2ABEE927DECA}" type="presParOf" srcId="{5E07DBD0-1142-4071-9D72-6BB50FBB6A4C}" destId="{01D9F03C-90DC-4214-A00C-C4A3452FF84B}" srcOrd="0" destOrd="0" presId="urn:microsoft.com/office/officeart/2018/2/layout/IconVerticalSolidList"/>
    <dgm:cxn modelId="{7400046E-9B64-3147-8CF6-EE1021F8972F}" type="presParOf" srcId="{5E07DBD0-1142-4071-9D72-6BB50FBB6A4C}" destId="{58FDB72A-C3A3-40E0-BFC0-0EF8F368C11F}" srcOrd="1" destOrd="0" presId="urn:microsoft.com/office/officeart/2018/2/layout/IconVerticalSolidList"/>
    <dgm:cxn modelId="{1A78CB7C-21ED-EC45-BC1E-F09C0CED2FBA}" type="presParOf" srcId="{5E07DBD0-1142-4071-9D72-6BB50FBB6A4C}" destId="{937088C7-EB6C-423B-AE71-3D80B5E79857}" srcOrd="2" destOrd="0" presId="urn:microsoft.com/office/officeart/2018/2/layout/IconVerticalSolidList"/>
    <dgm:cxn modelId="{414DD61E-62B5-F74A-95D7-8E9F353B5F44}" type="presParOf" srcId="{5E07DBD0-1142-4071-9D72-6BB50FBB6A4C}" destId="{828BAE07-7BC4-481F-9F7B-E64B5AD135B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9D9626-A8BC-455D-A612-0821B8B7F78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D721511-4A79-4037-A68D-BDA0FE4142E4}">
      <dgm:prSet/>
      <dgm:spPr/>
      <dgm:t>
        <a:bodyPr/>
        <a:lstStyle/>
        <a:p>
          <a:r>
            <a:rPr lang="en-US" b="0" i="0"/>
            <a:t>- Organisasi bergantung pada sumber daya eksternal untuk bertahan hidup.</a:t>
          </a:r>
          <a:endParaRPr lang="en-US"/>
        </a:p>
      </dgm:t>
    </dgm:pt>
    <dgm:pt modelId="{3C7C6A6D-FDB3-4F65-BB6B-0895AB369723}" type="parTrans" cxnId="{D7897AFD-D14F-4F69-8742-44ACCE6C7AF6}">
      <dgm:prSet/>
      <dgm:spPr/>
      <dgm:t>
        <a:bodyPr/>
        <a:lstStyle/>
        <a:p>
          <a:endParaRPr lang="en-US"/>
        </a:p>
      </dgm:t>
    </dgm:pt>
    <dgm:pt modelId="{EFE3F165-4977-4024-B8FF-3F1D5AC59CEA}" type="sibTrans" cxnId="{D7897AFD-D14F-4F69-8742-44ACCE6C7AF6}">
      <dgm:prSet/>
      <dgm:spPr/>
      <dgm:t>
        <a:bodyPr/>
        <a:lstStyle/>
        <a:p>
          <a:endParaRPr lang="en-US"/>
        </a:p>
      </dgm:t>
    </dgm:pt>
    <dgm:pt modelId="{2A1E9F75-5B8A-4152-BA19-1D8E19EE0D9D}">
      <dgm:prSet/>
      <dgm:spPr/>
      <dgm:t>
        <a:bodyPr/>
        <a:lstStyle/>
        <a:p>
          <a:r>
            <a:rPr lang="en-US" b="0" i="0"/>
            <a:t>- Sumber daya seperti bahan baku, informasi, dan modal menentukan arah kebijakan.</a:t>
          </a:r>
          <a:endParaRPr lang="en-US"/>
        </a:p>
      </dgm:t>
    </dgm:pt>
    <dgm:pt modelId="{FA40BC32-F61F-4510-B407-7CC651EABD3C}" type="parTrans" cxnId="{48C6AA3D-1EF0-4503-BD9D-0377CC3BB8CF}">
      <dgm:prSet/>
      <dgm:spPr/>
      <dgm:t>
        <a:bodyPr/>
        <a:lstStyle/>
        <a:p>
          <a:endParaRPr lang="en-US"/>
        </a:p>
      </dgm:t>
    </dgm:pt>
    <dgm:pt modelId="{2B9C19EE-0FE8-458D-A60D-71B0B17AEC87}" type="sibTrans" cxnId="{48C6AA3D-1EF0-4503-BD9D-0377CC3BB8CF}">
      <dgm:prSet/>
      <dgm:spPr/>
      <dgm:t>
        <a:bodyPr/>
        <a:lstStyle/>
        <a:p>
          <a:endParaRPr lang="en-US"/>
        </a:p>
      </dgm:t>
    </dgm:pt>
    <dgm:pt modelId="{70043DA4-FEF6-409C-8235-A2293A63A1AD}">
      <dgm:prSet/>
      <dgm:spPr/>
      <dgm:t>
        <a:bodyPr/>
        <a:lstStyle/>
        <a:p>
          <a:r>
            <a:rPr lang="en-US" b="0" i="0"/>
            <a:t>- Manajer harus mampu mengelola ketergantungan melalui aliansi dan negosiasi.</a:t>
          </a:r>
          <a:endParaRPr lang="en-US"/>
        </a:p>
      </dgm:t>
    </dgm:pt>
    <dgm:pt modelId="{81394244-2183-41D9-BC4C-1FA3D4767A02}" type="parTrans" cxnId="{FC75F904-540F-46F4-A34B-8E55247089B5}">
      <dgm:prSet/>
      <dgm:spPr/>
      <dgm:t>
        <a:bodyPr/>
        <a:lstStyle/>
        <a:p>
          <a:endParaRPr lang="en-US"/>
        </a:p>
      </dgm:t>
    </dgm:pt>
    <dgm:pt modelId="{4462FBB6-A8D8-449D-91A9-DD6097A1FA3A}" type="sibTrans" cxnId="{FC75F904-540F-46F4-A34B-8E55247089B5}">
      <dgm:prSet/>
      <dgm:spPr/>
      <dgm:t>
        <a:bodyPr/>
        <a:lstStyle/>
        <a:p>
          <a:endParaRPr lang="en-US"/>
        </a:p>
      </dgm:t>
    </dgm:pt>
    <dgm:pt modelId="{0FB4C7A6-1733-A34B-A531-570A69BD6B98}" type="pres">
      <dgm:prSet presAssocID="{D49D9626-A8BC-455D-A612-0821B8B7F787}" presName="linear" presStyleCnt="0">
        <dgm:presLayoutVars>
          <dgm:animLvl val="lvl"/>
          <dgm:resizeHandles val="exact"/>
        </dgm:presLayoutVars>
      </dgm:prSet>
      <dgm:spPr/>
    </dgm:pt>
    <dgm:pt modelId="{45A117CD-EF86-3246-8BB7-0317AF10AF3B}" type="pres">
      <dgm:prSet presAssocID="{5D721511-4A79-4037-A68D-BDA0FE4142E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BFE3852-6352-0542-8F11-96A2949BC281}" type="pres">
      <dgm:prSet presAssocID="{EFE3F165-4977-4024-B8FF-3F1D5AC59CEA}" presName="spacer" presStyleCnt="0"/>
      <dgm:spPr/>
    </dgm:pt>
    <dgm:pt modelId="{1FD3A79C-846D-8341-9A4E-7A8E77D3ADF5}" type="pres">
      <dgm:prSet presAssocID="{2A1E9F75-5B8A-4152-BA19-1D8E19EE0D9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47E4021-3DCC-0246-8A07-C984FBBE129B}" type="pres">
      <dgm:prSet presAssocID="{2B9C19EE-0FE8-458D-A60D-71B0B17AEC87}" presName="spacer" presStyleCnt="0"/>
      <dgm:spPr/>
    </dgm:pt>
    <dgm:pt modelId="{CD3DF772-6AA4-C740-A6C5-B03596FD6B79}" type="pres">
      <dgm:prSet presAssocID="{70043DA4-FEF6-409C-8235-A2293A63A1A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A864800-5CA8-EB43-B9C1-F19F20EE5BE6}" type="presOf" srcId="{D49D9626-A8BC-455D-A612-0821B8B7F787}" destId="{0FB4C7A6-1733-A34B-A531-570A69BD6B98}" srcOrd="0" destOrd="0" presId="urn:microsoft.com/office/officeart/2005/8/layout/vList2"/>
    <dgm:cxn modelId="{FC75F904-540F-46F4-A34B-8E55247089B5}" srcId="{D49D9626-A8BC-455D-A612-0821B8B7F787}" destId="{70043DA4-FEF6-409C-8235-A2293A63A1AD}" srcOrd="2" destOrd="0" parTransId="{81394244-2183-41D9-BC4C-1FA3D4767A02}" sibTransId="{4462FBB6-A8D8-449D-91A9-DD6097A1FA3A}"/>
    <dgm:cxn modelId="{9A50CD39-C61F-D440-A9D9-0CE54857075C}" type="presOf" srcId="{2A1E9F75-5B8A-4152-BA19-1D8E19EE0D9D}" destId="{1FD3A79C-846D-8341-9A4E-7A8E77D3ADF5}" srcOrd="0" destOrd="0" presId="urn:microsoft.com/office/officeart/2005/8/layout/vList2"/>
    <dgm:cxn modelId="{48C6AA3D-1EF0-4503-BD9D-0377CC3BB8CF}" srcId="{D49D9626-A8BC-455D-A612-0821B8B7F787}" destId="{2A1E9F75-5B8A-4152-BA19-1D8E19EE0D9D}" srcOrd="1" destOrd="0" parTransId="{FA40BC32-F61F-4510-B407-7CC651EABD3C}" sibTransId="{2B9C19EE-0FE8-458D-A60D-71B0B17AEC87}"/>
    <dgm:cxn modelId="{4AAF0CAC-1369-034A-9C72-3EB348BE2A3F}" type="presOf" srcId="{5D721511-4A79-4037-A68D-BDA0FE4142E4}" destId="{45A117CD-EF86-3246-8BB7-0317AF10AF3B}" srcOrd="0" destOrd="0" presId="urn:microsoft.com/office/officeart/2005/8/layout/vList2"/>
    <dgm:cxn modelId="{7D89E0D7-875A-5B4C-ABAC-14E87D0CB162}" type="presOf" srcId="{70043DA4-FEF6-409C-8235-A2293A63A1AD}" destId="{CD3DF772-6AA4-C740-A6C5-B03596FD6B79}" srcOrd="0" destOrd="0" presId="urn:microsoft.com/office/officeart/2005/8/layout/vList2"/>
    <dgm:cxn modelId="{D7897AFD-D14F-4F69-8742-44ACCE6C7AF6}" srcId="{D49D9626-A8BC-455D-A612-0821B8B7F787}" destId="{5D721511-4A79-4037-A68D-BDA0FE4142E4}" srcOrd="0" destOrd="0" parTransId="{3C7C6A6D-FDB3-4F65-BB6B-0895AB369723}" sibTransId="{EFE3F165-4977-4024-B8FF-3F1D5AC59CEA}"/>
    <dgm:cxn modelId="{624A9015-956E-8647-A248-EC375E10C0C8}" type="presParOf" srcId="{0FB4C7A6-1733-A34B-A531-570A69BD6B98}" destId="{45A117CD-EF86-3246-8BB7-0317AF10AF3B}" srcOrd="0" destOrd="0" presId="urn:microsoft.com/office/officeart/2005/8/layout/vList2"/>
    <dgm:cxn modelId="{F016EE9B-15BE-6442-957E-00D1185AD30A}" type="presParOf" srcId="{0FB4C7A6-1733-A34B-A531-570A69BD6B98}" destId="{5BFE3852-6352-0542-8F11-96A2949BC281}" srcOrd="1" destOrd="0" presId="urn:microsoft.com/office/officeart/2005/8/layout/vList2"/>
    <dgm:cxn modelId="{7E95756E-2F87-6A44-969F-4A27D0738BDF}" type="presParOf" srcId="{0FB4C7A6-1733-A34B-A531-570A69BD6B98}" destId="{1FD3A79C-846D-8341-9A4E-7A8E77D3ADF5}" srcOrd="2" destOrd="0" presId="urn:microsoft.com/office/officeart/2005/8/layout/vList2"/>
    <dgm:cxn modelId="{5C41FB40-E93F-A349-8FA9-53CA1AEDD5FA}" type="presParOf" srcId="{0FB4C7A6-1733-A34B-A531-570A69BD6B98}" destId="{747E4021-3DCC-0246-8A07-C984FBBE129B}" srcOrd="3" destOrd="0" presId="urn:microsoft.com/office/officeart/2005/8/layout/vList2"/>
    <dgm:cxn modelId="{556F1064-040C-6649-9DBA-3B661FDAC16C}" type="presParOf" srcId="{0FB4C7A6-1733-A34B-A531-570A69BD6B98}" destId="{CD3DF772-6AA4-C740-A6C5-B03596FD6B7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765DE5-37C2-4189-9CFA-B9FAA970B4E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64D1BC1-B5D9-4796-95ED-E2FE58F82952}">
      <dgm:prSet/>
      <dgm:spPr/>
      <dgm:t>
        <a:bodyPr/>
        <a:lstStyle/>
        <a:p>
          <a:pPr>
            <a:defRPr cap="all"/>
          </a:pPr>
          <a:r>
            <a:rPr lang="en-US" b="0" i="0"/>
            <a:t>- Menjalin kerja sama strategis antar organisasi untuk mengurangi risiko dan meningkatkan efisiensi.</a:t>
          </a:r>
          <a:endParaRPr lang="en-US"/>
        </a:p>
      </dgm:t>
    </dgm:pt>
    <dgm:pt modelId="{74B0A6AB-2857-4C7A-A140-B199FA12C4CE}" type="parTrans" cxnId="{E0A534B8-8401-4A7D-A3AF-049B8853E1B8}">
      <dgm:prSet/>
      <dgm:spPr/>
      <dgm:t>
        <a:bodyPr/>
        <a:lstStyle/>
        <a:p>
          <a:endParaRPr lang="en-US"/>
        </a:p>
      </dgm:t>
    </dgm:pt>
    <dgm:pt modelId="{26343CE8-25DE-4CB3-ACEE-AC3AB67237EB}" type="sibTrans" cxnId="{E0A534B8-8401-4A7D-A3AF-049B8853E1B8}">
      <dgm:prSet/>
      <dgm:spPr/>
      <dgm:t>
        <a:bodyPr/>
        <a:lstStyle/>
        <a:p>
          <a:endParaRPr lang="en-US"/>
        </a:p>
      </dgm:t>
    </dgm:pt>
    <dgm:pt modelId="{2DC76468-4DED-4D7A-AB39-8BBA0CA273DD}">
      <dgm:prSet/>
      <dgm:spPr/>
      <dgm:t>
        <a:bodyPr/>
        <a:lstStyle/>
        <a:p>
          <a:pPr>
            <a:defRPr cap="all"/>
          </a:pPr>
          <a:r>
            <a:rPr lang="en-US" b="0" i="0"/>
            <a:t>- Interdependensi mencakup pemasok, pelanggan, regulator, dan mitra strategis.</a:t>
          </a:r>
          <a:endParaRPr lang="en-US"/>
        </a:p>
      </dgm:t>
    </dgm:pt>
    <dgm:pt modelId="{27395FE5-EAC1-4AEB-8DD5-50F1B885AA0B}" type="parTrans" cxnId="{DE85F473-30A9-409A-8AF1-0B0377044957}">
      <dgm:prSet/>
      <dgm:spPr/>
      <dgm:t>
        <a:bodyPr/>
        <a:lstStyle/>
        <a:p>
          <a:endParaRPr lang="en-US"/>
        </a:p>
      </dgm:t>
    </dgm:pt>
    <dgm:pt modelId="{D151F312-0A4B-4E9E-A6E0-496B9520105C}" type="sibTrans" cxnId="{DE85F473-30A9-409A-8AF1-0B0377044957}">
      <dgm:prSet/>
      <dgm:spPr/>
      <dgm:t>
        <a:bodyPr/>
        <a:lstStyle/>
        <a:p>
          <a:endParaRPr lang="en-US"/>
        </a:p>
      </dgm:t>
    </dgm:pt>
    <dgm:pt modelId="{22066E05-4012-4531-B79B-F088C086DE8C}">
      <dgm:prSet/>
      <dgm:spPr/>
      <dgm:t>
        <a:bodyPr/>
        <a:lstStyle/>
        <a:p>
          <a:pPr>
            <a:defRPr cap="all"/>
          </a:pPr>
          <a:r>
            <a:rPr lang="en-US" b="0" i="0" dirty="0"/>
            <a:t>- Strategi </a:t>
          </a:r>
          <a:r>
            <a:rPr lang="en-US" b="0" i="0" dirty="0" err="1"/>
            <a:t>seperti</a:t>
          </a:r>
          <a:r>
            <a:rPr lang="en-US" b="0" i="0" dirty="0"/>
            <a:t> joint venture dan outsourcing </a:t>
          </a:r>
          <a:r>
            <a:rPr lang="en-US" b="0" i="0" dirty="0" err="1"/>
            <a:t>digunakan</a:t>
          </a:r>
          <a:r>
            <a:rPr lang="en-US" b="0" i="0" dirty="0"/>
            <a:t> </a:t>
          </a:r>
          <a:r>
            <a:rPr lang="en-US" b="0" i="0" dirty="0" err="1"/>
            <a:t>untuk</a:t>
          </a:r>
          <a:r>
            <a:rPr lang="en-US" b="0" i="0" dirty="0"/>
            <a:t> </a:t>
          </a:r>
          <a:r>
            <a:rPr lang="en-US" b="0" i="0" dirty="0" err="1"/>
            <a:t>mengelola</a:t>
          </a:r>
          <a:r>
            <a:rPr lang="en-US" b="0" i="0" dirty="0"/>
            <a:t> </a:t>
          </a:r>
          <a:r>
            <a:rPr lang="en-US" b="0" i="0" dirty="0" err="1"/>
            <a:t>ketergantungan</a:t>
          </a:r>
          <a:r>
            <a:rPr lang="en-US" b="0" i="0" dirty="0"/>
            <a:t>.</a:t>
          </a:r>
          <a:endParaRPr lang="en-US" dirty="0"/>
        </a:p>
      </dgm:t>
    </dgm:pt>
    <dgm:pt modelId="{FD995FAB-3EE9-4717-97C7-ED6A02145DFA}" type="parTrans" cxnId="{DB818CD8-C1E2-4ED4-946C-F1C0655796A7}">
      <dgm:prSet/>
      <dgm:spPr/>
      <dgm:t>
        <a:bodyPr/>
        <a:lstStyle/>
        <a:p>
          <a:endParaRPr lang="en-US"/>
        </a:p>
      </dgm:t>
    </dgm:pt>
    <dgm:pt modelId="{4795DCDB-6266-432E-9B46-AD95FC91F00D}" type="sibTrans" cxnId="{DB818CD8-C1E2-4ED4-946C-F1C0655796A7}">
      <dgm:prSet/>
      <dgm:spPr/>
      <dgm:t>
        <a:bodyPr/>
        <a:lstStyle/>
        <a:p>
          <a:endParaRPr lang="en-US"/>
        </a:p>
      </dgm:t>
    </dgm:pt>
    <dgm:pt modelId="{4E1A73E3-FBD9-40EE-839A-C8CD003DCC5D}" type="pres">
      <dgm:prSet presAssocID="{68765DE5-37C2-4189-9CFA-B9FAA970B4E6}" presName="root" presStyleCnt="0">
        <dgm:presLayoutVars>
          <dgm:dir/>
          <dgm:resizeHandles val="exact"/>
        </dgm:presLayoutVars>
      </dgm:prSet>
      <dgm:spPr/>
    </dgm:pt>
    <dgm:pt modelId="{2D6CEE50-3F63-4648-AFC1-31995C5CBB99}" type="pres">
      <dgm:prSet presAssocID="{164D1BC1-B5D9-4796-95ED-E2FE58F82952}" presName="compNode" presStyleCnt="0"/>
      <dgm:spPr/>
    </dgm:pt>
    <dgm:pt modelId="{8DE9750D-9689-42C4-A9A4-631B3713CA55}" type="pres">
      <dgm:prSet presAssocID="{164D1BC1-B5D9-4796-95ED-E2FE58F82952}" presName="iconBgRect" presStyleLbl="bgShp" presStyleIdx="0" presStyleCnt="3"/>
      <dgm:spPr/>
    </dgm:pt>
    <dgm:pt modelId="{C0400725-349C-4CAD-B866-517EF8825C54}" type="pres">
      <dgm:prSet presAssocID="{164D1BC1-B5D9-4796-95ED-E2FE58F8295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B9AC7F5C-74CC-43EC-9FA9-F081103DB540}" type="pres">
      <dgm:prSet presAssocID="{164D1BC1-B5D9-4796-95ED-E2FE58F82952}" presName="spaceRect" presStyleCnt="0"/>
      <dgm:spPr/>
    </dgm:pt>
    <dgm:pt modelId="{A96D17E4-2B5C-4FD1-A462-21490B02FDA7}" type="pres">
      <dgm:prSet presAssocID="{164D1BC1-B5D9-4796-95ED-E2FE58F82952}" presName="textRect" presStyleLbl="revTx" presStyleIdx="0" presStyleCnt="3">
        <dgm:presLayoutVars>
          <dgm:chMax val="1"/>
          <dgm:chPref val="1"/>
        </dgm:presLayoutVars>
      </dgm:prSet>
      <dgm:spPr/>
    </dgm:pt>
    <dgm:pt modelId="{E33B3654-C676-4FCB-A3AE-088B8D3D1223}" type="pres">
      <dgm:prSet presAssocID="{26343CE8-25DE-4CB3-ACEE-AC3AB67237EB}" presName="sibTrans" presStyleCnt="0"/>
      <dgm:spPr/>
    </dgm:pt>
    <dgm:pt modelId="{67B798CE-077E-4FDD-B672-B990F0009C03}" type="pres">
      <dgm:prSet presAssocID="{2DC76468-4DED-4D7A-AB39-8BBA0CA273DD}" presName="compNode" presStyleCnt="0"/>
      <dgm:spPr/>
    </dgm:pt>
    <dgm:pt modelId="{0F656F2D-7321-491E-A424-0B2118C8E728}" type="pres">
      <dgm:prSet presAssocID="{2DC76468-4DED-4D7A-AB39-8BBA0CA273DD}" presName="iconBgRect" presStyleLbl="bgShp" presStyleIdx="1" presStyleCnt="3"/>
      <dgm:spPr/>
    </dgm:pt>
    <dgm:pt modelId="{D48998C5-7B56-45D2-8E2E-DE3A3842C375}" type="pres">
      <dgm:prSet presAssocID="{2DC76468-4DED-4D7A-AB39-8BBA0CA273D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17778E11-AC74-4D5D-A9D2-09A3CED7A93E}" type="pres">
      <dgm:prSet presAssocID="{2DC76468-4DED-4D7A-AB39-8BBA0CA273DD}" presName="spaceRect" presStyleCnt="0"/>
      <dgm:spPr/>
    </dgm:pt>
    <dgm:pt modelId="{3B76478C-4D27-4837-9BBC-8E10CDC45C64}" type="pres">
      <dgm:prSet presAssocID="{2DC76468-4DED-4D7A-AB39-8BBA0CA273DD}" presName="textRect" presStyleLbl="revTx" presStyleIdx="1" presStyleCnt="3">
        <dgm:presLayoutVars>
          <dgm:chMax val="1"/>
          <dgm:chPref val="1"/>
        </dgm:presLayoutVars>
      </dgm:prSet>
      <dgm:spPr/>
    </dgm:pt>
    <dgm:pt modelId="{33C35DC4-5E0D-4479-8C8B-ABC376FB7F8E}" type="pres">
      <dgm:prSet presAssocID="{D151F312-0A4B-4E9E-A6E0-496B9520105C}" presName="sibTrans" presStyleCnt="0"/>
      <dgm:spPr/>
    </dgm:pt>
    <dgm:pt modelId="{2EF726F0-8008-45A6-BC59-88B7BD1C59BF}" type="pres">
      <dgm:prSet presAssocID="{22066E05-4012-4531-B79B-F088C086DE8C}" presName="compNode" presStyleCnt="0"/>
      <dgm:spPr/>
    </dgm:pt>
    <dgm:pt modelId="{F5F56C08-640E-40C0-95C0-2FF42FCD8238}" type="pres">
      <dgm:prSet presAssocID="{22066E05-4012-4531-B79B-F088C086DE8C}" presName="iconBgRect" presStyleLbl="bgShp" presStyleIdx="2" presStyleCnt="3"/>
      <dgm:spPr/>
    </dgm:pt>
    <dgm:pt modelId="{6A5472DD-BAF5-4293-B29D-FFC185675749}" type="pres">
      <dgm:prSet presAssocID="{22066E05-4012-4531-B79B-F088C086DE8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18336587-0304-4EB6-AB64-BEC26D8D50E2}" type="pres">
      <dgm:prSet presAssocID="{22066E05-4012-4531-B79B-F088C086DE8C}" presName="spaceRect" presStyleCnt="0"/>
      <dgm:spPr/>
    </dgm:pt>
    <dgm:pt modelId="{13AC4FC5-F5D9-470D-A18D-C8B3E2B3439D}" type="pres">
      <dgm:prSet presAssocID="{22066E05-4012-4531-B79B-F088C086DE8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E838360-E7FC-4D69-B2F3-EE92777841AA}" type="presOf" srcId="{164D1BC1-B5D9-4796-95ED-E2FE58F82952}" destId="{A96D17E4-2B5C-4FD1-A462-21490B02FDA7}" srcOrd="0" destOrd="0" presId="urn:microsoft.com/office/officeart/2018/5/layout/IconCircleLabelList"/>
    <dgm:cxn modelId="{DE85F473-30A9-409A-8AF1-0B0377044957}" srcId="{68765DE5-37C2-4189-9CFA-B9FAA970B4E6}" destId="{2DC76468-4DED-4D7A-AB39-8BBA0CA273DD}" srcOrd="1" destOrd="0" parTransId="{27395FE5-EAC1-4AEB-8DD5-50F1B885AA0B}" sibTransId="{D151F312-0A4B-4E9E-A6E0-496B9520105C}"/>
    <dgm:cxn modelId="{22A4D97F-2E67-4DB2-9FC1-1748C466BAE3}" type="presOf" srcId="{2DC76468-4DED-4D7A-AB39-8BBA0CA273DD}" destId="{3B76478C-4D27-4837-9BBC-8E10CDC45C64}" srcOrd="0" destOrd="0" presId="urn:microsoft.com/office/officeart/2018/5/layout/IconCircleLabelList"/>
    <dgm:cxn modelId="{DA55A1A8-7745-4AA9-8B22-0D4D04C1F920}" type="presOf" srcId="{22066E05-4012-4531-B79B-F088C086DE8C}" destId="{13AC4FC5-F5D9-470D-A18D-C8B3E2B3439D}" srcOrd="0" destOrd="0" presId="urn:microsoft.com/office/officeart/2018/5/layout/IconCircleLabelList"/>
    <dgm:cxn modelId="{E0A534B8-8401-4A7D-A3AF-049B8853E1B8}" srcId="{68765DE5-37C2-4189-9CFA-B9FAA970B4E6}" destId="{164D1BC1-B5D9-4796-95ED-E2FE58F82952}" srcOrd="0" destOrd="0" parTransId="{74B0A6AB-2857-4C7A-A140-B199FA12C4CE}" sibTransId="{26343CE8-25DE-4CB3-ACEE-AC3AB67237EB}"/>
    <dgm:cxn modelId="{DB818CD8-C1E2-4ED4-946C-F1C0655796A7}" srcId="{68765DE5-37C2-4189-9CFA-B9FAA970B4E6}" destId="{22066E05-4012-4531-B79B-F088C086DE8C}" srcOrd="2" destOrd="0" parTransId="{FD995FAB-3EE9-4717-97C7-ED6A02145DFA}" sibTransId="{4795DCDB-6266-432E-9B46-AD95FC91F00D}"/>
    <dgm:cxn modelId="{62BAA1E1-E02C-4143-9F8C-68015E87D7A4}" type="presOf" srcId="{68765DE5-37C2-4189-9CFA-B9FAA970B4E6}" destId="{4E1A73E3-FBD9-40EE-839A-C8CD003DCC5D}" srcOrd="0" destOrd="0" presId="urn:microsoft.com/office/officeart/2018/5/layout/IconCircleLabelList"/>
    <dgm:cxn modelId="{6D24817B-2AB0-42DC-AFBC-580A7BC9041E}" type="presParOf" srcId="{4E1A73E3-FBD9-40EE-839A-C8CD003DCC5D}" destId="{2D6CEE50-3F63-4648-AFC1-31995C5CBB99}" srcOrd="0" destOrd="0" presId="urn:microsoft.com/office/officeart/2018/5/layout/IconCircleLabelList"/>
    <dgm:cxn modelId="{1D28BE9A-59B9-4B43-8270-21F782B4A95B}" type="presParOf" srcId="{2D6CEE50-3F63-4648-AFC1-31995C5CBB99}" destId="{8DE9750D-9689-42C4-A9A4-631B3713CA55}" srcOrd="0" destOrd="0" presId="urn:microsoft.com/office/officeart/2018/5/layout/IconCircleLabelList"/>
    <dgm:cxn modelId="{A3F7383B-49D6-47EB-B660-D7ED63B5F385}" type="presParOf" srcId="{2D6CEE50-3F63-4648-AFC1-31995C5CBB99}" destId="{C0400725-349C-4CAD-B866-517EF8825C54}" srcOrd="1" destOrd="0" presId="urn:microsoft.com/office/officeart/2018/5/layout/IconCircleLabelList"/>
    <dgm:cxn modelId="{3A7FCA99-89C5-49AA-9D20-C57EC8C8737B}" type="presParOf" srcId="{2D6CEE50-3F63-4648-AFC1-31995C5CBB99}" destId="{B9AC7F5C-74CC-43EC-9FA9-F081103DB540}" srcOrd="2" destOrd="0" presId="urn:microsoft.com/office/officeart/2018/5/layout/IconCircleLabelList"/>
    <dgm:cxn modelId="{4F95BE7D-25AA-4E48-A54F-C2C3C32F5DAE}" type="presParOf" srcId="{2D6CEE50-3F63-4648-AFC1-31995C5CBB99}" destId="{A96D17E4-2B5C-4FD1-A462-21490B02FDA7}" srcOrd="3" destOrd="0" presId="urn:microsoft.com/office/officeart/2018/5/layout/IconCircleLabelList"/>
    <dgm:cxn modelId="{A9DEC865-D93C-41D2-A34D-EAF12474057A}" type="presParOf" srcId="{4E1A73E3-FBD9-40EE-839A-C8CD003DCC5D}" destId="{E33B3654-C676-4FCB-A3AE-088B8D3D1223}" srcOrd="1" destOrd="0" presId="urn:microsoft.com/office/officeart/2018/5/layout/IconCircleLabelList"/>
    <dgm:cxn modelId="{85A49EF9-2514-4E48-84B6-E7FC9351051C}" type="presParOf" srcId="{4E1A73E3-FBD9-40EE-839A-C8CD003DCC5D}" destId="{67B798CE-077E-4FDD-B672-B990F0009C03}" srcOrd="2" destOrd="0" presId="urn:microsoft.com/office/officeart/2018/5/layout/IconCircleLabelList"/>
    <dgm:cxn modelId="{7500E696-09D9-453E-959B-3297F49E65D5}" type="presParOf" srcId="{67B798CE-077E-4FDD-B672-B990F0009C03}" destId="{0F656F2D-7321-491E-A424-0B2118C8E728}" srcOrd="0" destOrd="0" presId="urn:microsoft.com/office/officeart/2018/5/layout/IconCircleLabelList"/>
    <dgm:cxn modelId="{CA6D45CE-DA83-4AC9-99CE-AB0BBA4921F7}" type="presParOf" srcId="{67B798CE-077E-4FDD-B672-B990F0009C03}" destId="{D48998C5-7B56-45D2-8E2E-DE3A3842C375}" srcOrd="1" destOrd="0" presId="urn:microsoft.com/office/officeart/2018/5/layout/IconCircleLabelList"/>
    <dgm:cxn modelId="{75F3265A-EE1F-433C-9B51-CA20A86D8F11}" type="presParOf" srcId="{67B798CE-077E-4FDD-B672-B990F0009C03}" destId="{17778E11-AC74-4D5D-A9D2-09A3CED7A93E}" srcOrd="2" destOrd="0" presId="urn:microsoft.com/office/officeart/2018/5/layout/IconCircleLabelList"/>
    <dgm:cxn modelId="{1517A348-CFDA-4481-B067-0CC9C1B7002C}" type="presParOf" srcId="{67B798CE-077E-4FDD-B672-B990F0009C03}" destId="{3B76478C-4D27-4837-9BBC-8E10CDC45C64}" srcOrd="3" destOrd="0" presId="urn:microsoft.com/office/officeart/2018/5/layout/IconCircleLabelList"/>
    <dgm:cxn modelId="{9393D676-F17A-44BA-9F20-E570E9477247}" type="presParOf" srcId="{4E1A73E3-FBD9-40EE-839A-C8CD003DCC5D}" destId="{33C35DC4-5E0D-4479-8C8B-ABC376FB7F8E}" srcOrd="3" destOrd="0" presId="urn:microsoft.com/office/officeart/2018/5/layout/IconCircleLabelList"/>
    <dgm:cxn modelId="{8BC23268-9F37-4BE9-AEA0-4A83386E44C5}" type="presParOf" srcId="{4E1A73E3-FBD9-40EE-839A-C8CD003DCC5D}" destId="{2EF726F0-8008-45A6-BC59-88B7BD1C59BF}" srcOrd="4" destOrd="0" presId="urn:microsoft.com/office/officeart/2018/5/layout/IconCircleLabelList"/>
    <dgm:cxn modelId="{6ADAED5D-1224-4627-A1CD-CEF7E280E896}" type="presParOf" srcId="{2EF726F0-8008-45A6-BC59-88B7BD1C59BF}" destId="{F5F56C08-640E-40C0-95C0-2FF42FCD8238}" srcOrd="0" destOrd="0" presId="urn:microsoft.com/office/officeart/2018/5/layout/IconCircleLabelList"/>
    <dgm:cxn modelId="{E2D864E3-C828-40A7-A8EC-7DC0B70B8539}" type="presParOf" srcId="{2EF726F0-8008-45A6-BC59-88B7BD1C59BF}" destId="{6A5472DD-BAF5-4293-B29D-FFC185675749}" srcOrd="1" destOrd="0" presId="urn:microsoft.com/office/officeart/2018/5/layout/IconCircleLabelList"/>
    <dgm:cxn modelId="{732CCB2D-DB41-4EE6-A574-F93ED2A3E996}" type="presParOf" srcId="{2EF726F0-8008-45A6-BC59-88B7BD1C59BF}" destId="{18336587-0304-4EB6-AB64-BEC26D8D50E2}" srcOrd="2" destOrd="0" presId="urn:microsoft.com/office/officeart/2018/5/layout/IconCircleLabelList"/>
    <dgm:cxn modelId="{5C133B87-9949-41E0-A9E3-18130FC8B740}" type="presParOf" srcId="{2EF726F0-8008-45A6-BC59-88B7BD1C59BF}" destId="{13AC4FC5-F5D9-470D-A18D-C8B3E2B3439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F77036-F489-4D53-9F11-B48AA15F4ED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59702FB3-2688-46E2-9F5B-68640B29EE2E}">
      <dgm:prSet custT="1"/>
      <dgm:spPr/>
      <dgm:t>
        <a:bodyPr/>
        <a:lstStyle/>
        <a:p>
          <a:r>
            <a:rPr lang="en-US" sz="1200" b="0" i="0" dirty="0"/>
            <a:t> </a:t>
          </a:r>
          <a:r>
            <a:rPr lang="en-US" sz="1700" b="0" i="0" dirty="0" err="1"/>
            <a:t>Teori</a:t>
          </a:r>
          <a:r>
            <a:rPr lang="en-US" sz="1700" b="0" i="0" dirty="0"/>
            <a:t> </a:t>
          </a:r>
          <a:r>
            <a:rPr lang="en-US" sz="1700" b="0" i="0" dirty="0" err="1"/>
            <a:t>ini</a:t>
          </a:r>
          <a:r>
            <a:rPr lang="en-US" sz="1700" b="0" i="0" dirty="0"/>
            <a:t> </a:t>
          </a:r>
          <a:r>
            <a:rPr lang="en-US" sz="1700" b="0" i="0" dirty="0" err="1"/>
            <a:t>menjelaskan</a:t>
          </a:r>
          <a:r>
            <a:rPr lang="en-US" sz="1700" b="0" i="0" dirty="0"/>
            <a:t> </a:t>
          </a:r>
          <a:r>
            <a:rPr lang="en-US" sz="1700" b="0" i="0" dirty="0" err="1"/>
            <a:t>keputusan</a:t>
          </a:r>
          <a:r>
            <a:rPr lang="en-US" sz="1700" b="0" i="0" dirty="0"/>
            <a:t> </a:t>
          </a:r>
          <a:r>
            <a:rPr lang="en-US" sz="1700" b="0" i="0" dirty="0" err="1"/>
            <a:t>organisasi</a:t>
          </a:r>
          <a:r>
            <a:rPr lang="en-US" sz="1700" b="0" i="0" dirty="0"/>
            <a:t> </a:t>
          </a:r>
          <a:r>
            <a:rPr lang="en-US" sz="1700" b="0" i="0" dirty="0" err="1"/>
            <a:t>berdasarkan</a:t>
          </a:r>
          <a:r>
            <a:rPr lang="en-US" sz="1700" b="0" i="0" dirty="0"/>
            <a:t> </a:t>
          </a:r>
          <a:r>
            <a:rPr lang="en-US" sz="1700" b="0" i="0" dirty="0" err="1"/>
            <a:t>biaya</a:t>
          </a:r>
          <a:r>
            <a:rPr lang="en-US" sz="1700" b="0" i="0" dirty="0"/>
            <a:t> </a:t>
          </a:r>
          <a:r>
            <a:rPr lang="en-US" sz="1700" b="0" i="0" dirty="0" err="1"/>
            <a:t>transaksi</a:t>
          </a:r>
          <a:r>
            <a:rPr lang="en-US" sz="1700" b="0" i="0" dirty="0"/>
            <a:t>.</a:t>
          </a:r>
          <a:endParaRPr lang="en-US" sz="1700" dirty="0"/>
        </a:p>
      </dgm:t>
    </dgm:pt>
    <dgm:pt modelId="{93378187-6075-478D-BAA9-0047C7C6E01F}" type="parTrans" cxnId="{C582C1A3-9CF2-449F-A4A5-8D72952064F2}">
      <dgm:prSet/>
      <dgm:spPr/>
      <dgm:t>
        <a:bodyPr/>
        <a:lstStyle/>
        <a:p>
          <a:endParaRPr lang="en-US"/>
        </a:p>
      </dgm:t>
    </dgm:pt>
    <dgm:pt modelId="{4264B810-9340-4F7E-850B-8EDF9C8E7504}" type="sibTrans" cxnId="{C582C1A3-9CF2-449F-A4A5-8D72952064F2}">
      <dgm:prSet/>
      <dgm:spPr/>
      <dgm:t>
        <a:bodyPr/>
        <a:lstStyle/>
        <a:p>
          <a:endParaRPr lang="en-US"/>
        </a:p>
      </dgm:t>
    </dgm:pt>
    <dgm:pt modelId="{149BD09C-6918-4929-93A0-38977402420A}">
      <dgm:prSet/>
      <dgm:spPr/>
      <dgm:t>
        <a:bodyPr/>
        <a:lstStyle/>
        <a:p>
          <a:r>
            <a:rPr lang="en-US" b="0" i="0" dirty="0"/>
            <a:t>- </a:t>
          </a:r>
          <a:r>
            <a:rPr lang="en-US" b="0" i="0" dirty="0" err="1"/>
            <a:t>Termasuk</a:t>
          </a:r>
          <a:r>
            <a:rPr lang="en-US" b="0" i="0" dirty="0"/>
            <a:t> </a:t>
          </a:r>
          <a:r>
            <a:rPr lang="en-US" b="0" i="0" dirty="0" err="1"/>
            <a:t>biaya</a:t>
          </a:r>
          <a:r>
            <a:rPr lang="en-US" b="0" i="0" dirty="0"/>
            <a:t> </a:t>
          </a:r>
          <a:r>
            <a:rPr lang="en-US" b="0" i="0" dirty="0" err="1"/>
            <a:t>negosiasi</a:t>
          </a:r>
          <a:r>
            <a:rPr lang="en-US" b="0" i="0" dirty="0"/>
            <a:t>, monitoring, dan </a:t>
          </a:r>
          <a:r>
            <a:rPr lang="en-US" b="0" i="0" dirty="0" err="1"/>
            <a:t>penegakan</a:t>
          </a:r>
          <a:r>
            <a:rPr lang="en-US" b="0" i="0" dirty="0"/>
            <a:t> </a:t>
          </a:r>
          <a:r>
            <a:rPr lang="en-US" b="0" i="0" dirty="0" err="1"/>
            <a:t>kontrak</a:t>
          </a:r>
          <a:r>
            <a:rPr lang="en-US" b="0" i="0" dirty="0"/>
            <a:t>.</a:t>
          </a:r>
          <a:endParaRPr lang="en-US" dirty="0"/>
        </a:p>
      </dgm:t>
    </dgm:pt>
    <dgm:pt modelId="{AF331DF0-910B-458F-BA02-F562DC35E4E9}" type="parTrans" cxnId="{0AB40B16-88F0-4A6B-997C-456A536FBCB7}">
      <dgm:prSet/>
      <dgm:spPr/>
      <dgm:t>
        <a:bodyPr/>
        <a:lstStyle/>
        <a:p>
          <a:endParaRPr lang="en-US"/>
        </a:p>
      </dgm:t>
    </dgm:pt>
    <dgm:pt modelId="{38230A55-11D7-4CD3-939B-359339F8AD42}" type="sibTrans" cxnId="{0AB40B16-88F0-4A6B-997C-456A536FBCB7}">
      <dgm:prSet/>
      <dgm:spPr/>
      <dgm:t>
        <a:bodyPr/>
        <a:lstStyle/>
        <a:p>
          <a:endParaRPr lang="en-US"/>
        </a:p>
      </dgm:t>
    </dgm:pt>
    <dgm:pt modelId="{CD07E051-BD4D-4A57-9C49-2CC57BA9DE30}">
      <dgm:prSet/>
      <dgm:spPr/>
      <dgm:t>
        <a:bodyPr/>
        <a:lstStyle/>
        <a:p>
          <a:r>
            <a:rPr lang="en-US" b="0" i="0" dirty="0"/>
            <a:t>- </a:t>
          </a:r>
          <a:r>
            <a:rPr lang="en-US" b="0" i="0" dirty="0" err="1"/>
            <a:t>Organisasi</a:t>
          </a:r>
          <a:r>
            <a:rPr lang="en-US" b="0" i="0" dirty="0"/>
            <a:t> </a:t>
          </a:r>
          <a:r>
            <a:rPr lang="en-US" b="0" i="0" dirty="0" err="1"/>
            <a:t>memilih</a:t>
          </a:r>
          <a:r>
            <a:rPr lang="en-US" b="0" i="0" dirty="0"/>
            <a:t> </a:t>
          </a:r>
          <a:r>
            <a:rPr lang="en-US" b="0" i="0" dirty="0" err="1"/>
            <a:t>struktur</a:t>
          </a:r>
          <a:r>
            <a:rPr lang="en-US" b="0" i="0" dirty="0"/>
            <a:t> yang </a:t>
          </a:r>
          <a:r>
            <a:rPr lang="en-US" b="0" i="0" dirty="0" err="1"/>
            <a:t>meminimalkan</a:t>
          </a:r>
          <a:r>
            <a:rPr lang="en-US" b="0" i="0" dirty="0"/>
            <a:t> </a:t>
          </a:r>
          <a:r>
            <a:rPr lang="en-US" b="0" i="0" dirty="0" err="1"/>
            <a:t>biaya</a:t>
          </a:r>
          <a:r>
            <a:rPr lang="en-US" b="0" i="0" dirty="0"/>
            <a:t> </a:t>
          </a:r>
          <a:r>
            <a:rPr lang="en-US" b="0" i="0" dirty="0" err="1"/>
            <a:t>tersebut</a:t>
          </a:r>
          <a:r>
            <a:rPr lang="en-US" b="0" i="0" dirty="0"/>
            <a:t>.</a:t>
          </a:r>
          <a:endParaRPr lang="en-US" dirty="0"/>
        </a:p>
      </dgm:t>
    </dgm:pt>
    <dgm:pt modelId="{731BD4C3-7E9E-4A0A-843F-682788EEB780}" type="parTrans" cxnId="{AB8A568B-9EBB-407C-91A6-12CBCE8FDE1C}">
      <dgm:prSet/>
      <dgm:spPr/>
      <dgm:t>
        <a:bodyPr/>
        <a:lstStyle/>
        <a:p>
          <a:endParaRPr lang="en-US"/>
        </a:p>
      </dgm:t>
    </dgm:pt>
    <dgm:pt modelId="{56C3C0BD-1085-460B-B5D8-9B31822E8E03}" type="sibTrans" cxnId="{AB8A568B-9EBB-407C-91A6-12CBCE8FDE1C}">
      <dgm:prSet/>
      <dgm:spPr/>
      <dgm:t>
        <a:bodyPr/>
        <a:lstStyle/>
        <a:p>
          <a:endParaRPr lang="en-US"/>
        </a:p>
      </dgm:t>
    </dgm:pt>
    <dgm:pt modelId="{9EF3910F-9B2D-4C79-84C3-BBB579558F04}" type="pres">
      <dgm:prSet presAssocID="{61F77036-F489-4D53-9F11-B48AA15F4ED9}" presName="root" presStyleCnt="0">
        <dgm:presLayoutVars>
          <dgm:dir/>
          <dgm:resizeHandles val="exact"/>
        </dgm:presLayoutVars>
      </dgm:prSet>
      <dgm:spPr/>
    </dgm:pt>
    <dgm:pt modelId="{C3CCA997-5013-46E4-BCBB-ED1E38BF6775}" type="pres">
      <dgm:prSet presAssocID="{59702FB3-2688-46E2-9F5B-68640B29EE2E}" presName="compNode" presStyleCnt="0"/>
      <dgm:spPr/>
    </dgm:pt>
    <dgm:pt modelId="{1594FABD-487D-44F1-BD56-7DE827118078}" type="pres">
      <dgm:prSet presAssocID="{59702FB3-2688-46E2-9F5B-68640B29EE2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tune Cookie"/>
        </a:ext>
      </dgm:extLst>
    </dgm:pt>
    <dgm:pt modelId="{DC973E49-5FE0-4582-A0FC-DF5161C26714}" type="pres">
      <dgm:prSet presAssocID="{59702FB3-2688-46E2-9F5B-68640B29EE2E}" presName="spaceRect" presStyleCnt="0"/>
      <dgm:spPr/>
    </dgm:pt>
    <dgm:pt modelId="{4A24A2B5-2EC4-4E79-80BD-8ACC3317EBA5}" type="pres">
      <dgm:prSet presAssocID="{59702FB3-2688-46E2-9F5B-68640B29EE2E}" presName="textRect" presStyleLbl="revTx" presStyleIdx="0" presStyleCnt="3">
        <dgm:presLayoutVars>
          <dgm:chMax val="1"/>
          <dgm:chPref val="1"/>
        </dgm:presLayoutVars>
      </dgm:prSet>
      <dgm:spPr/>
    </dgm:pt>
    <dgm:pt modelId="{85EA85C6-367D-4724-9724-0F88BD985E4D}" type="pres">
      <dgm:prSet presAssocID="{4264B810-9340-4F7E-850B-8EDF9C8E7504}" presName="sibTrans" presStyleCnt="0"/>
      <dgm:spPr/>
    </dgm:pt>
    <dgm:pt modelId="{D8F66E9D-BF1D-4975-9704-F6DC0BF2BD1F}" type="pres">
      <dgm:prSet presAssocID="{149BD09C-6918-4929-93A0-38977402420A}" presName="compNode" presStyleCnt="0"/>
      <dgm:spPr/>
    </dgm:pt>
    <dgm:pt modelId="{2BD981B9-CE43-48EC-B135-D7096786C1FA}" type="pres">
      <dgm:prSet presAssocID="{149BD09C-6918-4929-93A0-38977402420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83273BE3-F998-4F36-81F5-5BCB024B7669}" type="pres">
      <dgm:prSet presAssocID="{149BD09C-6918-4929-93A0-38977402420A}" presName="spaceRect" presStyleCnt="0"/>
      <dgm:spPr/>
    </dgm:pt>
    <dgm:pt modelId="{76ECBD63-EDEB-4D56-9D83-99B27E565984}" type="pres">
      <dgm:prSet presAssocID="{149BD09C-6918-4929-93A0-38977402420A}" presName="textRect" presStyleLbl="revTx" presStyleIdx="1" presStyleCnt="3">
        <dgm:presLayoutVars>
          <dgm:chMax val="1"/>
          <dgm:chPref val="1"/>
        </dgm:presLayoutVars>
      </dgm:prSet>
      <dgm:spPr/>
    </dgm:pt>
    <dgm:pt modelId="{5161C8D7-BCF3-4805-94C0-69CB37B6DCD4}" type="pres">
      <dgm:prSet presAssocID="{38230A55-11D7-4CD3-939B-359339F8AD42}" presName="sibTrans" presStyleCnt="0"/>
      <dgm:spPr/>
    </dgm:pt>
    <dgm:pt modelId="{225C1D32-E227-4D82-B99A-949044A742E0}" type="pres">
      <dgm:prSet presAssocID="{CD07E051-BD4D-4A57-9C49-2CC57BA9DE30}" presName="compNode" presStyleCnt="0"/>
      <dgm:spPr/>
    </dgm:pt>
    <dgm:pt modelId="{B12FE314-5F82-41AE-8D82-05C46A4CED41}" type="pres">
      <dgm:prSet presAssocID="{CD07E051-BD4D-4A57-9C49-2CC57BA9DE3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FC0835D5-B0FB-46A1-B4B3-A7B3F8BF0EDA}" type="pres">
      <dgm:prSet presAssocID="{CD07E051-BD4D-4A57-9C49-2CC57BA9DE30}" presName="spaceRect" presStyleCnt="0"/>
      <dgm:spPr/>
    </dgm:pt>
    <dgm:pt modelId="{BDCC8135-6B5E-4DBC-B190-52946F1D36AF}" type="pres">
      <dgm:prSet presAssocID="{CD07E051-BD4D-4A57-9C49-2CC57BA9DE3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AB40B16-88F0-4A6B-997C-456A536FBCB7}" srcId="{61F77036-F489-4D53-9F11-B48AA15F4ED9}" destId="{149BD09C-6918-4929-93A0-38977402420A}" srcOrd="1" destOrd="0" parTransId="{AF331DF0-910B-458F-BA02-F562DC35E4E9}" sibTransId="{38230A55-11D7-4CD3-939B-359339F8AD42}"/>
    <dgm:cxn modelId="{A392A836-2DD3-407C-9359-1A1766383019}" type="presOf" srcId="{CD07E051-BD4D-4A57-9C49-2CC57BA9DE30}" destId="{BDCC8135-6B5E-4DBC-B190-52946F1D36AF}" srcOrd="0" destOrd="0" presId="urn:microsoft.com/office/officeart/2018/2/layout/IconLabelList"/>
    <dgm:cxn modelId="{11AEA55E-CDD7-48DF-934F-605CF209B76F}" type="presOf" srcId="{59702FB3-2688-46E2-9F5B-68640B29EE2E}" destId="{4A24A2B5-2EC4-4E79-80BD-8ACC3317EBA5}" srcOrd="0" destOrd="0" presId="urn:microsoft.com/office/officeart/2018/2/layout/IconLabelList"/>
    <dgm:cxn modelId="{64974163-30CB-40DB-93BF-0DB10B6A8A35}" type="presOf" srcId="{149BD09C-6918-4929-93A0-38977402420A}" destId="{76ECBD63-EDEB-4D56-9D83-99B27E565984}" srcOrd="0" destOrd="0" presId="urn:microsoft.com/office/officeart/2018/2/layout/IconLabelList"/>
    <dgm:cxn modelId="{AB8A568B-9EBB-407C-91A6-12CBCE8FDE1C}" srcId="{61F77036-F489-4D53-9F11-B48AA15F4ED9}" destId="{CD07E051-BD4D-4A57-9C49-2CC57BA9DE30}" srcOrd="2" destOrd="0" parTransId="{731BD4C3-7E9E-4A0A-843F-682788EEB780}" sibTransId="{56C3C0BD-1085-460B-B5D8-9B31822E8E03}"/>
    <dgm:cxn modelId="{C582C1A3-9CF2-449F-A4A5-8D72952064F2}" srcId="{61F77036-F489-4D53-9F11-B48AA15F4ED9}" destId="{59702FB3-2688-46E2-9F5B-68640B29EE2E}" srcOrd="0" destOrd="0" parTransId="{93378187-6075-478D-BAA9-0047C7C6E01F}" sibTransId="{4264B810-9340-4F7E-850B-8EDF9C8E7504}"/>
    <dgm:cxn modelId="{057B75DB-67B2-4064-95CD-D88D3C5D7019}" type="presOf" srcId="{61F77036-F489-4D53-9F11-B48AA15F4ED9}" destId="{9EF3910F-9B2D-4C79-84C3-BBB579558F04}" srcOrd="0" destOrd="0" presId="urn:microsoft.com/office/officeart/2018/2/layout/IconLabelList"/>
    <dgm:cxn modelId="{1394E6E2-D257-4F30-A39B-E0A8837D0EA4}" type="presParOf" srcId="{9EF3910F-9B2D-4C79-84C3-BBB579558F04}" destId="{C3CCA997-5013-46E4-BCBB-ED1E38BF6775}" srcOrd="0" destOrd="0" presId="urn:microsoft.com/office/officeart/2018/2/layout/IconLabelList"/>
    <dgm:cxn modelId="{5ABB1D63-C41D-41AF-B461-A17D71A68A84}" type="presParOf" srcId="{C3CCA997-5013-46E4-BCBB-ED1E38BF6775}" destId="{1594FABD-487D-44F1-BD56-7DE827118078}" srcOrd="0" destOrd="0" presId="urn:microsoft.com/office/officeart/2018/2/layout/IconLabelList"/>
    <dgm:cxn modelId="{1CF0D56C-05D1-4917-BB51-F28002DBBA46}" type="presParOf" srcId="{C3CCA997-5013-46E4-BCBB-ED1E38BF6775}" destId="{DC973E49-5FE0-4582-A0FC-DF5161C26714}" srcOrd="1" destOrd="0" presId="urn:microsoft.com/office/officeart/2018/2/layout/IconLabelList"/>
    <dgm:cxn modelId="{0C519CB5-1C78-4CFD-9235-78A42090C56A}" type="presParOf" srcId="{C3CCA997-5013-46E4-BCBB-ED1E38BF6775}" destId="{4A24A2B5-2EC4-4E79-80BD-8ACC3317EBA5}" srcOrd="2" destOrd="0" presId="urn:microsoft.com/office/officeart/2018/2/layout/IconLabelList"/>
    <dgm:cxn modelId="{70635B24-5E52-42B9-8A88-D5294926DAFD}" type="presParOf" srcId="{9EF3910F-9B2D-4C79-84C3-BBB579558F04}" destId="{85EA85C6-367D-4724-9724-0F88BD985E4D}" srcOrd="1" destOrd="0" presId="urn:microsoft.com/office/officeart/2018/2/layout/IconLabelList"/>
    <dgm:cxn modelId="{0D19BD34-16AE-4084-B1A9-E6EB88A49BFA}" type="presParOf" srcId="{9EF3910F-9B2D-4C79-84C3-BBB579558F04}" destId="{D8F66E9D-BF1D-4975-9704-F6DC0BF2BD1F}" srcOrd="2" destOrd="0" presId="urn:microsoft.com/office/officeart/2018/2/layout/IconLabelList"/>
    <dgm:cxn modelId="{3824BF6E-4936-4866-8A71-3E991A46132B}" type="presParOf" srcId="{D8F66E9D-BF1D-4975-9704-F6DC0BF2BD1F}" destId="{2BD981B9-CE43-48EC-B135-D7096786C1FA}" srcOrd="0" destOrd="0" presId="urn:microsoft.com/office/officeart/2018/2/layout/IconLabelList"/>
    <dgm:cxn modelId="{F112CC6A-123D-46AC-9F85-87990EA8E62D}" type="presParOf" srcId="{D8F66E9D-BF1D-4975-9704-F6DC0BF2BD1F}" destId="{83273BE3-F998-4F36-81F5-5BCB024B7669}" srcOrd="1" destOrd="0" presId="urn:microsoft.com/office/officeart/2018/2/layout/IconLabelList"/>
    <dgm:cxn modelId="{819ADCBD-F5E9-4682-8006-D8381637F02B}" type="presParOf" srcId="{D8F66E9D-BF1D-4975-9704-F6DC0BF2BD1F}" destId="{76ECBD63-EDEB-4D56-9D83-99B27E565984}" srcOrd="2" destOrd="0" presId="urn:microsoft.com/office/officeart/2018/2/layout/IconLabelList"/>
    <dgm:cxn modelId="{D26DB475-0368-4F02-ABB9-3742129F2CA8}" type="presParOf" srcId="{9EF3910F-9B2D-4C79-84C3-BBB579558F04}" destId="{5161C8D7-BCF3-4805-94C0-69CB37B6DCD4}" srcOrd="3" destOrd="0" presId="urn:microsoft.com/office/officeart/2018/2/layout/IconLabelList"/>
    <dgm:cxn modelId="{BFD1894F-A7A3-465C-A52B-1476B76DDFA4}" type="presParOf" srcId="{9EF3910F-9B2D-4C79-84C3-BBB579558F04}" destId="{225C1D32-E227-4D82-B99A-949044A742E0}" srcOrd="4" destOrd="0" presId="urn:microsoft.com/office/officeart/2018/2/layout/IconLabelList"/>
    <dgm:cxn modelId="{2C141912-E733-4FDD-983E-6A023748D176}" type="presParOf" srcId="{225C1D32-E227-4D82-B99A-949044A742E0}" destId="{B12FE314-5F82-41AE-8D82-05C46A4CED41}" srcOrd="0" destOrd="0" presId="urn:microsoft.com/office/officeart/2018/2/layout/IconLabelList"/>
    <dgm:cxn modelId="{A8E9D9EE-3949-4B0C-8AA1-DFA9881583AB}" type="presParOf" srcId="{225C1D32-E227-4D82-B99A-949044A742E0}" destId="{FC0835D5-B0FB-46A1-B4B3-A7B3F8BF0EDA}" srcOrd="1" destOrd="0" presId="urn:microsoft.com/office/officeart/2018/2/layout/IconLabelList"/>
    <dgm:cxn modelId="{C92FC48F-0606-42C4-9242-002A04D6EB32}" type="presParOf" srcId="{225C1D32-E227-4D82-B99A-949044A742E0}" destId="{BDCC8135-6B5E-4DBC-B190-52946F1D36A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6C9346-5F7B-474D-82F2-C24DA3333DE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DB909DE-9527-494F-BA41-C4977BA26638}">
      <dgm:prSet/>
      <dgm:spPr/>
      <dgm:t>
        <a:bodyPr/>
        <a:lstStyle/>
        <a:p>
          <a:r>
            <a:rPr lang="en-US" b="0" i="0"/>
            <a:t>- Stakeholders mempengaruhi arah dan keberhasilan perubahan organisasi.</a:t>
          </a:r>
          <a:endParaRPr lang="en-US"/>
        </a:p>
      </dgm:t>
    </dgm:pt>
    <dgm:pt modelId="{E282CB52-17EE-4A04-AF3B-1703BDE5C14D}" type="parTrans" cxnId="{FE09C39E-341C-46A4-B11B-9070D6716C47}">
      <dgm:prSet/>
      <dgm:spPr/>
      <dgm:t>
        <a:bodyPr/>
        <a:lstStyle/>
        <a:p>
          <a:endParaRPr lang="en-US"/>
        </a:p>
      </dgm:t>
    </dgm:pt>
    <dgm:pt modelId="{CC29533B-0B4B-4161-A393-1CC99E858577}" type="sibTrans" cxnId="{FE09C39E-341C-46A4-B11B-9070D6716C47}">
      <dgm:prSet/>
      <dgm:spPr/>
      <dgm:t>
        <a:bodyPr/>
        <a:lstStyle/>
        <a:p>
          <a:endParaRPr lang="en-US"/>
        </a:p>
      </dgm:t>
    </dgm:pt>
    <dgm:pt modelId="{775EEACE-CF76-4F92-8913-D85AB7E6EDD1}">
      <dgm:prSet/>
      <dgm:spPr/>
      <dgm:t>
        <a:bodyPr/>
        <a:lstStyle/>
        <a:p>
          <a:r>
            <a:rPr lang="en-US" b="0" i="0" dirty="0"/>
            <a:t>- </a:t>
          </a:r>
          <a:r>
            <a:rPr lang="en-US" b="0" i="0" dirty="0" err="1"/>
            <a:t>Termasuk</a:t>
          </a:r>
          <a:r>
            <a:rPr lang="en-US" b="0" i="0" dirty="0"/>
            <a:t> </a:t>
          </a:r>
          <a:r>
            <a:rPr lang="en-US" b="0" i="0" dirty="0" err="1"/>
            <a:t>pelanggan</a:t>
          </a:r>
          <a:r>
            <a:rPr lang="en-US" b="0" i="0" dirty="0"/>
            <a:t>, </a:t>
          </a:r>
          <a:r>
            <a:rPr lang="en-US" b="0" i="0" dirty="0" err="1"/>
            <a:t>pemerintah</a:t>
          </a:r>
          <a:r>
            <a:rPr lang="en-US" b="0" i="0" dirty="0"/>
            <a:t>, </a:t>
          </a:r>
          <a:r>
            <a:rPr lang="en-US" b="0" i="0" dirty="0" err="1"/>
            <a:t>pemegang</a:t>
          </a:r>
          <a:r>
            <a:rPr lang="en-US" b="0" i="0" dirty="0"/>
            <a:t> </a:t>
          </a:r>
          <a:r>
            <a:rPr lang="en-US" b="0" i="0" dirty="0" err="1"/>
            <a:t>saham</a:t>
          </a:r>
          <a:r>
            <a:rPr lang="en-US" b="0" i="0" dirty="0"/>
            <a:t>, dan </a:t>
          </a:r>
          <a:r>
            <a:rPr lang="en-US" b="0" i="0" dirty="0" err="1"/>
            <a:t>masyarakat</a:t>
          </a:r>
          <a:r>
            <a:rPr lang="en-US" b="0" i="0" dirty="0"/>
            <a:t>.</a:t>
          </a:r>
          <a:endParaRPr lang="en-US" dirty="0"/>
        </a:p>
      </dgm:t>
    </dgm:pt>
    <dgm:pt modelId="{B19B8683-F0F1-4C2D-8F45-B5313AD72213}" type="parTrans" cxnId="{3D5271C9-9BF0-482F-9F88-FA977AFC68FC}">
      <dgm:prSet/>
      <dgm:spPr/>
      <dgm:t>
        <a:bodyPr/>
        <a:lstStyle/>
        <a:p>
          <a:endParaRPr lang="en-US"/>
        </a:p>
      </dgm:t>
    </dgm:pt>
    <dgm:pt modelId="{DAB45479-AFCC-4E42-B2F8-01CEB147AEAE}" type="sibTrans" cxnId="{3D5271C9-9BF0-482F-9F88-FA977AFC68FC}">
      <dgm:prSet/>
      <dgm:spPr/>
      <dgm:t>
        <a:bodyPr/>
        <a:lstStyle/>
        <a:p>
          <a:endParaRPr lang="en-US"/>
        </a:p>
      </dgm:t>
    </dgm:pt>
    <dgm:pt modelId="{F9F38D49-7521-4BD2-8CA5-454A80E5AD39}">
      <dgm:prSet/>
      <dgm:spPr/>
      <dgm:t>
        <a:bodyPr/>
        <a:lstStyle/>
        <a:p>
          <a:r>
            <a:rPr lang="en-US" b="0" i="0"/>
            <a:t>- Komunikasi terbuka dan partisipatif penting dalam menjaga hubungan baik.</a:t>
          </a:r>
          <a:endParaRPr lang="en-US"/>
        </a:p>
      </dgm:t>
    </dgm:pt>
    <dgm:pt modelId="{894F2775-F4E2-4D62-9A92-CE6347B90E4C}" type="parTrans" cxnId="{265F31ED-D58C-4079-9C1A-C8F9BCDCD9F7}">
      <dgm:prSet/>
      <dgm:spPr/>
      <dgm:t>
        <a:bodyPr/>
        <a:lstStyle/>
        <a:p>
          <a:endParaRPr lang="en-US"/>
        </a:p>
      </dgm:t>
    </dgm:pt>
    <dgm:pt modelId="{D2C8A69A-2676-4229-A44D-CD89212ADD60}" type="sibTrans" cxnId="{265F31ED-D58C-4079-9C1A-C8F9BCDCD9F7}">
      <dgm:prSet/>
      <dgm:spPr/>
      <dgm:t>
        <a:bodyPr/>
        <a:lstStyle/>
        <a:p>
          <a:endParaRPr lang="en-US"/>
        </a:p>
      </dgm:t>
    </dgm:pt>
    <dgm:pt modelId="{FCF50E05-48EC-144E-9F11-4E9BD3234BCC}" type="pres">
      <dgm:prSet presAssocID="{166C9346-5F7B-474D-82F2-C24DA3333DE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8A95B2B-9CF4-444F-B4EA-A93BE33E903D}" type="pres">
      <dgm:prSet presAssocID="{8DB909DE-9527-494F-BA41-C4977BA26638}" presName="hierRoot1" presStyleCnt="0"/>
      <dgm:spPr/>
    </dgm:pt>
    <dgm:pt modelId="{20C4E50B-6BA3-4540-AE73-7C50A7E508F9}" type="pres">
      <dgm:prSet presAssocID="{8DB909DE-9527-494F-BA41-C4977BA26638}" presName="composite" presStyleCnt="0"/>
      <dgm:spPr/>
    </dgm:pt>
    <dgm:pt modelId="{76611F16-23B4-E748-BF8D-BF92C21B35B5}" type="pres">
      <dgm:prSet presAssocID="{8DB909DE-9527-494F-BA41-C4977BA26638}" presName="background" presStyleLbl="node0" presStyleIdx="0" presStyleCnt="3"/>
      <dgm:spPr/>
    </dgm:pt>
    <dgm:pt modelId="{DC07CF73-2927-F641-A859-038A250AAE17}" type="pres">
      <dgm:prSet presAssocID="{8DB909DE-9527-494F-BA41-C4977BA26638}" presName="text" presStyleLbl="fgAcc0" presStyleIdx="0" presStyleCnt="3">
        <dgm:presLayoutVars>
          <dgm:chPref val="3"/>
        </dgm:presLayoutVars>
      </dgm:prSet>
      <dgm:spPr/>
    </dgm:pt>
    <dgm:pt modelId="{4D62FBC6-447D-5F4F-8534-0443F9FED72A}" type="pres">
      <dgm:prSet presAssocID="{8DB909DE-9527-494F-BA41-C4977BA26638}" presName="hierChild2" presStyleCnt="0"/>
      <dgm:spPr/>
    </dgm:pt>
    <dgm:pt modelId="{C2DA825E-4C4A-1A48-A50C-1EB2BFC86D7C}" type="pres">
      <dgm:prSet presAssocID="{775EEACE-CF76-4F92-8913-D85AB7E6EDD1}" presName="hierRoot1" presStyleCnt="0"/>
      <dgm:spPr/>
    </dgm:pt>
    <dgm:pt modelId="{50C44FEA-F6E2-B449-BF9B-2B0BAE3F9691}" type="pres">
      <dgm:prSet presAssocID="{775EEACE-CF76-4F92-8913-D85AB7E6EDD1}" presName="composite" presStyleCnt="0"/>
      <dgm:spPr/>
    </dgm:pt>
    <dgm:pt modelId="{DFB681E4-F1D5-4D42-93BB-CD12BEA61A40}" type="pres">
      <dgm:prSet presAssocID="{775EEACE-CF76-4F92-8913-D85AB7E6EDD1}" presName="background" presStyleLbl="node0" presStyleIdx="1" presStyleCnt="3"/>
      <dgm:spPr/>
    </dgm:pt>
    <dgm:pt modelId="{852B0721-7711-F445-B115-EA36292634F5}" type="pres">
      <dgm:prSet presAssocID="{775EEACE-CF76-4F92-8913-D85AB7E6EDD1}" presName="text" presStyleLbl="fgAcc0" presStyleIdx="1" presStyleCnt="3">
        <dgm:presLayoutVars>
          <dgm:chPref val="3"/>
        </dgm:presLayoutVars>
      </dgm:prSet>
      <dgm:spPr/>
    </dgm:pt>
    <dgm:pt modelId="{B1290499-EE39-8A49-A1DA-173FF0521174}" type="pres">
      <dgm:prSet presAssocID="{775EEACE-CF76-4F92-8913-D85AB7E6EDD1}" presName="hierChild2" presStyleCnt="0"/>
      <dgm:spPr/>
    </dgm:pt>
    <dgm:pt modelId="{030AAA9B-E371-254D-A1E9-874EFFC4B6B5}" type="pres">
      <dgm:prSet presAssocID="{F9F38D49-7521-4BD2-8CA5-454A80E5AD39}" presName="hierRoot1" presStyleCnt="0"/>
      <dgm:spPr/>
    </dgm:pt>
    <dgm:pt modelId="{4EC2F1D3-8EE0-BA4C-9802-B6C87D3F1177}" type="pres">
      <dgm:prSet presAssocID="{F9F38D49-7521-4BD2-8CA5-454A80E5AD39}" presName="composite" presStyleCnt="0"/>
      <dgm:spPr/>
    </dgm:pt>
    <dgm:pt modelId="{226B03AC-9EF6-0A45-B00D-230FC52DA4CB}" type="pres">
      <dgm:prSet presAssocID="{F9F38D49-7521-4BD2-8CA5-454A80E5AD39}" presName="background" presStyleLbl="node0" presStyleIdx="2" presStyleCnt="3"/>
      <dgm:spPr/>
    </dgm:pt>
    <dgm:pt modelId="{2F328555-08D5-C74D-A3D0-AF5B240047C9}" type="pres">
      <dgm:prSet presAssocID="{F9F38D49-7521-4BD2-8CA5-454A80E5AD39}" presName="text" presStyleLbl="fgAcc0" presStyleIdx="2" presStyleCnt="3">
        <dgm:presLayoutVars>
          <dgm:chPref val="3"/>
        </dgm:presLayoutVars>
      </dgm:prSet>
      <dgm:spPr/>
    </dgm:pt>
    <dgm:pt modelId="{68E4E3A1-9E3A-EB43-A24D-5E0387D62678}" type="pres">
      <dgm:prSet presAssocID="{F9F38D49-7521-4BD2-8CA5-454A80E5AD39}" presName="hierChild2" presStyleCnt="0"/>
      <dgm:spPr/>
    </dgm:pt>
  </dgm:ptLst>
  <dgm:cxnLst>
    <dgm:cxn modelId="{318EB402-D04E-CC48-AF11-73CFC3BAA15E}" type="presOf" srcId="{775EEACE-CF76-4F92-8913-D85AB7E6EDD1}" destId="{852B0721-7711-F445-B115-EA36292634F5}" srcOrd="0" destOrd="0" presId="urn:microsoft.com/office/officeart/2005/8/layout/hierarchy1"/>
    <dgm:cxn modelId="{5A146338-90A2-144D-861E-F3E7DA8E40E1}" type="presOf" srcId="{F9F38D49-7521-4BD2-8CA5-454A80E5AD39}" destId="{2F328555-08D5-C74D-A3D0-AF5B240047C9}" srcOrd="0" destOrd="0" presId="urn:microsoft.com/office/officeart/2005/8/layout/hierarchy1"/>
    <dgm:cxn modelId="{B9023C47-03F3-9947-99A8-7058E47A3B54}" type="presOf" srcId="{8DB909DE-9527-494F-BA41-C4977BA26638}" destId="{DC07CF73-2927-F641-A859-038A250AAE17}" srcOrd="0" destOrd="0" presId="urn:microsoft.com/office/officeart/2005/8/layout/hierarchy1"/>
    <dgm:cxn modelId="{EB817874-C7CD-9040-B06A-4B0B38A8FA8A}" type="presOf" srcId="{166C9346-5F7B-474D-82F2-C24DA3333DE7}" destId="{FCF50E05-48EC-144E-9F11-4E9BD3234BCC}" srcOrd="0" destOrd="0" presId="urn:microsoft.com/office/officeart/2005/8/layout/hierarchy1"/>
    <dgm:cxn modelId="{FE09C39E-341C-46A4-B11B-9070D6716C47}" srcId="{166C9346-5F7B-474D-82F2-C24DA3333DE7}" destId="{8DB909DE-9527-494F-BA41-C4977BA26638}" srcOrd="0" destOrd="0" parTransId="{E282CB52-17EE-4A04-AF3B-1703BDE5C14D}" sibTransId="{CC29533B-0B4B-4161-A393-1CC99E858577}"/>
    <dgm:cxn modelId="{3D5271C9-9BF0-482F-9F88-FA977AFC68FC}" srcId="{166C9346-5F7B-474D-82F2-C24DA3333DE7}" destId="{775EEACE-CF76-4F92-8913-D85AB7E6EDD1}" srcOrd="1" destOrd="0" parTransId="{B19B8683-F0F1-4C2D-8F45-B5313AD72213}" sibTransId="{DAB45479-AFCC-4E42-B2F8-01CEB147AEAE}"/>
    <dgm:cxn modelId="{265F31ED-D58C-4079-9C1A-C8F9BCDCD9F7}" srcId="{166C9346-5F7B-474D-82F2-C24DA3333DE7}" destId="{F9F38D49-7521-4BD2-8CA5-454A80E5AD39}" srcOrd="2" destOrd="0" parTransId="{894F2775-F4E2-4D62-9A92-CE6347B90E4C}" sibTransId="{D2C8A69A-2676-4229-A44D-CD89212ADD60}"/>
    <dgm:cxn modelId="{C425EE06-23B5-0349-9B61-92FC7FEEC60A}" type="presParOf" srcId="{FCF50E05-48EC-144E-9F11-4E9BD3234BCC}" destId="{D8A95B2B-9CF4-444F-B4EA-A93BE33E903D}" srcOrd="0" destOrd="0" presId="urn:microsoft.com/office/officeart/2005/8/layout/hierarchy1"/>
    <dgm:cxn modelId="{01E5FD76-4F0E-A24B-8FDF-06140EEC254F}" type="presParOf" srcId="{D8A95B2B-9CF4-444F-B4EA-A93BE33E903D}" destId="{20C4E50B-6BA3-4540-AE73-7C50A7E508F9}" srcOrd="0" destOrd="0" presId="urn:microsoft.com/office/officeart/2005/8/layout/hierarchy1"/>
    <dgm:cxn modelId="{D25ACC77-C70A-5149-A57A-8D1242149A13}" type="presParOf" srcId="{20C4E50B-6BA3-4540-AE73-7C50A7E508F9}" destId="{76611F16-23B4-E748-BF8D-BF92C21B35B5}" srcOrd="0" destOrd="0" presId="urn:microsoft.com/office/officeart/2005/8/layout/hierarchy1"/>
    <dgm:cxn modelId="{8408D4E9-8855-3447-B4AE-E323C99FBCDF}" type="presParOf" srcId="{20C4E50B-6BA3-4540-AE73-7C50A7E508F9}" destId="{DC07CF73-2927-F641-A859-038A250AAE17}" srcOrd="1" destOrd="0" presId="urn:microsoft.com/office/officeart/2005/8/layout/hierarchy1"/>
    <dgm:cxn modelId="{6158A487-16C3-0D4B-B913-663AB45BE1CF}" type="presParOf" srcId="{D8A95B2B-9CF4-444F-B4EA-A93BE33E903D}" destId="{4D62FBC6-447D-5F4F-8534-0443F9FED72A}" srcOrd="1" destOrd="0" presId="urn:microsoft.com/office/officeart/2005/8/layout/hierarchy1"/>
    <dgm:cxn modelId="{2D662CFD-86EA-0346-8575-7C76236FFE1B}" type="presParOf" srcId="{FCF50E05-48EC-144E-9F11-4E9BD3234BCC}" destId="{C2DA825E-4C4A-1A48-A50C-1EB2BFC86D7C}" srcOrd="1" destOrd="0" presId="urn:microsoft.com/office/officeart/2005/8/layout/hierarchy1"/>
    <dgm:cxn modelId="{DDFA2DD0-69B4-A44F-A87A-6744BD31761F}" type="presParOf" srcId="{C2DA825E-4C4A-1A48-A50C-1EB2BFC86D7C}" destId="{50C44FEA-F6E2-B449-BF9B-2B0BAE3F9691}" srcOrd="0" destOrd="0" presId="urn:microsoft.com/office/officeart/2005/8/layout/hierarchy1"/>
    <dgm:cxn modelId="{15CB3DDE-4D5F-754B-96E3-5EB8A26935A0}" type="presParOf" srcId="{50C44FEA-F6E2-B449-BF9B-2B0BAE3F9691}" destId="{DFB681E4-F1D5-4D42-93BB-CD12BEA61A40}" srcOrd="0" destOrd="0" presId="urn:microsoft.com/office/officeart/2005/8/layout/hierarchy1"/>
    <dgm:cxn modelId="{191CEAEE-40C1-D343-AF63-3DF67EAB170F}" type="presParOf" srcId="{50C44FEA-F6E2-B449-BF9B-2B0BAE3F9691}" destId="{852B0721-7711-F445-B115-EA36292634F5}" srcOrd="1" destOrd="0" presId="urn:microsoft.com/office/officeart/2005/8/layout/hierarchy1"/>
    <dgm:cxn modelId="{A71283A5-1777-DD4C-ADD9-1AF754BF0B8D}" type="presParOf" srcId="{C2DA825E-4C4A-1A48-A50C-1EB2BFC86D7C}" destId="{B1290499-EE39-8A49-A1DA-173FF0521174}" srcOrd="1" destOrd="0" presId="urn:microsoft.com/office/officeart/2005/8/layout/hierarchy1"/>
    <dgm:cxn modelId="{1720D736-9D39-0A48-AC89-1015BF141724}" type="presParOf" srcId="{FCF50E05-48EC-144E-9F11-4E9BD3234BCC}" destId="{030AAA9B-E371-254D-A1E9-874EFFC4B6B5}" srcOrd="2" destOrd="0" presId="urn:microsoft.com/office/officeart/2005/8/layout/hierarchy1"/>
    <dgm:cxn modelId="{195D094C-4C2B-9941-9DE1-428A04444781}" type="presParOf" srcId="{030AAA9B-E371-254D-A1E9-874EFFC4B6B5}" destId="{4EC2F1D3-8EE0-BA4C-9802-B6C87D3F1177}" srcOrd="0" destOrd="0" presId="urn:microsoft.com/office/officeart/2005/8/layout/hierarchy1"/>
    <dgm:cxn modelId="{A778CA82-969E-1B44-88FA-E4105E7790AF}" type="presParOf" srcId="{4EC2F1D3-8EE0-BA4C-9802-B6C87D3F1177}" destId="{226B03AC-9EF6-0A45-B00D-230FC52DA4CB}" srcOrd="0" destOrd="0" presId="urn:microsoft.com/office/officeart/2005/8/layout/hierarchy1"/>
    <dgm:cxn modelId="{C15BDA2F-D1A0-E942-8E13-BEBABBC7F9AE}" type="presParOf" srcId="{4EC2F1D3-8EE0-BA4C-9802-B6C87D3F1177}" destId="{2F328555-08D5-C74D-A3D0-AF5B240047C9}" srcOrd="1" destOrd="0" presId="urn:microsoft.com/office/officeart/2005/8/layout/hierarchy1"/>
    <dgm:cxn modelId="{A5BA73DD-C295-E745-8666-7F5FA6725517}" type="presParOf" srcId="{030AAA9B-E371-254D-A1E9-874EFFC4B6B5}" destId="{68E4E3A1-9E3A-EB43-A24D-5E0387D6267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F0CBF2C-0237-499F-9B5C-818F7905CF3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B5679FA-C0C4-4078-BAB5-304671B1D3F2}">
      <dgm:prSet custT="1"/>
      <dgm:spPr/>
      <dgm:t>
        <a:bodyPr/>
        <a:lstStyle/>
        <a:p>
          <a:pPr>
            <a:defRPr cap="all"/>
          </a:pPr>
          <a:r>
            <a:rPr lang="en-US" sz="1700" b="0" i="0" dirty="0" err="1"/>
            <a:t>Manajer</a:t>
          </a:r>
          <a:r>
            <a:rPr lang="en-US" sz="1700" b="0" i="0" dirty="0"/>
            <a:t> </a:t>
          </a:r>
          <a:r>
            <a:rPr lang="en-US" sz="1700" b="0" i="0" dirty="0" err="1"/>
            <a:t>sebagai</a:t>
          </a:r>
          <a:r>
            <a:rPr lang="en-US" sz="1700" b="0" i="0" dirty="0"/>
            <a:t> </a:t>
          </a:r>
          <a:r>
            <a:rPr lang="en-US" sz="1700" b="0" i="0" dirty="0" err="1"/>
            <a:t>pengarah</a:t>
          </a:r>
          <a:r>
            <a:rPr lang="en-US" sz="1700" b="0" i="0" dirty="0"/>
            <a:t> strategi dan </a:t>
          </a:r>
          <a:r>
            <a:rPr lang="en-US" sz="1700" b="0" i="0" dirty="0" err="1"/>
            <a:t>agen</a:t>
          </a:r>
          <a:r>
            <a:rPr lang="en-US" sz="1700" b="0" i="0" dirty="0"/>
            <a:t> </a:t>
          </a:r>
          <a:r>
            <a:rPr lang="en-US" sz="1700" b="0" i="0" dirty="0" err="1"/>
            <a:t>perubahan</a:t>
          </a:r>
          <a:r>
            <a:rPr lang="en-US" sz="1700" b="0" i="0" dirty="0"/>
            <a:t>.</a:t>
          </a:r>
          <a:endParaRPr lang="en-US" sz="1700" dirty="0"/>
        </a:p>
      </dgm:t>
    </dgm:pt>
    <dgm:pt modelId="{FF5366CC-2B09-434A-8773-99E2F66BCF16}" type="parTrans" cxnId="{EC70237C-5D85-4FF9-9C69-A52529D49C47}">
      <dgm:prSet/>
      <dgm:spPr/>
      <dgm:t>
        <a:bodyPr/>
        <a:lstStyle/>
        <a:p>
          <a:endParaRPr lang="en-US"/>
        </a:p>
      </dgm:t>
    </dgm:pt>
    <dgm:pt modelId="{369FEE2E-A71E-4F86-8FD3-5C85C1B70BEC}" type="sibTrans" cxnId="{EC70237C-5D85-4FF9-9C69-A52529D49C47}">
      <dgm:prSet/>
      <dgm:spPr/>
      <dgm:t>
        <a:bodyPr/>
        <a:lstStyle/>
        <a:p>
          <a:endParaRPr lang="en-US"/>
        </a:p>
      </dgm:t>
    </dgm:pt>
    <dgm:pt modelId="{B1AA187F-6931-436D-BF92-61727439F6F4}">
      <dgm:prSet/>
      <dgm:spPr/>
      <dgm:t>
        <a:bodyPr/>
        <a:lstStyle/>
        <a:p>
          <a:pPr>
            <a:defRPr cap="all"/>
          </a:pPr>
          <a:r>
            <a:rPr lang="en-US" b="0" i="0" dirty="0"/>
            <a:t>- </a:t>
          </a:r>
          <a:r>
            <a:rPr lang="en-US" b="0" i="0" dirty="0" err="1"/>
            <a:t>Memahami</a:t>
          </a:r>
          <a:r>
            <a:rPr lang="en-US" b="0" i="0" dirty="0"/>
            <a:t> </a:t>
          </a:r>
          <a:r>
            <a:rPr lang="en-US" b="0" i="0" dirty="0" err="1"/>
            <a:t>dinamika</a:t>
          </a:r>
          <a:r>
            <a:rPr lang="en-US" b="0" i="0" dirty="0"/>
            <a:t> pasar global dan </a:t>
          </a:r>
          <a:r>
            <a:rPr lang="en-US" b="0" i="0" dirty="0" err="1"/>
            <a:t>mampu</a:t>
          </a:r>
          <a:r>
            <a:rPr lang="en-US" b="0" i="0" dirty="0"/>
            <a:t> </a:t>
          </a:r>
          <a:r>
            <a:rPr lang="en-US" b="0" i="0" dirty="0" err="1"/>
            <a:t>memimpin</a:t>
          </a:r>
          <a:r>
            <a:rPr lang="en-US" b="0" i="0" dirty="0"/>
            <a:t> </a:t>
          </a:r>
          <a:r>
            <a:rPr lang="en-US" b="0" i="0" dirty="0" err="1"/>
            <a:t>tim</a:t>
          </a:r>
          <a:r>
            <a:rPr lang="en-US" b="0" i="0" dirty="0"/>
            <a:t> </a:t>
          </a:r>
          <a:r>
            <a:rPr lang="en-US" b="0" i="0" dirty="0" err="1"/>
            <a:t>lintas</a:t>
          </a:r>
          <a:r>
            <a:rPr lang="en-US" b="0" i="0" dirty="0"/>
            <a:t> </a:t>
          </a:r>
          <a:r>
            <a:rPr lang="en-US" b="0" i="0" dirty="0" err="1"/>
            <a:t>budaya</a:t>
          </a:r>
          <a:r>
            <a:rPr lang="en-US" b="0" i="0" dirty="0"/>
            <a:t>.</a:t>
          </a:r>
          <a:endParaRPr lang="en-US" dirty="0"/>
        </a:p>
      </dgm:t>
    </dgm:pt>
    <dgm:pt modelId="{15CCBB4E-4657-489B-855C-0D4F3CB5C95B}" type="parTrans" cxnId="{21B708D1-957F-4104-84A3-63519290464E}">
      <dgm:prSet/>
      <dgm:spPr/>
      <dgm:t>
        <a:bodyPr/>
        <a:lstStyle/>
        <a:p>
          <a:endParaRPr lang="en-US"/>
        </a:p>
      </dgm:t>
    </dgm:pt>
    <dgm:pt modelId="{B5BD2C4A-F69A-435A-96FA-E2A28B0D6F37}" type="sibTrans" cxnId="{21B708D1-957F-4104-84A3-63519290464E}">
      <dgm:prSet/>
      <dgm:spPr/>
      <dgm:t>
        <a:bodyPr/>
        <a:lstStyle/>
        <a:p>
          <a:endParaRPr lang="en-US"/>
        </a:p>
      </dgm:t>
    </dgm:pt>
    <dgm:pt modelId="{F4222358-1BCF-456F-86F5-164C44731B74}">
      <dgm:prSet/>
      <dgm:spPr/>
      <dgm:t>
        <a:bodyPr/>
        <a:lstStyle/>
        <a:p>
          <a:pPr>
            <a:defRPr cap="all"/>
          </a:pPr>
          <a:r>
            <a:rPr lang="en-US" b="0" i="0"/>
            <a:t>- Keterampilan kepemimpinan dan negosiasi sangat penting.</a:t>
          </a:r>
          <a:endParaRPr lang="en-US"/>
        </a:p>
      </dgm:t>
    </dgm:pt>
    <dgm:pt modelId="{323EF928-AA83-42A0-805C-6188EF5D09B4}" type="parTrans" cxnId="{8048F4B7-5710-448C-B6AF-690A7995D9A6}">
      <dgm:prSet/>
      <dgm:spPr/>
      <dgm:t>
        <a:bodyPr/>
        <a:lstStyle/>
        <a:p>
          <a:endParaRPr lang="en-US"/>
        </a:p>
      </dgm:t>
    </dgm:pt>
    <dgm:pt modelId="{5A472050-89CC-4F5A-A615-EE2E0D6E109D}" type="sibTrans" cxnId="{8048F4B7-5710-448C-B6AF-690A7995D9A6}">
      <dgm:prSet/>
      <dgm:spPr/>
      <dgm:t>
        <a:bodyPr/>
        <a:lstStyle/>
        <a:p>
          <a:endParaRPr lang="en-US"/>
        </a:p>
      </dgm:t>
    </dgm:pt>
    <dgm:pt modelId="{0D150D26-F0CB-462E-A94E-AA03BC7292D5}" type="pres">
      <dgm:prSet presAssocID="{4F0CBF2C-0237-499F-9B5C-818F7905CF3C}" presName="root" presStyleCnt="0">
        <dgm:presLayoutVars>
          <dgm:dir/>
          <dgm:resizeHandles val="exact"/>
        </dgm:presLayoutVars>
      </dgm:prSet>
      <dgm:spPr/>
    </dgm:pt>
    <dgm:pt modelId="{6BA74764-3283-4865-9467-AD5F52BC5B5E}" type="pres">
      <dgm:prSet presAssocID="{AB5679FA-C0C4-4078-BAB5-304671B1D3F2}" presName="compNode" presStyleCnt="0"/>
      <dgm:spPr/>
    </dgm:pt>
    <dgm:pt modelId="{6FDFB30B-7830-4D12-B1F9-53E81E21389A}" type="pres">
      <dgm:prSet presAssocID="{AB5679FA-C0C4-4078-BAB5-304671B1D3F2}" presName="iconBgRect" presStyleLbl="bgShp" presStyleIdx="0" presStyleCnt="3"/>
      <dgm:spPr/>
    </dgm:pt>
    <dgm:pt modelId="{7C133F79-6D66-480D-8678-539307895205}" type="pres">
      <dgm:prSet presAssocID="{AB5679FA-C0C4-4078-BAB5-304671B1D3F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40736703-FADF-492C-A7A7-969CD14AFD58}" type="pres">
      <dgm:prSet presAssocID="{AB5679FA-C0C4-4078-BAB5-304671B1D3F2}" presName="spaceRect" presStyleCnt="0"/>
      <dgm:spPr/>
    </dgm:pt>
    <dgm:pt modelId="{0F9D9857-D29D-4445-92BF-EF0914A497B6}" type="pres">
      <dgm:prSet presAssocID="{AB5679FA-C0C4-4078-BAB5-304671B1D3F2}" presName="textRect" presStyleLbl="revTx" presStyleIdx="0" presStyleCnt="3">
        <dgm:presLayoutVars>
          <dgm:chMax val="1"/>
          <dgm:chPref val="1"/>
        </dgm:presLayoutVars>
      </dgm:prSet>
      <dgm:spPr/>
    </dgm:pt>
    <dgm:pt modelId="{94752739-011F-47DD-B573-8C80F803F6A4}" type="pres">
      <dgm:prSet presAssocID="{369FEE2E-A71E-4F86-8FD3-5C85C1B70BEC}" presName="sibTrans" presStyleCnt="0"/>
      <dgm:spPr/>
    </dgm:pt>
    <dgm:pt modelId="{ABB1DC13-3C80-459C-8B21-0B1827E2A9BD}" type="pres">
      <dgm:prSet presAssocID="{B1AA187F-6931-436D-BF92-61727439F6F4}" presName="compNode" presStyleCnt="0"/>
      <dgm:spPr/>
    </dgm:pt>
    <dgm:pt modelId="{8EF6DD3A-F5CB-48DD-9780-AAF2286DB00F}" type="pres">
      <dgm:prSet presAssocID="{B1AA187F-6931-436D-BF92-61727439F6F4}" presName="iconBgRect" presStyleLbl="bgShp" presStyleIdx="1" presStyleCnt="3"/>
      <dgm:spPr/>
    </dgm:pt>
    <dgm:pt modelId="{F3BF288B-19B3-4769-8715-630FEB172BF6}" type="pres">
      <dgm:prSet presAssocID="{B1AA187F-6931-436D-BF92-61727439F6F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5EA534DB-A86D-4DC9-A5C0-A048AE6EEE89}" type="pres">
      <dgm:prSet presAssocID="{B1AA187F-6931-436D-BF92-61727439F6F4}" presName="spaceRect" presStyleCnt="0"/>
      <dgm:spPr/>
    </dgm:pt>
    <dgm:pt modelId="{7D42D640-E14A-4CA8-A83B-C8F54CE47767}" type="pres">
      <dgm:prSet presAssocID="{B1AA187F-6931-436D-BF92-61727439F6F4}" presName="textRect" presStyleLbl="revTx" presStyleIdx="1" presStyleCnt="3">
        <dgm:presLayoutVars>
          <dgm:chMax val="1"/>
          <dgm:chPref val="1"/>
        </dgm:presLayoutVars>
      </dgm:prSet>
      <dgm:spPr/>
    </dgm:pt>
    <dgm:pt modelId="{41C3044A-F0F9-4B71-A534-9ACF32CC65C5}" type="pres">
      <dgm:prSet presAssocID="{B5BD2C4A-F69A-435A-96FA-E2A28B0D6F37}" presName="sibTrans" presStyleCnt="0"/>
      <dgm:spPr/>
    </dgm:pt>
    <dgm:pt modelId="{973CCF22-E742-4B3B-93CE-5D9BE2CBC329}" type="pres">
      <dgm:prSet presAssocID="{F4222358-1BCF-456F-86F5-164C44731B74}" presName="compNode" presStyleCnt="0"/>
      <dgm:spPr/>
    </dgm:pt>
    <dgm:pt modelId="{C3DB1883-DE6A-485D-B731-91E2D9A94793}" type="pres">
      <dgm:prSet presAssocID="{F4222358-1BCF-456F-86F5-164C44731B74}" presName="iconBgRect" presStyleLbl="bgShp" presStyleIdx="2" presStyleCnt="3"/>
      <dgm:spPr/>
    </dgm:pt>
    <dgm:pt modelId="{D016359C-EFF3-450A-8FBD-E6781B19312A}" type="pres">
      <dgm:prSet presAssocID="{F4222358-1BCF-456F-86F5-164C44731B7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4FEAA06D-C5FE-4D52-8CE3-33F8C3254880}" type="pres">
      <dgm:prSet presAssocID="{F4222358-1BCF-456F-86F5-164C44731B74}" presName="spaceRect" presStyleCnt="0"/>
      <dgm:spPr/>
    </dgm:pt>
    <dgm:pt modelId="{FF0A5C3E-F52A-4E51-B77D-340EEB758DEB}" type="pres">
      <dgm:prSet presAssocID="{F4222358-1BCF-456F-86F5-164C44731B7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F408648-0E67-48A0-A3E4-C2D9AB34A750}" type="presOf" srcId="{F4222358-1BCF-456F-86F5-164C44731B74}" destId="{FF0A5C3E-F52A-4E51-B77D-340EEB758DEB}" srcOrd="0" destOrd="0" presId="urn:microsoft.com/office/officeart/2018/5/layout/IconCircleLabelList"/>
    <dgm:cxn modelId="{EC70237C-5D85-4FF9-9C69-A52529D49C47}" srcId="{4F0CBF2C-0237-499F-9B5C-818F7905CF3C}" destId="{AB5679FA-C0C4-4078-BAB5-304671B1D3F2}" srcOrd="0" destOrd="0" parTransId="{FF5366CC-2B09-434A-8773-99E2F66BCF16}" sibTransId="{369FEE2E-A71E-4F86-8FD3-5C85C1B70BEC}"/>
    <dgm:cxn modelId="{8048F4B7-5710-448C-B6AF-690A7995D9A6}" srcId="{4F0CBF2C-0237-499F-9B5C-818F7905CF3C}" destId="{F4222358-1BCF-456F-86F5-164C44731B74}" srcOrd="2" destOrd="0" parTransId="{323EF928-AA83-42A0-805C-6188EF5D09B4}" sibTransId="{5A472050-89CC-4F5A-A615-EE2E0D6E109D}"/>
    <dgm:cxn modelId="{6B00ACC1-80F3-4901-B438-6A6349D2DD5C}" type="presOf" srcId="{B1AA187F-6931-436D-BF92-61727439F6F4}" destId="{7D42D640-E14A-4CA8-A83B-C8F54CE47767}" srcOrd="0" destOrd="0" presId="urn:microsoft.com/office/officeart/2018/5/layout/IconCircleLabelList"/>
    <dgm:cxn modelId="{CB5371CA-B4BA-4C53-B0E3-E1138498E290}" type="presOf" srcId="{AB5679FA-C0C4-4078-BAB5-304671B1D3F2}" destId="{0F9D9857-D29D-4445-92BF-EF0914A497B6}" srcOrd="0" destOrd="0" presId="urn:microsoft.com/office/officeart/2018/5/layout/IconCircleLabelList"/>
    <dgm:cxn modelId="{970C5DCC-3966-4F3B-9F8C-6CB94E5E0A97}" type="presOf" srcId="{4F0CBF2C-0237-499F-9B5C-818F7905CF3C}" destId="{0D150D26-F0CB-462E-A94E-AA03BC7292D5}" srcOrd="0" destOrd="0" presId="urn:microsoft.com/office/officeart/2018/5/layout/IconCircleLabelList"/>
    <dgm:cxn modelId="{21B708D1-957F-4104-84A3-63519290464E}" srcId="{4F0CBF2C-0237-499F-9B5C-818F7905CF3C}" destId="{B1AA187F-6931-436D-BF92-61727439F6F4}" srcOrd="1" destOrd="0" parTransId="{15CCBB4E-4657-489B-855C-0D4F3CB5C95B}" sibTransId="{B5BD2C4A-F69A-435A-96FA-E2A28B0D6F37}"/>
    <dgm:cxn modelId="{CAA60A97-ACD3-4325-945C-E74DBCF30EAE}" type="presParOf" srcId="{0D150D26-F0CB-462E-A94E-AA03BC7292D5}" destId="{6BA74764-3283-4865-9467-AD5F52BC5B5E}" srcOrd="0" destOrd="0" presId="urn:microsoft.com/office/officeart/2018/5/layout/IconCircleLabelList"/>
    <dgm:cxn modelId="{518F9412-A62A-48E9-851D-341659417BF7}" type="presParOf" srcId="{6BA74764-3283-4865-9467-AD5F52BC5B5E}" destId="{6FDFB30B-7830-4D12-B1F9-53E81E21389A}" srcOrd="0" destOrd="0" presId="urn:microsoft.com/office/officeart/2018/5/layout/IconCircleLabelList"/>
    <dgm:cxn modelId="{9CDB671B-704D-4FDA-A7DA-6018118E18E1}" type="presParOf" srcId="{6BA74764-3283-4865-9467-AD5F52BC5B5E}" destId="{7C133F79-6D66-480D-8678-539307895205}" srcOrd="1" destOrd="0" presId="urn:microsoft.com/office/officeart/2018/5/layout/IconCircleLabelList"/>
    <dgm:cxn modelId="{9FE6088D-2FD0-4F7A-9B56-722203955728}" type="presParOf" srcId="{6BA74764-3283-4865-9467-AD5F52BC5B5E}" destId="{40736703-FADF-492C-A7A7-969CD14AFD58}" srcOrd="2" destOrd="0" presId="urn:microsoft.com/office/officeart/2018/5/layout/IconCircleLabelList"/>
    <dgm:cxn modelId="{C92F9D7A-C691-49B6-9B8C-79EA3203613B}" type="presParOf" srcId="{6BA74764-3283-4865-9467-AD5F52BC5B5E}" destId="{0F9D9857-D29D-4445-92BF-EF0914A497B6}" srcOrd="3" destOrd="0" presId="urn:microsoft.com/office/officeart/2018/5/layout/IconCircleLabelList"/>
    <dgm:cxn modelId="{B8671F03-6174-45B3-A978-FB3775C39951}" type="presParOf" srcId="{0D150D26-F0CB-462E-A94E-AA03BC7292D5}" destId="{94752739-011F-47DD-B573-8C80F803F6A4}" srcOrd="1" destOrd="0" presId="urn:microsoft.com/office/officeart/2018/5/layout/IconCircleLabelList"/>
    <dgm:cxn modelId="{3A0EF22B-148C-414B-B1F8-D9C145E7D0F0}" type="presParOf" srcId="{0D150D26-F0CB-462E-A94E-AA03BC7292D5}" destId="{ABB1DC13-3C80-459C-8B21-0B1827E2A9BD}" srcOrd="2" destOrd="0" presId="urn:microsoft.com/office/officeart/2018/5/layout/IconCircleLabelList"/>
    <dgm:cxn modelId="{7D9CBCB3-CB92-4820-8F31-3DC86A96C518}" type="presParOf" srcId="{ABB1DC13-3C80-459C-8B21-0B1827E2A9BD}" destId="{8EF6DD3A-F5CB-48DD-9780-AAF2286DB00F}" srcOrd="0" destOrd="0" presId="urn:microsoft.com/office/officeart/2018/5/layout/IconCircleLabelList"/>
    <dgm:cxn modelId="{308BD771-3ECF-4D99-92FF-AB9757D5105A}" type="presParOf" srcId="{ABB1DC13-3C80-459C-8B21-0B1827E2A9BD}" destId="{F3BF288B-19B3-4769-8715-630FEB172BF6}" srcOrd="1" destOrd="0" presId="urn:microsoft.com/office/officeart/2018/5/layout/IconCircleLabelList"/>
    <dgm:cxn modelId="{A2C17CEE-19A7-43AD-96D1-478217B0F45F}" type="presParOf" srcId="{ABB1DC13-3C80-459C-8B21-0B1827E2A9BD}" destId="{5EA534DB-A86D-4DC9-A5C0-A048AE6EEE89}" srcOrd="2" destOrd="0" presId="urn:microsoft.com/office/officeart/2018/5/layout/IconCircleLabelList"/>
    <dgm:cxn modelId="{F99D431E-F00D-4A06-9DA2-61BE6AF4EB70}" type="presParOf" srcId="{ABB1DC13-3C80-459C-8B21-0B1827E2A9BD}" destId="{7D42D640-E14A-4CA8-A83B-C8F54CE47767}" srcOrd="3" destOrd="0" presId="urn:microsoft.com/office/officeart/2018/5/layout/IconCircleLabelList"/>
    <dgm:cxn modelId="{8D1769A4-11DD-4D03-A0E0-FC9EFA25A19E}" type="presParOf" srcId="{0D150D26-F0CB-462E-A94E-AA03BC7292D5}" destId="{41C3044A-F0F9-4B71-A534-9ACF32CC65C5}" srcOrd="3" destOrd="0" presId="urn:microsoft.com/office/officeart/2018/5/layout/IconCircleLabelList"/>
    <dgm:cxn modelId="{4981DF55-B0C1-4B10-844D-2D421788FBAA}" type="presParOf" srcId="{0D150D26-F0CB-462E-A94E-AA03BC7292D5}" destId="{973CCF22-E742-4B3B-93CE-5D9BE2CBC329}" srcOrd="4" destOrd="0" presId="urn:microsoft.com/office/officeart/2018/5/layout/IconCircleLabelList"/>
    <dgm:cxn modelId="{4C6B6B42-6CDC-4971-B3E4-4F69E3860A7A}" type="presParOf" srcId="{973CCF22-E742-4B3B-93CE-5D9BE2CBC329}" destId="{C3DB1883-DE6A-485D-B731-91E2D9A94793}" srcOrd="0" destOrd="0" presId="urn:microsoft.com/office/officeart/2018/5/layout/IconCircleLabelList"/>
    <dgm:cxn modelId="{93748305-7951-45DC-A565-7FA6DCFAE9DF}" type="presParOf" srcId="{973CCF22-E742-4B3B-93CE-5D9BE2CBC329}" destId="{D016359C-EFF3-450A-8FBD-E6781B19312A}" srcOrd="1" destOrd="0" presId="urn:microsoft.com/office/officeart/2018/5/layout/IconCircleLabelList"/>
    <dgm:cxn modelId="{0F407168-1B1F-4EBA-B799-12AF01683CF5}" type="presParOf" srcId="{973CCF22-E742-4B3B-93CE-5D9BE2CBC329}" destId="{4FEAA06D-C5FE-4D52-8CE3-33F8C3254880}" srcOrd="2" destOrd="0" presId="urn:microsoft.com/office/officeart/2018/5/layout/IconCircleLabelList"/>
    <dgm:cxn modelId="{722BDF45-4EDD-4101-9571-AF4907980DC9}" type="presParOf" srcId="{973CCF22-E742-4B3B-93CE-5D9BE2CBC329}" destId="{FF0A5C3E-F52A-4E51-B77D-340EEB758DE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4EB21-4E6E-4AD9-8280-C4512519E9F4}">
      <dsp:nvSpPr>
        <dsp:cNvPr id="0" name=""/>
        <dsp:cNvSpPr/>
      </dsp:nvSpPr>
      <dsp:spPr>
        <a:xfrm>
          <a:off x="0" y="640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2278BF-1CDD-4671-8E88-FB0BAFF4A375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37E06B-1E90-4A94-87F6-916FECC7174D}">
      <dsp:nvSpPr>
        <dsp:cNvPr id="0" name=""/>
        <dsp:cNvSpPr/>
      </dsp:nvSpPr>
      <dsp:spPr>
        <a:xfrm>
          <a:off x="1730984" y="640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- Organisasi menghadapi tantangan globalisasi dan perubahan teknologi.</a:t>
          </a:r>
          <a:endParaRPr lang="en-US" sz="1500" kern="1200"/>
        </a:p>
      </dsp:txBody>
      <dsp:txXfrm>
        <a:off x="1730984" y="640"/>
        <a:ext cx="3062471" cy="1498687"/>
      </dsp:txXfrm>
    </dsp:sp>
    <dsp:sp modelId="{3B0EC6FE-3D97-426D-8523-74ABF72BD036}">
      <dsp:nvSpPr>
        <dsp:cNvPr id="0" name=""/>
        <dsp:cNvSpPr/>
      </dsp:nvSpPr>
      <dsp:spPr>
        <a:xfrm>
          <a:off x="0" y="187399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C954A2-CE29-4E88-965E-829ABC11D363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B3B3B5-48E5-4D91-8EA4-ADD940102E34}">
      <dsp:nvSpPr>
        <dsp:cNvPr id="0" name=""/>
        <dsp:cNvSpPr/>
      </dsp:nvSpPr>
      <dsp:spPr>
        <a:xfrm>
          <a:off x="1730984" y="187399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- Dibutuhkan kemampuan adaptif dan struktur organisasi yang fleksibel.</a:t>
          </a:r>
          <a:endParaRPr lang="en-US" sz="1500" kern="1200"/>
        </a:p>
      </dsp:txBody>
      <dsp:txXfrm>
        <a:off x="1730984" y="1873999"/>
        <a:ext cx="3062471" cy="1498687"/>
      </dsp:txXfrm>
    </dsp:sp>
    <dsp:sp modelId="{01D9F03C-90DC-4214-A00C-C4A3452FF84B}">
      <dsp:nvSpPr>
        <dsp:cNvPr id="0" name=""/>
        <dsp:cNvSpPr/>
      </dsp:nvSpPr>
      <dsp:spPr>
        <a:xfrm>
          <a:off x="0" y="374735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FDB72A-C3A3-40E0-BFC0-0EF8F368C11F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8BAE07-7BC4-481F-9F7B-E64B5AD135BE}">
      <dsp:nvSpPr>
        <dsp:cNvPr id="0" name=""/>
        <dsp:cNvSpPr/>
      </dsp:nvSpPr>
      <dsp:spPr>
        <a:xfrm>
          <a:off x="1730984" y="374735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- Perubahan lingkungan global menuntut manajemen lintas budaya dan kolaborasi internasional.</a:t>
          </a:r>
          <a:endParaRPr lang="en-US" sz="1500" kern="1200"/>
        </a:p>
      </dsp:txBody>
      <dsp:txXfrm>
        <a:off x="1730984" y="3747359"/>
        <a:ext cx="3062471" cy="1498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117CD-EF86-3246-8BB7-0317AF10AF3B}">
      <dsp:nvSpPr>
        <dsp:cNvPr id="0" name=""/>
        <dsp:cNvSpPr/>
      </dsp:nvSpPr>
      <dsp:spPr>
        <a:xfrm>
          <a:off x="0" y="532463"/>
          <a:ext cx="4793456" cy="1347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- Organisasi bergantung pada sumber daya eksternal untuk bertahan hidup.</a:t>
          </a:r>
          <a:endParaRPr lang="en-US" sz="2400" kern="1200"/>
        </a:p>
      </dsp:txBody>
      <dsp:txXfrm>
        <a:off x="65796" y="598259"/>
        <a:ext cx="4661864" cy="1216248"/>
      </dsp:txXfrm>
    </dsp:sp>
    <dsp:sp modelId="{1FD3A79C-846D-8341-9A4E-7A8E77D3ADF5}">
      <dsp:nvSpPr>
        <dsp:cNvPr id="0" name=""/>
        <dsp:cNvSpPr/>
      </dsp:nvSpPr>
      <dsp:spPr>
        <a:xfrm>
          <a:off x="0" y="1949423"/>
          <a:ext cx="4793456" cy="1347840"/>
        </a:xfrm>
        <a:prstGeom prst="roundRect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- Sumber daya seperti bahan baku, informasi, dan modal menentukan arah kebijakan.</a:t>
          </a:r>
          <a:endParaRPr lang="en-US" sz="2400" kern="1200"/>
        </a:p>
      </dsp:txBody>
      <dsp:txXfrm>
        <a:off x="65796" y="2015219"/>
        <a:ext cx="4661864" cy="1216248"/>
      </dsp:txXfrm>
    </dsp:sp>
    <dsp:sp modelId="{CD3DF772-6AA4-C740-A6C5-B03596FD6B79}">
      <dsp:nvSpPr>
        <dsp:cNvPr id="0" name=""/>
        <dsp:cNvSpPr/>
      </dsp:nvSpPr>
      <dsp:spPr>
        <a:xfrm>
          <a:off x="0" y="3366383"/>
          <a:ext cx="4793456" cy="1347840"/>
        </a:xfrm>
        <a:prstGeom prst="roundRect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- Manajer harus mampu mengelola ketergantungan melalui aliansi dan negosiasi.</a:t>
          </a:r>
          <a:endParaRPr lang="en-US" sz="2400" kern="1200"/>
        </a:p>
      </dsp:txBody>
      <dsp:txXfrm>
        <a:off x="65796" y="3432179"/>
        <a:ext cx="4661864" cy="1216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9750D-9689-42C4-A9A4-631B3713CA55}">
      <dsp:nvSpPr>
        <dsp:cNvPr id="0" name=""/>
        <dsp:cNvSpPr/>
      </dsp:nvSpPr>
      <dsp:spPr>
        <a:xfrm>
          <a:off x="539317" y="1025964"/>
          <a:ext cx="1406812" cy="14068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400725-349C-4CAD-B866-517EF8825C54}">
      <dsp:nvSpPr>
        <dsp:cNvPr id="0" name=""/>
        <dsp:cNvSpPr/>
      </dsp:nvSpPr>
      <dsp:spPr>
        <a:xfrm>
          <a:off x="839130" y="1325776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D17E4-2B5C-4FD1-A462-21490B02FDA7}">
      <dsp:nvSpPr>
        <dsp:cNvPr id="0" name=""/>
        <dsp:cNvSpPr/>
      </dsp:nvSpPr>
      <dsp:spPr>
        <a:xfrm>
          <a:off x="89599" y="2870964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0" i="0" kern="1200"/>
            <a:t>- Menjalin kerja sama strategis antar organisasi untuk mengurangi risiko dan meningkatkan efisiensi.</a:t>
          </a:r>
          <a:endParaRPr lang="en-US" sz="1100" kern="1200"/>
        </a:p>
      </dsp:txBody>
      <dsp:txXfrm>
        <a:off x="89599" y="2870964"/>
        <a:ext cx="2306250" cy="720000"/>
      </dsp:txXfrm>
    </dsp:sp>
    <dsp:sp modelId="{0F656F2D-7321-491E-A424-0B2118C8E728}">
      <dsp:nvSpPr>
        <dsp:cNvPr id="0" name=""/>
        <dsp:cNvSpPr/>
      </dsp:nvSpPr>
      <dsp:spPr>
        <a:xfrm>
          <a:off x="3249161" y="1025964"/>
          <a:ext cx="1406812" cy="1406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8998C5-7B56-45D2-8E2E-DE3A3842C375}">
      <dsp:nvSpPr>
        <dsp:cNvPr id="0" name=""/>
        <dsp:cNvSpPr/>
      </dsp:nvSpPr>
      <dsp:spPr>
        <a:xfrm>
          <a:off x="3548974" y="1325776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76478C-4D27-4837-9BBC-8E10CDC45C64}">
      <dsp:nvSpPr>
        <dsp:cNvPr id="0" name=""/>
        <dsp:cNvSpPr/>
      </dsp:nvSpPr>
      <dsp:spPr>
        <a:xfrm>
          <a:off x="2799443" y="2870964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0" i="0" kern="1200"/>
            <a:t>- Interdependensi mencakup pemasok, pelanggan, regulator, dan mitra strategis.</a:t>
          </a:r>
          <a:endParaRPr lang="en-US" sz="1100" kern="1200"/>
        </a:p>
      </dsp:txBody>
      <dsp:txXfrm>
        <a:off x="2799443" y="2870964"/>
        <a:ext cx="2306250" cy="720000"/>
      </dsp:txXfrm>
    </dsp:sp>
    <dsp:sp modelId="{F5F56C08-640E-40C0-95C0-2FF42FCD8238}">
      <dsp:nvSpPr>
        <dsp:cNvPr id="0" name=""/>
        <dsp:cNvSpPr/>
      </dsp:nvSpPr>
      <dsp:spPr>
        <a:xfrm>
          <a:off x="5959005" y="1025964"/>
          <a:ext cx="1406812" cy="1406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5472DD-BAF5-4293-B29D-FFC185675749}">
      <dsp:nvSpPr>
        <dsp:cNvPr id="0" name=""/>
        <dsp:cNvSpPr/>
      </dsp:nvSpPr>
      <dsp:spPr>
        <a:xfrm>
          <a:off x="6258817" y="1325776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AC4FC5-F5D9-470D-A18D-C8B3E2B3439D}">
      <dsp:nvSpPr>
        <dsp:cNvPr id="0" name=""/>
        <dsp:cNvSpPr/>
      </dsp:nvSpPr>
      <dsp:spPr>
        <a:xfrm>
          <a:off x="5509286" y="2870964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0" i="0" kern="1200" dirty="0"/>
            <a:t>- Strategi </a:t>
          </a:r>
          <a:r>
            <a:rPr lang="en-US" sz="1100" b="0" i="0" kern="1200" dirty="0" err="1"/>
            <a:t>seperti</a:t>
          </a:r>
          <a:r>
            <a:rPr lang="en-US" sz="1100" b="0" i="0" kern="1200" dirty="0"/>
            <a:t> joint venture dan outsourcing </a:t>
          </a:r>
          <a:r>
            <a:rPr lang="en-US" sz="1100" b="0" i="0" kern="1200" dirty="0" err="1"/>
            <a:t>digunakan</a:t>
          </a:r>
          <a:r>
            <a:rPr lang="en-US" sz="1100" b="0" i="0" kern="1200" dirty="0"/>
            <a:t> </a:t>
          </a:r>
          <a:r>
            <a:rPr lang="en-US" sz="1100" b="0" i="0" kern="1200" dirty="0" err="1"/>
            <a:t>untuk</a:t>
          </a:r>
          <a:r>
            <a:rPr lang="en-US" sz="1100" b="0" i="0" kern="1200" dirty="0"/>
            <a:t> </a:t>
          </a:r>
          <a:r>
            <a:rPr lang="en-US" sz="1100" b="0" i="0" kern="1200" dirty="0" err="1"/>
            <a:t>mengelola</a:t>
          </a:r>
          <a:r>
            <a:rPr lang="en-US" sz="1100" b="0" i="0" kern="1200" dirty="0"/>
            <a:t> </a:t>
          </a:r>
          <a:r>
            <a:rPr lang="en-US" sz="1100" b="0" i="0" kern="1200" dirty="0" err="1"/>
            <a:t>ketergantungan</a:t>
          </a:r>
          <a:r>
            <a:rPr lang="en-US" sz="1100" b="0" i="0" kern="1200" dirty="0"/>
            <a:t>.</a:t>
          </a:r>
          <a:endParaRPr lang="en-US" sz="1100" kern="1200" dirty="0"/>
        </a:p>
      </dsp:txBody>
      <dsp:txXfrm>
        <a:off x="5509286" y="2870964"/>
        <a:ext cx="230625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4FABD-487D-44F1-BD56-7DE827118078}">
      <dsp:nvSpPr>
        <dsp:cNvPr id="0" name=""/>
        <dsp:cNvSpPr/>
      </dsp:nvSpPr>
      <dsp:spPr>
        <a:xfrm>
          <a:off x="867950" y="685663"/>
          <a:ext cx="979632" cy="9796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24A2B5-2EC4-4E79-80BD-8ACC3317EBA5}">
      <dsp:nvSpPr>
        <dsp:cNvPr id="0" name=""/>
        <dsp:cNvSpPr/>
      </dsp:nvSpPr>
      <dsp:spPr>
        <a:xfrm>
          <a:off x="269285" y="2092373"/>
          <a:ext cx="2176962" cy="14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/>
            <a:t> </a:t>
          </a:r>
          <a:r>
            <a:rPr lang="en-US" sz="1700" b="0" i="0" kern="1200" dirty="0" err="1"/>
            <a:t>Teori</a:t>
          </a:r>
          <a:r>
            <a:rPr lang="en-US" sz="1700" b="0" i="0" kern="1200" dirty="0"/>
            <a:t> </a:t>
          </a:r>
          <a:r>
            <a:rPr lang="en-US" sz="1700" b="0" i="0" kern="1200" dirty="0" err="1"/>
            <a:t>ini</a:t>
          </a:r>
          <a:r>
            <a:rPr lang="en-US" sz="1700" b="0" i="0" kern="1200" dirty="0"/>
            <a:t> </a:t>
          </a:r>
          <a:r>
            <a:rPr lang="en-US" sz="1700" b="0" i="0" kern="1200" dirty="0" err="1"/>
            <a:t>menjelaskan</a:t>
          </a:r>
          <a:r>
            <a:rPr lang="en-US" sz="1700" b="0" i="0" kern="1200" dirty="0"/>
            <a:t> </a:t>
          </a:r>
          <a:r>
            <a:rPr lang="en-US" sz="1700" b="0" i="0" kern="1200" dirty="0" err="1"/>
            <a:t>keputusan</a:t>
          </a:r>
          <a:r>
            <a:rPr lang="en-US" sz="1700" b="0" i="0" kern="1200" dirty="0"/>
            <a:t> </a:t>
          </a:r>
          <a:r>
            <a:rPr lang="en-US" sz="1700" b="0" i="0" kern="1200" dirty="0" err="1"/>
            <a:t>organisasi</a:t>
          </a:r>
          <a:r>
            <a:rPr lang="en-US" sz="1700" b="0" i="0" kern="1200" dirty="0"/>
            <a:t> </a:t>
          </a:r>
          <a:r>
            <a:rPr lang="en-US" sz="1700" b="0" i="0" kern="1200" dirty="0" err="1"/>
            <a:t>berdasarkan</a:t>
          </a:r>
          <a:r>
            <a:rPr lang="en-US" sz="1700" b="0" i="0" kern="1200" dirty="0"/>
            <a:t> </a:t>
          </a:r>
          <a:r>
            <a:rPr lang="en-US" sz="1700" b="0" i="0" kern="1200" dirty="0" err="1"/>
            <a:t>biaya</a:t>
          </a:r>
          <a:r>
            <a:rPr lang="en-US" sz="1700" b="0" i="0" kern="1200" dirty="0"/>
            <a:t> </a:t>
          </a:r>
          <a:r>
            <a:rPr lang="en-US" sz="1700" b="0" i="0" kern="1200" dirty="0" err="1"/>
            <a:t>transaksi</a:t>
          </a:r>
          <a:r>
            <a:rPr lang="en-US" sz="1700" b="0" i="0" kern="1200" dirty="0"/>
            <a:t>.</a:t>
          </a:r>
          <a:endParaRPr lang="en-US" sz="1700" kern="1200" dirty="0"/>
        </a:p>
      </dsp:txBody>
      <dsp:txXfrm>
        <a:off x="269285" y="2092373"/>
        <a:ext cx="2176962" cy="1440000"/>
      </dsp:txXfrm>
    </dsp:sp>
    <dsp:sp modelId="{2BD981B9-CE43-48EC-B135-D7096786C1FA}">
      <dsp:nvSpPr>
        <dsp:cNvPr id="0" name=""/>
        <dsp:cNvSpPr/>
      </dsp:nvSpPr>
      <dsp:spPr>
        <a:xfrm>
          <a:off x="3425880" y="685663"/>
          <a:ext cx="979632" cy="9796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ECBD63-EDEB-4D56-9D83-99B27E565984}">
      <dsp:nvSpPr>
        <dsp:cNvPr id="0" name=""/>
        <dsp:cNvSpPr/>
      </dsp:nvSpPr>
      <dsp:spPr>
        <a:xfrm>
          <a:off x="2827215" y="2092373"/>
          <a:ext cx="2176962" cy="14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/>
            <a:t>- </a:t>
          </a:r>
          <a:r>
            <a:rPr lang="en-US" sz="2000" b="0" i="0" kern="1200" dirty="0" err="1"/>
            <a:t>Termasuk</a:t>
          </a:r>
          <a:r>
            <a:rPr lang="en-US" sz="2000" b="0" i="0" kern="1200" dirty="0"/>
            <a:t> </a:t>
          </a:r>
          <a:r>
            <a:rPr lang="en-US" sz="2000" b="0" i="0" kern="1200" dirty="0" err="1"/>
            <a:t>biaya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negosiasi</a:t>
          </a:r>
          <a:r>
            <a:rPr lang="en-US" sz="2000" b="0" i="0" kern="1200" dirty="0"/>
            <a:t>, monitoring, dan </a:t>
          </a:r>
          <a:r>
            <a:rPr lang="en-US" sz="2000" b="0" i="0" kern="1200" dirty="0" err="1"/>
            <a:t>penegakan</a:t>
          </a:r>
          <a:r>
            <a:rPr lang="en-US" sz="2000" b="0" i="0" kern="1200" dirty="0"/>
            <a:t> </a:t>
          </a:r>
          <a:r>
            <a:rPr lang="en-US" sz="2000" b="0" i="0" kern="1200" dirty="0" err="1"/>
            <a:t>kontrak</a:t>
          </a:r>
          <a:r>
            <a:rPr lang="en-US" sz="2000" b="0" i="0" kern="1200" dirty="0"/>
            <a:t>.</a:t>
          </a:r>
          <a:endParaRPr lang="en-US" sz="2000" kern="1200" dirty="0"/>
        </a:p>
      </dsp:txBody>
      <dsp:txXfrm>
        <a:off x="2827215" y="2092373"/>
        <a:ext cx="2176962" cy="1440000"/>
      </dsp:txXfrm>
    </dsp:sp>
    <dsp:sp modelId="{B12FE314-5F82-41AE-8D82-05C46A4CED41}">
      <dsp:nvSpPr>
        <dsp:cNvPr id="0" name=""/>
        <dsp:cNvSpPr/>
      </dsp:nvSpPr>
      <dsp:spPr>
        <a:xfrm>
          <a:off x="5983811" y="685663"/>
          <a:ext cx="979632" cy="9796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CC8135-6B5E-4DBC-B190-52946F1D36AF}">
      <dsp:nvSpPr>
        <dsp:cNvPr id="0" name=""/>
        <dsp:cNvSpPr/>
      </dsp:nvSpPr>
      <dsp:spPr>
        <a:xfrm>
          <a:off x="5385146" y="2092373"/>
          <a:ext cx="2176962" cy="14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/>
            <a:t>- </a:t>
          </a:r>
          <a:r>
            <a:rPr lang="en-US" sz="2000" b="0" i="0" kern="1200" dirty="0" err="1"/>
            <a:t>Organisasi</a:t>
          </a:r>
          <a:r>
            <a:rPr lang="en-US" sz="2000" b="0" i="0" kern="1200" dirty="0"/>
            <a:t> </a:t>
          </a:r>
          <a:r>
            <a:rPr lang="en-US" sz="2000" b="0" i="0" kern="1200" dirty="0" err="1"/>
            <a:t>memilih</a:t>
          </a:r>
          <a:r>
            <a:rPr lang="en-US" sz="2000" b="0" i="0" kern="1200" dirty="0"/>
            <a:t> </a:t>
          </a:r>
          <a:r>
            <a:rPr lang="en-US" sz="2000" b="0" i="0" kern="1200" dirty="0" err="1"/>
            <a:t>struktur</a:t>
          </a:r>
          <a:r>
            <a:rPr lang="en-US" sz="2000" b="0" i="0" kern="1200" dirty="0"/>
            <a:t> yang </a:t>
          </a:r>
          <a:r>
            <a:rPr lang="en-US" sz="2000" b="0" i="0" kern="1200" dirty="0" err="1"/>
            <a:t>meminimalkan</a:t>
          </a:r>
          <a:r>
            <a:rPr lang="en-US" sz="2000" b="0" i="0" kern="1200" dirty="0"/>
            <a:t> </a:t>
          </a:r>
          <a:r>
            <a:rPr lang="en-US" sz="2000" b="0" i="0" kern="1200" dirty="0" err="1"/>
            <a:t>biaya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tersebut</a:t>
          </a:r>
          <a:r>
            <a:rPr lang="en-US" sz="2000" b="0" i="0" kern="1200" dirty="0"/>
            <a:t>.</a:t>
          </a:r>
          <a:endParaRPr lang="en-US" sz="2000" kern="1200" dirty="0"/>
        </a:p>
      </dsp:txBody>
      <dsp:txXfrm>
        <a:off x="5385146" y="2092373"/>
        <a:ext cx="2176962" cy="144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11F16-23B4-E748-BF8D-BF92C21B35B5}">
      <dsp:nvSpPr>
        <dsp:cNvPr id="0" name=""/>
        <dsp:cNvSpPr/>
      </dsp:nvSpPr>
      <dsp:spPr>
        <a:xfrm>
          <a:off x="0" y="1153046"/>
          <a:ext cx="2322871" cy="1475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7CF73-2927-F641-A859-038A250AAE17}">
      <dsp:nvSpPr>
        <dsp:cNvPr id="0" name=""/>
        <dsp:cNvSpPr/>
      </dsp:nvSpPr>
      <dsp:spPr>
        <a:xfrm>
          <a:off x="258096" y="1398238"/>
          <a:ext cx="2322871" cy="1475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- Stakeholders mempengaruhi arah dan keberhasilan perubahan organisasi.</a:t>
          </a:r>
          <a:endParaRPr lang="en-US" sz="1600" kern="1200"/>
        </a:p>
      </dsp:txBody>
      <dsp:txXfrm>
        <a:off x="301298" y="1441440"/>
        <a:ext cx="2236467" cy="1388619"/>
      </dsp:txXfrm>
    </dsp:sp>
    <dsp:sp modelId="{DFB681E4-F1D5-4D42-93BB-CD12BEA61A40}">
      <dsp:nvSpPr>
        <dsp:cNvPr id="0" name=""/>
        <dsp:cNvSpPr/>
      </dsp:nvSpPr>
      <dsp:spPr>
        <a:xfrm>
          <a:off x="2839064" y="1153046"/>
          <a:ext cx="2322871" cy="1475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B0721-7711-F445-B115-EA36292634F5}">
      <dsp:nvSpPr>
        <dsp:cNvPr id="0" name=""/>
        <dsp:cNvSpPr/>
      </dsp:nvSpPr>
      <dsp:spPr>
        <a:xfrm>
          <a:off x="3097161" y="1398238"/>
          <a:ext cx="2322871" cy="1475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- </a:t>
          </a:r>
          <a:r>
            <a:rPr lang="en-US" sz="1600" b="0" i="0" kern="1200" dirty="0" err="1"/>
            <a:t>Termasuk</a:t>
          </a:r>
          <a:r>
            <a:rPr lang="en-US" sz="1600" b="0" i="0" kern="1200" dirty="0"/>
            <a:t> </a:t>
          </a:r>
          <a:r>
            <a:rPr lang="en-US" sz="1600" b="0" i="0" kern="1200" dirty="0" err="1"/>
            <a:t>pelanggan</a:t>
          </a:r>
          <a:r>
            <a:rPr lang="en-US" sz="1600" b="0" i="0" kern="1200" dirty="0"/>
            <a:t>, </a:t>
          </a:r>
          <a:r>
            <a:rPr lang="en-US" sz="1600" b="0" i="0" kern="1200" dirty="0" err="1"/>
            <a:t>pemerintah</a:t>
          </a:r>
          <a:r>
            <a:rPr lang="en-US" sz="1600" b="0" i="0" kern="1200" dirty="0"/>
            <a:t>, </a:t>
          </a:r>
          <a:r>
            <a:rPr lang="en-US" sz="1600" b="0" i="0" kern="1200" dirty="0" err="1"/>
            <a:t>pemegang</a:t>
          </a:r>
          <a:r>
            <a:rPr lang="en-US" sz="1600" b="0" i="0" kern="1200" dirty="0"/>
            <a:t> </a:t>
          </a:r>
          <a:r>
            <a:rPr lang="en-US" sz="1600" b="0" i="0" kern="1200" dirty="0" err="1"/>
            <a:t>saham</a:t>
          </a:r>
          <a:r>
            <a:rPr lang="en-US" sz="1600" b="0" i="0" kern="1200" dirty="0"/>
            <a:t>, dan </a:t>
          </a:r>
          <a:r>
            <a:rPr lang="en-US" sz="1600" b="0" i="0" kern="1200" dirty="0" err="1"/>
            <a:t>masyarakat</a:t>
          </a:r>
          <a:r>
            <a:rPr lang="en-US" sz="1600" b="0" i="0" kern="1200" dirty="0"/>
            <a:t>.</a:t>
          </a:r>
          <a:endParaRPr lang="en-US" sz="1600" kern="1200" dirty="0"/>
        </a:p>
      </dsp:txBody>
      <dsp:txXfrm>
        <a:off x="3140363" y="1441440"/>
        <a:ext cx="2236467" cy="1388619"/>
      </dsp:txXfrm>
    </dsp:sp>
    <dsp:sp modelId="{226B03AC-9EF6-0A45-B00D-230FC52DA4CB}">
      <dsp:nvSpPr>
        <dsp:cNvPr id="0" name=""/>
        <dsp:cNvSpPr/>
      </dsp:nvSpPr>
      <dsp:spPr>
        <a:xfrm>
          <a:off x="5678129" y="1153046"/>
          <a:ext cx="2322871" cy="1475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328555-08D5-C74D-A3D0-AF5B240047C9}">
      <dsp:nvSpPr>
        <dsp:cNvPr id="0" name=""/>
        <dsp:cNvSpPr/>
      </dsp:nvSpPr>
      <dsp:spPr>
        <a:xfrm>
          <a:off x="5936225" y="1398238"/>
          <a:ext cx="2322871" cy="1475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- Komunikasi terbuka dan partisipatif penting dalam menjaga hubungan baik.</a:t>
          </a:r>
          <a:endParaRPr lang="en-US" sz="1600" kern="1200"/>
        </a:p>
      </dsp:txBody>
      <dsp:txXfrm>
        <a:off x="5979427" y="1441440"/>
        <a:ext cx="2236467" cy="13886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FB30B-7830-4D12-B1F9-53E81E21389A}">
      <dsp:nvSpPr>
        <dsp:cNvPr id="0" name=""/>
        <dsp:cNvSpPr/>
      </dsp:nvSpPr>
      <dsp:spPr>
        <a:xfrm>
          <a:off x="547663" y="605771"/>
          <a:ext cx="1509750" cy="15097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33F79-6D66-480D-8678-539307895205}">
      <dsp:nvSpPr>
        <dsp:cNvPr id="0" name=""/>
        <dsp:cNvSpPr/>
      </dsp:nvSpPr>
      <dsp:spPr>
        <a:xfrm>
          <a:off x="869413" y="927522"/>
          <a:ext cx="866250" cy="8662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9D9857-D29D-4445-92BF-EF0914A497B6}">
      <dsp:nvSpPr>
        <dsp:cNvPr id="0" name=""/>
        <dsp:cNvSpPr/>
      </dsp:nvSpPr>
      <dsp:spPr>
        <a:xfrm>
          <a:off x="65038" y="2585772"/>
          <a:ext cx="2475000" cy="96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b="0" i="0" kern="1200" dirty="0" err="1"/>
            <a:t>Manajer</a:t>
          </a:r>
          <a:r>
            <a:rPr lang="en-US" sz="1700" b="0" i="0" kern="1200" dirty="0"/>
            <a:t> </a:t>
          </a:r>
          <a:r>
            <a:rPr lang="en-US" sz="1700" b="0" i="0" kern="1200" dirty="0" err="1"/>
            <a:t>sebagai</a:t>
          </a:r>
          <a:r>
            <a:rPr lang="en-US" sz="1700" b="0" i="0" kern="1200" dirty="0"/>
            <a:t> </a:t>
          </a:r>
          <a:r>
            <a:rPr lang="en-US" sz="1700" b="0" i="0" kern="1200" dirty="0" err="1"/>
            <a:t>pengarah</a:t>
          </a:r>
          <a:r>
            <a:rPr lang="en-US" sz="1700" b="0" i="0" kern="1200" dirty="0"/>
            <a:t> strategi dan </a:t>
          </a:r>
          <a:r>
            <a:rPr lang="en-US" sz="1700" b="0" i="0" kern="1200" dirty="0" err="1"/>
            <a:t>agen</a:t>
          </a:r>
          <a:r>
            <a:rPr lang="en-US" sz="1700" b="0" i="0" kern="1200" dirty="0"/>
            <a:t> </a:t>
          </a:r>
          <a:r>
            <a:rPr lang="en-US" sz="1700" b="0" i="0" kern="1200" dirty="0" err="1"/>
            <a:t>perubahan</a:t>
          </a:r>
          <a:r>
            <a:rPr lang="en-US" sz="1700" b="0" i="0" kern="1200" dirty="0"/>
            <a:t>.</a:t>
          </a:r>
          <a:endParaRPr lang="en-US" sz="1700" kern="1200" dirty="0"/>
        </a:p>
      </dsp:txBody>
      <dsp:txXfrm>
        <a:off x="65038" y="2585772"/>
        <a:ext cx="2475000" cy="967500"/>
      </dsp:txXfrm>
    </dsp:sp>
    <dsp:sp modelId="{8EF6DD3A-F5CB-48DD-9780-AAF2286DB00F}">
      <dsp:nvSpPr>
        <dsp:cNvPr id="0" name=""/>
        <dsp:cNvSpPr/>
      </dsp:nvSpPr>
      <dsp:spPr>
        <a:xfrm>
          <a:off x="3455789" y="605771"/>
          <a:ext cx="1509750" cy="150975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BF288B-19B3-4769-8715-630FEB172BF6}">
      <dsp:nvSpPr>
        <dsp:cNvPr id="0" name=""/>
        <dsp:cNvSpPr/>
      </dsp:nvSpPr>
      <dsp:spPr>
        <a:xfrm>
          <a:off x="3777539" y="927522"/>
          <a:ext cx="866250" cy="8662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42D640-E14A-4CA8-A83B-C8F54CE47767}">
      <dsp:nvSpPr>
        <dsp:cNvPr id="0" name=""/>
        <dsp:cNvSpPr/>
      </dsp:nvSpPr>
      <dsp:spPr>
        <a:xfrm>
          <a:off x="2973164" y="2585772"/>
          <a:ext cx="2475000" cy="96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 dirty="0"/>
            <a:t>- </a:t>
          </a:r>
          <a:r>
            <a:rPr lang="en-US" sz="1600" b="0" i="0" kern="1200" dirty="0" err="1"/>
            <a:t>Memahami</a:t>
          </a:r>
          <a:r>
            <a:rPr lang="en-US" sz="1600" b="0" i="0" kern="1200" dirty="0"/>
            <a:t> </a:t>
          </a:r>
          <a:r>
            <a:rPr lang="en-US" sz="1600" b="0" i="0" kern="1200" dirty="0" err="1"/>
            <a:t>dinamika</a:t>
          </a:r>
          <a:r>
            <a:rPr lang="en-US" sz="1600" b="0" i="0" kern="1200" dirty="0"/>
            <a:t> pasar global dan </a:t>
          </a:r>
          <a:r>
            <a:rPr lang="en-US" sz="1600" b="0" i="0" kern="1200" dirty="0" err="1"/>
            <a:t>mampu</a:t>
          </a:r>
          <a:r>
            <a:rPr lang="en-US" sz="1600" b="0" i="0" kern="1200" dirty="0"/>
            <a:t> </a:t>
          </a:r>
          <a:r>
            <a:rPr lang="en-US" sz="1600" b="0" i="0" kern="1200" dirty="0" err="1"/>
            <a:t>memimpin</a:t>
          </a:r>
          <a:r>
            <a:rPr lang="en-US" sz="1600" b="0" i="0" kern="1200" dirty="0"/>
            <a:t> </a:t>
          </a:r>
          <a:r>
            <a:rPr lang="en-US" sz="1600" b="0" i="0" kern="1200" dirty="0" err="1"/>
            <a:t>tim</a:t>
          </a:r>
          <a:r>
            <a:rPr lang="en-US" sz="1600" b="0" i="0" kern="1200" dirty="0"/>
            <a:t> </a:t>
          </a:r>
          <a:r>
            <a:rPr lang="en-US" sz="1600" b="0" i="0" kern="1200" dirty="0" err="1"/>
            <a:t>lintas</a:t>
          </a:r>
          <a:r>
            <a:rPr lang="en-US" sz="1600" b="0" i="0" kern="1200" dirty="0"/>
            <a:t> </a:t>
          </a:r>
          <a:r>
            <a:rPr lang="en-US" sz="1600" b="0" i="0" kern="1200" dirty="0" err="1"/>
            <a:t>budaya</a:t>
          </a:r>
          <a:r>
            <a:rPr lang="en-US" sz="1600" b="0" i="0" kern="1200" dirty="0"/>
            <a:t>.</a:t>
          </a:r>
          <a:endParaRPr lang="en-US" sz="1600" kern="1200" dirty="0"/>
        </a:p>
      </dsp:txBody>
      <dsp:txXfrm>
        <a:off x="2973164" y="2585772"/>
        <a:ext cx="2475000" cy="967500"/>
      </dsp:txXfrm>
    </dsp:sp>
    <dsp:sp modelId="{C3DB1883-DE6A-485D-B731-91E2D9A94793}">
      <dsp:nvSpPr>
        <dsp:cNvPr id="0" name=""/>
        <dsp:cNvSpPr/>
      </dsp:nvSpPr>
      <dsp:spPr>
        <a:xfrm>
          <a:off x="6363913" y="605771"/>
          <a:ext cx="1509750" cy="150975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16359C-EFF3-450A-8FBD-E6781B19312A}">
      <dsp:nvSpPr>
        <dsp:cNvPr id="0" name=""/>
        <dsp:cNvSpPr/>
      </dsp:nvSpPr>
      <dsp:spPr>
        <a:xfrm>
          <a:off x="6685663" y="927522"/>
          <a:ext cx="866250" cy="8662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0A5C3E-F52A-4E51-B77D-340EEB758DEB}">
      <dsp:nvSpPr>
        <dsp:cNvPr id="0" name=""/>
        <dsp:cNvSpPr/>
      </dsp:nvSpPr>
      <dsp:spPr>
        <a:xfrm>
          <a:off x="5881288" y="2585772"/>
          <a:ext cx="2475000" cy="96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/>
            <a:t>- Keterampilan kepemimpinan dan negosiasi sangat penting.</a:t>
          </a:r>
          <a:endParaRPr lang="en-US" sz="1600" kern="1200"/>
        </a:p>
      </dsp:txBody>
      <dsp:txXfrm>
        <a:off x="5881288" y="2585772"/>
        <a:ext cx="2475000" cy="967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CAABB-2901-BE4F-AB0E-A7D99B95DF66}" type="datetimeFigureOut">
              <a:rPr lang="en-US" smtClean="0"/>
              <a:t>4/11/25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BEDB6-D12C-264B-95D9-6273299D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32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BEDB6-D12C-264B-95D9-6273299D67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79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3"/>
            <a:ext cx="5917679" cy="255498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76937" y="1828799"/>
            <a:ext cx="990599" cy="228659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10" y="3264407"/>
            <a:ext cx="3859795" cy="22865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897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9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93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2" name="TextBox 11"/>
          <p:cNvSpPr txBox="1"/>
          <p:nvPr/>
        </p:nvSpPr>
        <p:spPr bwMode="gray">
          <a:xfrm>
            <a:off x="7033422" y="2898648"/>
            <a:ext cx="660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11" name="TextBox 10"/>
          <p:cNvSpPr txBox="1"/>
          <p:nvPr/>
        </p:nvSpPr>
        <p:spPr bwMode="gray">
          <a:xfrm>
            <a:off x="651683" y="589767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8" y="903421"/>
            <a:ext cx="6160385" cy="289565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26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39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2305"/>
            <a:ext cx="6423592" cy="7146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231343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5"/>
            <a:ext cx="2313432" cy="287771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2489200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5"/>
            <a:ext cx="2326749" cy="286987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1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3147164"/>
            <a:ext cx="231374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29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4180095"/>
            <a:ext cx="229904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2486221"/>
            <a:ext cx="2021456" cy="14503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4837558"/>
            <a:ext cx="2298410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4179596"/>
            <a:ext cx="231779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509453"/>
            <a:ext cx="2025182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37558"/>
            <a:ext cx="2330903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4179595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509453"/>
            <a:ext cx="2018839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4837558"/>
            <a:ext cx="229949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03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01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077347" cy="457199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 bwMode="gray"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7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738039" y="7605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3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65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94298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39" y="3253588"/>
            <a:ext cx="3636981" cy="27662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5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5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0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89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1182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89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67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0000"/>
            <a:ext cx="3001938" cy="161619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9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3202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9638" y="6365499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8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8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F72ECA3-2A46-4A5A-8330-12F7E2210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2A4A5C4D-76C1-47EA-A0B6-CF294A5F4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BC618C-AD3C-444D-B8CB-6FB6920D48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8877" y="1334262"/>
            <a:ext cx="3878389" cy="4189475"/>
          </a:xfrm>
        </p:spPr>
        <p:txBody>
          <a:bodyPr anchor="t">
            <a:normAutofit/>
          </a:bodyPr>
          <a:lstStyle/>
          <a:p>
            <a:pPr algn="ctr"/>
            <a:r>
              <a:rPr lang="en-ID" sz="3600" dirty="0">
                <a:solidFill>
                  <a:schemeClr val="tx1"/>
                </a:solidFill>
              </a:rPr>
              <a:t>Organizing in a Changing Global Environment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5" y="1573427"/>
            <a:ext cx="2363681" cy="4065372"/>
          </a:xfrm>
        </p:spPr>
        <p:txBody>
          <a:bodyPr>
            <a:normAutofit/>
          </a:bodyPr>
          <a:lstStyle/>
          <a:p>
            <a:r>
              <a:rPr lang="en-ID" sz="1200" dirty="0" err="1">
                <a:solidFill>
                  <a:schemeClr val="tx1"/>
                </a:solidFill>
              </a:rPr>
              <a:t>Pertemuan</a:t>
            </a:r>
            <a:r>
              <a:rPr lang="en-ID" sz="1200" dirty="0">
                <a:solidFill>
                  <a:schemeClr val="tx1"/>
                </a:solidFill>
              </a:rPr>
              <a:t> ke-3: </a:t>
            </a:r>
          </a:p>
          <a:p>
            <a:pPr marL="228600" indent="-228600">
              <a:buFont typeface="+mj-lt"/>
              <a:buAutoNum type="arabicPeriod"/>
            </a:pPr>
            <a:r>
              <a:rPr lang="en-ID" sz="1200" dirty="0">
                <a:solidFill>
                  <a:schemeClr val="tx1"/>
                </a:solidFill>
              </a:rPr>
              <a:t>Prof. </a:t>
            </a:r>
            <a:r>
              <a:rPr lang="en-ID" sz="1200" dirty="0" err="1">
                <a:solidFill>
                  <a:schemeClr val="tx1"/>
                </a:solidFill>
              </a:rPr>
              <a:t>Anuar</a:t>
            </a:r>
            <a:r>
              <a:rPr lang="en-ID" sz="1200" dirty="0">
                <a:solidFill>
                  <a:schemeClr val="tx1"/>
                </a:solidFill>
              </a:rPr>
              <a:t> Sanusi </a:t>
            </a:r>
          </a:p>
          <a:p>
            <a:pPr marL="228600" indent="-228600">
              <a:buFont typeface="+mj-lt"/>
              <a:buAutoNum type="arabicPeriod"/>
            </a:pPr>
            <a:r>
              <a:rPr lang="en-ID" sz="1200" dirty="0" err="1">
                <a:solidFill>
                  <a:schemeClr val="tx1"/>
                </a:solidFill>
              </a:rPr>
              <a:t>Dr.</a:t>
            </a:r>
            <a:r>
              <a:rPr lang="en-ID" sz="1200" dirty="0">
                <a:solidFill>
                  <a:schemeClr val="tx1"/>
                </a:solidFill>
              </a:rPr>
              <a:t> Faurani I Santi 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9C0D00-401D-42B7-94D8-008C7DAA8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2000"/>
                <a:hueMod val="96000"/>
                <a:satMod val="128000"/>
                <a:lumMod val="114000"/>
              </a:schemeClr>
            </a:gs>
            <a:gs pos="100000">
              <a:schemeClr val="bg1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3154" y="467397"/>
            <a:ext cx="521872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  <a:noFill/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541" y="467397"/>
            <a:ext cx="6922639" cy="1069909"/>
          </a:xfrm>
        </p:spPr>
        <p:txBody>
          <a:bodyPr>
            <a:normAutofit/>
          </a:bodyPr>
          <a:lstStyle/>
          <a:p>
            <a:pPr algn="r"/>
            <a:r>
              <a:rPr lang="en-ID" dirty="0" err="1">
                <a:solidFill>
                  <a:schemeClr val="tx1"/>
                </a:solidFill>
              </a:rPr>
              <a:t>Rangkuman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124" y="1725562"/>
            <a:ext cx="7221244" cy="44392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ID" sz="2300" dirty="0">
                <a:solidFill>
                  <a:schemeClr val="tx1"/>
                </a:solidFill>
              </a:rPr>
              <a:t>- </a:t>
            </a:r>
            <a:r>
              <a:rPr lang="en-ID" sz="2300" dirty="0" err="1">
                <a:solidFill>
                  <a:schemeClr val="tx1"/>
                </a:solidFill>
              </a:rPr>
              <a:t>Organisasi</a:t>
            </a:r>
            <a:r>
              <a:rPr lang="en-ID" sz="2300" dirty="0">
                <a:solidFill>
                  <a:schemeClr val="tx1"/>
                </a:solidFill>
              </a:rPr>
              <a:t> </a:t>
            </a:r>
            <a:r>
              <a:rPr lang="en-ID" sz="2300" dirty="0" err="1">
                <a:solidFill>
                  <a:schemeClr val="tx1"/>
                </a:solidFill>
              </a:rPr>
              <a:t>harus</a:t>
            </a:r>
            <a:r>
              <a:rPr lang="en-ID" sz="2300" dirty="0">
                <a:solidFill>
                  <a:schemeClr val="tx1"/>
                </a:solidFill>
              </a:rPr>
              <a:t> </a:t>
            </a:r>
            <a:r>
              <a:rPr lang="en-ID" sz="2300" dirty="0" err="1">
                <a:solidFill>
                  <a:schemeClr val="tx1"/>
                </a:solidFill>
              </a:rPr>
              <a:t>mampu</a:t>
            </a:r>
            <a:r>
              <a:rPr lang="en-ID" sz="2300" dirty="0">
                <a:solidFill>
                  <a:schemeClr val="tx1"/>
                </a:solidFill>
              </a:rPr>
              <a:t> </a:t>
            </a:r>
            <a:r>
              <a:rPr lang="en-ID" sz="2300" dirty="0" err="1">
                <a:solidFill>
                  <a:schemeClr val="tx1"/>
                </a:solidFill>
              </a:rPr>
              <a:t>beradaptasi</a:t>
            </a:r>
            <a:r>
              <a:rPr lang="en-ID" sz="2300" dirty="0">
                <a:solidFill>
                  <a:schemeClr val="tx1"/>
                </a:solidFill>
              </a:rPr>
              <a:t> </a:t>
            </a:r>
            <a:r>
              <a:rPr lang="en-ID" sz="2300" dirty="0" err="1">
                <a:solidFill>
                  <a:schemeClr val="tx1"/>
                </a:solidFill>
              </a:rPr>
              <a:t>dalam</a:t>
            </a:r>
            <a:r>
              <a:rPr lang="en-ID" sz="2300" dirty="0">
                <a:solidFill>
                  <a:schemeClr val="tx1"/>
                </a:solidFill>
              </a:rPr>
              <a:t> </a:t>
            </a:r>
            <a:r>
              <a:rPr lang="en-ID" sz="2300" dirty="0" err="1">
                <a:solidFill>
                  <a:schemeClr val="tx1"/>
                </a:solidFill>
              </a:rPr>
              <a:t>lingkungan</a:t>
            </a:r>
            <a:r>
              <a:rPr lang="en-ID" sz="2300" dirty="0">
                <a:solidFill>
                  <a:schemeClr val="tx1"/>
                </a:solidFill>
              </a:rPr>
              <a:t> global.</a:t>
            </a:r>
          </a:p>
          <a:p>
            <a:pPr marL="0" indent="0">
              <a:buNone/>
            </a:pPr>
            <a:r>
              <a:rPr lang="en-ID" sz="2300" dirty="0">
                <a:solidFill>
                  <a:schemeClr val="tx1"/>
                </a:solidFill>
              </a:rPr>
              <a:t>- Resource Dependence dan Transaction Cost Theory </a:t>
            </a:r>
            <a:r>
              <a:rPr lang="en-ID" sz="2300" dirty="0" err="1">
                <a:solidFill>
                  <a:schemeClr val="tx1"/>
                </a:solidFill>
              </a:rPr>
              <a:t>menjelaskan</a:t>
            </a:r>
            <a:r>
              <a:rPr lang="en-ID" sz="2300" dirty="0">
                <a:solidFill>
                  <a:schemeClr val="tx1"/>
                </a:solidFill>
              </a:rPr>
              <a:t> strategi </a:t>
            </a:r>
            <a:r>
              <a:rPr lang="en-ID" sz="2300" dirty="0" err="1">
                <a:solidFill>
                  <a:schemeClr val="tx1"/>
                </a:solidFill>
              </a:rPr>
              <a:t>adaptasi</a:t>
            </a:r>
            <a:r>
              <a:rPr lang="en-ID" sz="23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ID" sz="2300" dirty="0">
                <a:solidFill>
                  <a:schemeClr val="tx1"/>
                </a:solidFill>
              </a:rPr>
              <a:t>- Peran stakeholders dan </a:t>
            </a:r>
            <a:r>
              <a:rPr lang="en-ID" sz="2300" dirty="0" err="1">
                <a:solidFill>
                  <a:schemeClr val="tx1"/>
                </a:solidFill>
              </a:rPr>
              <a:t>manajer</a:t>
            </a:r>
            <a:r>
              <a:rPr lang="en-ID" sz="2300" dirty="0">
                <a:solidFill>
                  <a:schemeClr val="tx1"/>
                </a:solidFill>
              </a:rPr>
              <a:t> sangat </a:t>
            </a:r>
            <a:r>
              <a:rPr lang="en-ID" sz="2300" dirty="0" err="1">
                <a:solidFill>
                  <a:schemeClr val="tx1"/>
                </a:solidFill>
              </a:rPr>
              <a:t>penting</a:t>
            </a:r>
            <a:r>
              <a:rPr lang="en-ID" sz="23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ID" sz="2300" dirty="0">
                <a:solidFill>
                  <a:schemeClr val="tx1"/>
                </a:solidFill>
              </a:rPr>
              <a:t>- Etika dan </a:t>
            </a:r>
            <a:r>
              <a:rPr lang="en-ID" sz="2300" dirty="0" err="1">
                <a:solidFill>
                  <a:schemeClr val="tx1"/>
                </a:solidFill>
              </a:rPr>
              <a:t>hubungan</a:t>
            </a:r>
            <a:r>
              <a:rPr lang="en-ID" sz="2300" dirty="0">
                <a:solidFill>
                  <a:schemeClr val="tx1"/>
                </a:solidFill>
              </a:rPr>
              <a:t> </a:t>
            </a:r>
            <a:r>
              <a:rPr lang="en-ID" sz="2300" dirty="0" err="1">
                <a:solidFill>
                  <a:schemeClr val="tx1"/>
                </a:solidFill>
              </a:rPr>
              <a:t>strategis</a:t>
            </a:r>
            <a:r>
              <a:rPr lang="en-ID" sz="2300" dirty="0">
                <a:solidFill>
                  <a:schemeClr val="tx1"/>
                </a:solidFill>
              </a:rPr>
              <a:t> </a:t>
            </a:r>
            <a:r>
              <a:rPr lang="en-ID" sz="2300" dirty="0" err="1">
                <a:solidFill>
                  <a:schemeClr val="tx1"/>
                </a:solidFill>
              </a:rPr>
              <a:t>menjadi</a:t>
            </a:r>
            <a:r>
              <a:rPr lang="en-ID" sz="2300" dirty="0">
                <a:solidFill>
                  <a:schemeClr val="tx1"/>
                </a:solidFill>
              </a:rPr>
              <a:t> </a:t>
            </a:r>
            <a:r>
              <a:rPr lang="en-ID" sz="2300" dirty="0" err="1">
                <a:solidFill>
                  <a:schemeClr val="tx1"/>
                </a:solidFill>
              </a:rPr>
              <a:t>fondasi</a:t>
            </a:r>
            <a:r>
              <a:rPr lang="en-ID" sz="2300" dirty="0">
                <a:solidFill>
                  <a:schemeClr val="tx1"/>
                </a:solidFill>
              </a:rPr>
              <a:t> </a:t>
            </a:r>
            <a:r>
              <a:rPr lang="en-ID" sz="2300" dirty="0" err="1">
                <a:solidFill>
                  <a:schemeClr val="tx1"/>
                </a:solidFill>
              </a:rPr>
              <a:t>organisasi</a:t>
            </a:r>
            <a:r>
              <a:rPr lang="en-ID" sz="2300" dirty="0">
                <a:solidFill>
                  <a:schemeClr val="tx1"/>
                </a:solidFill>
              </a:rPr>
              <a:t> modern.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088C6-336A-CE4D-A124-14509BEB4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197" y="601249"/>
            <a:ext cx="7878871" cy="1640910"/>
          </a:xfrm>
        </p:spPr>
        <p:txBody>
          <a:bodyPr/>
          <a:lstStyle/>
          <a:p>
            <a:pPr algn="ctr"/>
            <a:r>
              <a:rPr lang="en-ID" sz="2800" dirty="0"/>
              <a:t>PENELITIAN TEMA PERTEMUAN :</a:t>
            </a:r>
            <a:br>
              <a:rPr lang="en-ID" sz="2800" dirty="0"/>
            </a:br>
            <a:r>
              <a:rPr lang="en-ID" sz="2800" dirty="0"/>
              <a:t>ORGANIZING IN A CHANGING GLOBAL ENVIRONMENT</a:t>
            </a:r>
            <a:br>
              <a:rPr lang="en-ID" sz="2800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CE4BC-2F05-BC43-A539-20E50DC48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564" y="2054268"/>
            <a:ext cx="7878871" cy="4534422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sz="2400" dirty="0" err="1"/>
              <a:t>Adaptasi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Disrupsi</a:t>
            </a:r>
            <a:r>
              <a:rPr lang="en-ID" sz="2400" dirty="0"/>
              <a:t> Global </a:t>
            </a:r>
            <a:r>
              <a:rPr lang="en-ID" sz="2400" dirty="0" err="1"/>
              <a:t>Judul</a:t>
            </a:r>
            <a:r>
              <a:rPr lang="en-ID" sz="2400" dirty="0"/>
              <a:t> </a:t>
            </a:r>
            <a:r>
              <a:rPr lang="en-ID" sz="2400" dirty="0" err="1"/>
              <a:t>Penelitian</a:t>
            </a:r>
            <a:r>
              <a:rPr lang="en-ID" sz="2400" dirty="0"/>
              <a:t>: "Organizational Agility in Volatile Markets" (</a:t>
            </a:r>
            <a:r>
              <a:rPr lang="en-ID" sz="2400" dirty="0" err="1"/>
              <a:t>Doz</a:t>
            </a:r>
            <a:r>
              <a:rPr lang="en-ID" sz="2400" dirty="0"/>
              <a:t> &amp; </a:t>
            </a:r>
            <a:r>
              <a:rPr lang="en-ID" sz="2400" dirty="0" err="1"/>
              <a:t>Kosonen</a:t>
            </a:r>
            <a:r>
              <a:rPr lang="en-ID" sz="2400" dirty="0"/>
              <a:t>, 2021, MIT Sloan Management Review).</a:t>
            </a:r>
            <a:r>
              <a:rPr lang="en-ID" sz="2400" b="1" i="1" dirty="0" err="1"/>
              <a:t>Temuan</a:t>
            </a:r>
            <a:r>
              <a:rPr lang="en-ID" sz="2400" b="1" i="1" dirty="0"/>
              <a:t> “Perusahaan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struktur</a:t>
            </a:r>
            <a:r>
              <a:rPr lang="en-ID" sz="2400" dirty="0"/>
              <a:t> modular (</a:t>
            </a:r>
            <a:r>
              <a:rPr lang="en-ID" sz="2400" dirty="0" err="1"/>
              <a:t>tim</a:t>
            </a:r>
            <a:r>
              <a:rPr lang="en-ID" sz="2400" dirty="0"/>
              <a:t> </a:t>
            </a:r>
            <a:r>
              <a:rPr lang="en-ID" sz="2400" dirty="0" err="1"/>
              <a:t>kecil</a:t>
            </a:r>
            <a:r>
              <a:rPr lang="en-ID" sz="2400" dirty="0"/>
              <a:t> yang </a:t>
            </a:r>
            <a:r>
              <a:rPr lang="en-ID" sz="2400" dirty="0" err="1"/>
              <a:t>otonom</a:t>
            </a:r>
            <a:r>
              <a:rPr lang="en-ID" sz="2400" dirty="0"/>
              <a:t>) 3×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cepat</a:t>
            </a:r>
            <a:r>
              <a:rPr lang="en-ID" sz="2400" dirty="0"/>
              <a:t> </a:t>
            </a:r>
            <a:r>
              <a:rPr lang="en-ID" sz="2400" dirty="0" err="1"/>
              <a:t>beradaptasi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perubahan</a:t>
            </a:r>
            <a:r>
              <a:rPr lang="en-ID" sz="2400" dirty="0"/>
              <a:t> </a:t>
            </a:r>
            <a:r>
              <a:rPr lang="en-ID" sz="2400" dirty="0" err="1"/>
              <a:t>regulasi</a:t>
            </a:r>
            <a:r>
              <a:rPr lang="en-ID" sz="2400" dirty="0"/>
              <a:t> global </a:t>
            </a:r>
            <a:r>
              <a:rPr lang="en-ID" sz="2400" dirty="0" err="1"/>
              <a:t>dibanding</a:t>
            </a:r>
            <a:r>
              <a:rPr lang="en-ID" sz="2400" dirty="0"/>
              <a:t> </a:t>
            </a:r>
            <a:r>
              <a:rPr lang="en-ID" sz="2400" dirty="0" err="1"/>
              <a:t>struktur</a:t>
            </a:r>
            <a:r>
              <a:rPr lang="en-ID" sz="2400" dirty="0"/>
              <a:t> </a:t>
            </a:r>
            <a:r>
              <a:rPr lang="en-ID" sz="2400" dirty="0" err="1"/>
              <a:t>hierarkis</a:t>
            </a:r>
            <a:r>
              <a:rPr lang="en-ID" sz="2400" dirty="0"/>
              <a:t>”. </a:t>
            </a:r>
            <a:r>
              <a:rPr lang="en-ID" sz="2400" b="1" i="1" dirty="0" err="1"/>
              <a:t>Kunci</a:t>
            </a:r>
            <a:r>
              <a:rPr lang="en-ID" sz="2400" b="1" i="1" dirty="0"/>
              <a:t> </a:t>
            </a:r>
            <a:r>
              <a:rPr lang="en-ID" sz="2400" b="1" i="1" dirty="0" err="1"/>
              <a:t>keberhasilan</a:t>
            </a:r>
            <a:r>
              <a:rPr lang="en-ID" sz="2400" b="1" i="1" dirty="0"/>
              <a:t> </a:t>
            </a:r>
            <a:r>
              <a:rPr lang="en-ID" sz="2400" b="1" i="1" dirty="0" err="1"/>
              <a:t>ada</a:t>
            </a:r>
            <a:r>
              <a:rPr lang="en-ID" sz="2400" b="1" i="1" dirty="0"/>
              <a:t> </a:t>
            </a:r>
            <a:r>
              <a:rPr lang="en-ID" sz="2400" b="1" i="1" dirty="0" err="1"/>
              <a:t>pada</a:t>
            </a:r>
            <a:r>
              <a:rPr lang="en-ID" sz="2400" b="1" i="1" dirty="0"/>
              <a:t> </a:t>
            </a:r>
            <a:r>
              <a:rPr lang="en-ID" sz="2400" dirty="0"/>
              <a:t>"Dynamic Capabilities" (</a:t>
            </a:r>
            <a:r>
              <a:rPr lang="en-ID" sz="2400" dirty="0" err="1"/>
              <a:t>kemampuan</a:t>
            </a:r>
            <a:r>
              <a:rPr lang="en-ID" sz="2400" dirty="0"/>
              <a:t> real-time sensing, learning, </a:t>
            </a:r>
            <a:r>
              <a:rPr lang="en-ID" sz="2400" dirty="0" err="1"/>
              <a:t>dan</a:t>
            </a:r>
            <a:r>
              <a:rPr lang="en-ID" sz="2400" dirty="0"/>
              <a:t> reconfiguring). </a:t>
            </a:r>
            <a:r>
              <a:rPr lang="en-ID" sz="2400" b="1" i="1" dirty="0" err="1"/>
              <a:t>Metodologi</a:t>
            </a:r>
            <a:r>
              <a:rPr lang="en-ID" sz="2400" b="1" i="1" dirty="0"/>
              <a:t> yang </a:t>
            </a:r>
            <a:r>
              <a:rPr lang="en-ID" sz="2400" b="1" i="1" dirty="0" err="1"/>
              <a:t>digunakan</a:t>
            </a:r>
            <a:r>
              <a:rPr lang="en-ID" sz="2400" b="1" i="1" dirty="0"/>
              <a:t> </a:t>
            </a:r>
            <a:r>
              <a:rPr lang="en-ID" sz="2400" dirty="0"/>
              <a:t>:</a:t>
            </a:r>
            <a:r>
              <a:rPr lang="en-ID" sz="2400" dirty="0" err="1"/>
              <a:t>Studi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multi-</a:t>
            </a:r>
            <a:r>
              <a:rPr lang="en-ID" sz="2400" dirty="0" err="1"/>
              <a:t>sektor</a:t>
            </a:r>
            <a:r>
              <a:rPr lang="en-ID" sz="2400" dirty="0"/>
              <a:t> (50 </a:t>
            </a:r>
            <a:r>
              <a:rPr lang="en-ID" sz="2400" dirty="0" err="1"/>
              <a:t>perusahaan</a:t>
            </a:r>
            <a:r>
              <a:rPr lang="en-ID" sz="2400" dirty="0"/>
              <a:t> di </a:t>
            </a:r>
            <a:r>
              <a:rPr lang="en-ID" sz="2400" dirty="0" err="1"/>
              <a:t>Eropa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Asia). </a:t>
            </a:r>
            <a:r>
              <a:rPr lang="en-ID" sz="2400" b="1" i="1" dirty="0" err="1"/>
              <a:t>Implikasi</a:t>
            </a:r>
            <a:r>
              <a:rPr lang="en-ID" sz="2400" b="1" i="1" dirty="0"/>
              <a:t> </a:t>
            </a:r>
            <a:r>
              <a:rPr lang="en-ID" sz="2400" b="1" i="1" dirty="0" err="1"/>
              <a:t>dari</a:t>
            </a:r>
            <a:r>
              <a:rPr lang="en-ID" sz="2400" b="1" i="1" dirty="0"/>
              <a:t> </a:t>
            </a:r>
            <a:r>
              <a:rPr lang="en-ID" sz="2400" b="1" i="1" dirty="0" err="1"/>
              <a:t>temuan</a:t>
            </a:r>
            <a:r>
              <a:rPr lang="en-ID" sz="2400" b="1" i="1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 </a:t>
            </a:r>
            <a:r>
              <a:rPr lang="en-ID" sz="2400" dirty="0" err="1"/>
              <a:t>Perlunya</a:t>
            </a:r>
            <a:r>
              <a:rPr lang="en-ID" sz="2400" dirty="0"/>
              <a:t> </a:t>
            </a:r>
            <a:r>
              <a:rPr lang="en-ID" sz="2400" dirty="0" err="1"/>
              <a:t>desain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berbasis</a:t>
            </a:r>
            <a:r>
              <a:rPr lang="en-ID" sz="2400" dirty="0"/>
              <a:t> ecosystem.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853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C905-1601-1945-8051-7F6B52225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39" y="927099"/>
            <a:ext cx="6974853" cy="709865"/>
          </a:xfrm>
        </p:spPr>
        <p:txBody>
          <a:bodyPr/>
          <a:lstStyle/>
          <a:p>
            <a:r>
              <a:rPr lang="en-ID" dirty="0"/>
              <a:t>Stahl et al., 2022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68B5E-9891-C241-AC72-62C29C337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089" y="2254684"/>
            <a:ext cx="7678454" cy="430895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D" sz="2400" dirty="0" err="1"/>
              <a:t>Manajemen</a:t>
            </a:r>
            <a:r>
              <a:rPr lang="en-ID" sz="2400" dirty="0"/>
              <a:t> </a:t>
            </a:r>
            <a:r>
              <a:rPr lang="en-ID" sz="2400" dirty="0" err="1"/>
              <a:t>Keragaman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Tim Global. </a:t>
            </a:r>
            <a:r>
              <a:rPr lang="en-ID" sz="2400" dirty="0" err="1"/>
              <a:t>Judul</a:t>
            </a:r>
            <a:r>
              <a:rPr lang="en-ID" sz="2400" dirty="0"/>
              <a:t> </a:t>
            </a:r>
            <a:r>
              <a:rPr lang="en-ID" sz="2400" dirty="0" err="1"/>
              <a:t>Penelitian</a:t>
            </a:r>
            <a:r>
              <a:rPr lang="en-ID" sz="2400" dirty="0"/>
              <a:t> "Cross-Cultural Team Coordination in MNEs" (Stahl et al., 2022, Journal of International Business Studies).</a:t>
            </a:r>
            <a:r>
              <a:rPr lang="en-ID" sz="2400" b="1" i="1" dirty="0" err="1"/>
              <a:t>Temuan</a:t>
            </a:r>
            <a:r>
              <a:rPr lang="en-ID" sz="2400" b="1" i="1" dirty="0"/>
              <a:t> “Tim </a:t>
            </a:r>
            <a:r>
              <a:rPr lang="en-ID" sz="2400" b="1" i="1" dirty="0" err="1"/>
              <a:t>multinasional</a:t>
            </a:r>
            <a:r>
              <a:rPr lang="en-ID" sz="2400" b="1" i="1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cultural intelligence training </a:t>
            </a:r>
            <a:r>
              <a:rPr lang="en-ID" sz="2400" dirty="0" err="1"/>
              <a:t>menunjukkan</a:t>
            </a:r>
            <a:r>
              <a:rPr lang="en-ID" sz="2400" dirty="0"/>
              <a:t> </a:t>
            </a:r>
            <a:r>
              <a:rPr lang="en-ID" sz="2400" dirty="0" err="1"/>
              <a:t>peningkatan</a:t>
            </a:r>
            <a:r>
              <a:rPr lang="en-ID" sz="2400" dirty="0"/>
              <a:t> 27%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kolaborasi</a:t>
            </a:r>
            <a:r>
              <a:rPr lang="en-ID" sz="2400" dirty="0"/>
              <a:t> </a:t>
            </a:r>
            <a:r>
              <a:rPr lang="en-ID" sz="2400" dirty="0" err="1"/>
              <a:t>lintas</a:t>
            </a:r>
            <a:r>
              <a:rPr lang="en-ID" sz="2400" dirty="0"/>
              <a:t> </a:t>
            </a:r>
            <a:r>
              <a:rPr lang="en-ID" sz="2400" dirty="0" err="1"/>
              <a:t>batas</a:t>
            </a:r>
            <a:r>
              <a:rPr lang="en-ID" sz="2400" dirty="0"/>
              <a:t>”. </a:t>
            </a:r>
            <a:r>
              <a:rPr lang="en-ID" sz="2400" b="1" dirty="0" err="1"/>
              <a:t>Tantangan</a:t>
            </a:r>
            <a:r>
              <a:rPr lang="en-ID" sz="2400" b="1" dirty="0"/>
              <a:t> </a:t>
            </a:r>
            <a:r>
              <a:rPr lang="en-ID" sz="2400" b="1" dirty="0" err="1"/>
              <a:t>utama</a:t>
            </a:r>
            <a:r>
              <a:rPr lang="en-ID" sz="2400" dirty="0"/>
              <a:t>: Unconscious bias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perbedaan</a:t>
            </a:r>
            <a:r>
              <a:rPr lang="en-ID" sz="2400" dirty="0"/>
              <a:t> </a:t>
            </a:r>
            <a:r>
              <a:rPr lang="en-ID" sz="2400" dirty="0" err="1"/>
              <a:t>ekspektasi</a:t>
            </a:r>
            <a:r>
              <a:rPr lang="en-ID" sz="2400" dirty="0"/>
              <a:t> </a:t>
            </a:r>
            <a:r>
              <a:rPr lang="en-ID" sz="2400" dirty="0" err="1"/>
              <a:t>komunikasi</a:t>
            </a:r>
            <a:r>
              <a:rPr lang="en-ID" sz="2400" dirty="0"/>
              <a:t> (</a:t>
            </a:r>
            <a:r>
              <a:rPr lang="en-ID" sz="2400" dirty="0" err="1"/>
              <a:t>misalnya</a:t>
            </a:r>
            <a:r>
              <a:rPr lang="en-ID" sz="2400" dirty="0"/>
              <a:t> high-context vs. low-context cultures). </a:t>
            </a:r>
            <a:r>
              <a:rPr lang="en-ID" sz="2400" dirty="0" err="1"/>
              <a:t>Metodologi</a:t>
            </a:r>
            <a:r>
              <a:rPr lang="en-ID" sz="2400" dirty="0"/>
              <a:t> yang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Survei</a:t>
            </a:r>
            <a:r>
              <a:rPr lang="en-ID" sz="2400" dirty="0"/>
              <a:t> + </a:t>
            </a:r>
            <a:r>
              <a:rPr lang="en-ID" sz="2400" dirty="0" err="1"/>
              <a:t>wawancara</a:t>
            </a:r>
            <a:r>
              <a:rPr lang="en-ID" sz="2400" dirty="0"/>
              <a:t> </a:t>
            </a:r>
            <a:r>
              <a:rPr lang="en-ID" sz="2400" dirty="0" err="1"/>
              <a:t>mendalam</a:t>
            </a:r>
            <a:r>
              <a:rPr lang="en-ID" sz="2400" dirty="0"/>
              <a:t> </a:t>
            </a:r>
            <a:r>
              <a:rPr lang="en-ID" sz="2400" dirty="0" err="1"/>
              <a:t>pada</a:t>
            </a:r>
            <a:r>
              <a:rPr lang="en-ID" sz="2400" dirty="0"/>
              <a:t> 120 </a:t>
            </a:r>
            <a:r>
              <a:rPr lang="en-ID" sz="2400" dirty="0" err="1"/>
              <a:t>tim</a:t>
            </a:r>
            <a:r>
              <a:rPr lang="en-ID" sz="2400" dirty="0"/>
              <a:t> di 30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multinasional</a:t>
            </a:r>
            <a:r>
              <a:rPr lang="en-ID" sz="2400" dirty="0"/>
              <a:t>. </a:t>
            </a:r>
            <a:r>
              <a:rPr lang="en-ID" sz="2400" dirty="0" err="1"/>
              <a:t>Implikasi</a:t>
            </a:r>
            <a:r>
              <a:rPr lang="en-ID" sz="2400" dirty="0"/>
              <a:t> </a:t>
            </a:r>
            <a:r>
              <a:rPr lang="en-ID" sz="2400" dirty="0" err="1"/>
              <a:t>temuan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 </a:t>
            </a:r>
            <a:r>
              <a:rPr lang="en-ID" sz="2400" dirty="0" err="1"/>
              <a:t>Integrasi</a:t>
            </a:r>
            <a:r>
              <a:rPr lang="en-ID" sz="2400" dirty="0"/>
              <a:t> diversity metrics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evaluasi</a:t>
            </a:r>
            <a:r>
              <a:rPr lang="en-ID" sz="2400" dirty="0"/>
              <a:t> </a:t>
            </a:r>
            <a:r>
              <a:rPr lang="en-ID" sz="2400" dirty="0" err="1"/>
              <a:t>kinerja</a:t>
            </a:r>
            <a:r>
              <a:rPr lang="en-ID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03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A64FE-65CE-D049-838F-796CD7598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Besson &amp; Rowe, 2023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B0B22-F81C-734E-8BB4-B7CBCE1C9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041" y="2041742"/>
            <a:ext cx="8091814" cy="4697261"/>
          </a:xfrm>
        </p:spPr>
        <p:txBody>
          <a:bodyPr>
            <a:normAutofit fontScale="92500"/>
          </a:bodyPr>
          <a:lstStyle/>
          <a:p>
            <a:pPr algn="just"/>
            <a:r>
              <a:rPr lang="en-ID" dirty="0"/>
              <a:t>Digital </a:t>
            </a:r>
            <a:r>
              <a:rPr lang="en-ID" sz="2400" dirty="0"/>
              <a:t>Transformation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Restrukturisasi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. </a:t>
            </a:r>
            <a:r>
              <a:rPr lang="en-ID" sz="2400" dirty="0" err="1"/>
              <a:t>Judul</a:t>
            </a:r>
            <a:r>
              <a:rPr lang="en-ID" sz="2400" dirty="0"/>
              <a:t> </a:t>
            </a:r>
            <a:r>
              <a:rPr lang="en-ID" sz="2400" dirty="0" err="1"/>
              <a:t>Penelitian</a:t>
            </a:r>
            <a:r>
              <a:rPr lang="en-ID" sz="2400" dirty="0"/>
              <a:t> "Digitalization and the Future of Organizing" (Besson &amp; Rowe, 2023, Strategic Management Journal). </a:t>
            </a:r>
            <a:r>
              <a:rPr lang="en-ID" sz="2400" b="1" i="1" dirty="0" err="1"/>
              <a:t>Temuan</a:t>
            </a:r>
            <a:r>
              <a:rPr lang="en-ID" sz="2400" b="1" i="1" dirty="0"/>
              <a:t> </a:t>
            </a:r>
            <a:r>
              <a:rPr lang="en-ID" sz="2400" b="1" i="1" dirty="0" err="1"/>
              <a:t>adalah</a:t>
            </a:r>
            <a:r>
              <a:rPr lang="en-ID" sz="2400" b="1" i="1" dirty="0"/>
              <a:t> </a:t>
            </a:r>
            <a:r>
              <a:rPr lang="en-ID" sz="2400" dirty="0"/>
              <a:t>72% </a:t>
            </a:r>
            <a:r>
              <a:rPr lang="en-ID" sz="2400" dirty="0" err="1"/>
              <a:t>perusahaan</a:t>
            </a:r>
            <a:r>
              <a:rPr lang="en-ID" sz="2400" dirty="0"/>
              <a:t> yang </a:t>
            </a:r>
            <a:r>
              <a:rPr lang="en-ID" sz="2400" dirty="0" err="1"/>
              <a:t>gagal</a:t>
            </a:r>
            <a:r>
              <a:rPr lang="en-ID" sz="2400" dirty="0"/>
              <a:t> </a:t>
            </a:r>
            <a:r>
              <a:rPr lang="en-ID" sz="2400" dirty="0" err="1"/>
              <a:t>transformasi</a:t>
            </a:r>
            <a:r>
              <a:rPr lang="en-ID" sz="2400" dirty="0"/>
              <a:t> digital </a:t>
            </a:r>
            <a:r>
              <a:rPr lang="en-ID" sz="2400" dirty="0" err="1"/>
              <a:t>disebabkan</a:t>
            </a:r>
            <a:r>
              <a:rPr lang="en-ID" sz="2400" dirty="0"/>
              <a:t> </a:t>
            </a:r>
            <a:r>
              <a:rPr lang="en-ID" sz="2400" dirty="0" err="1"/>
              <a:t>oleh</a:t>
            </a:r>
            <a:r>
              <a:rPr lang="en-ID" sz="2400" dirty="0"/>
              <a:t> </a:t>
            </a:r>
            <a:r>
              <a:rPr lang="en-ID" sz="2400" dirty="0" err="1"/>
              <a:t>resistansi</a:t>
            </a:r>
            <a:r>
              <a:rPr lang="en-ID" sz="2400" dirty="0"/>
              <a:t> </a:t>
            </a:r>
            <a:r>
              <a:rPr lang="en-ID" sz="2400" dirty="0" err="1"/>
              <a:t>struktural</a:t>
            </a:r>
            <a:r>
              <a:rPr lang="en-ID" sz="2400" dirty="0"/>
              <a:t> (</a:t>
            </a:r>
            <a:r>
              <a:rPr lang="en-ID" sz="2400" dirty="0" err="1"/>
              <a:t>misalnya</a:t>
            </a:r>
            <a:r>
              <a:rPr lang="en-ID" sz="2400" dirty="0"/>
              <a:t> </a:t>
            </a:r>
            <a:r>
              <a:rPr lang="en-ID" sz="2400" dirty="0" err="1"/>
              <a:t>departemen</a:t>
            </a:r>
            <a:r>
              <a:rPr lang="en-ID" sz="2400" dirty="0"/>
              <a:t> IT yang </a:t>
            </a:r>
            <a:r>
              <a:rPr lang="en-ID" sz="2400" dirty="0" err="1"/>
              <a:t>terisolasi</a:t>
            </a:r>
            <a:r>
              <a:rPr lang="en-ID" sz="2400" dirty="0"/>
              <a:t>). </a:t>
            </a:r>
            <a:r>
              <a:rPr lang="en-ID" sz="2400" b="1" i="1" dirty="0"/>
              <a:t>Model </a:t>
            </a:r>
            <a:r>
              <a:rPr lang="en-ID" sz="2400" b="1" i="1" dirty="0" err="1"/>
              <a:t>sukses</a:t>
            </a:r>
            <a:r>
              <a:rPr lang="en-ID" sz="2400" b="1" i="1" dirty="0"/>
              <a:t> </a:t>
            </a:r>
            <a:r>
              <a:rPr lang="en-ID" sz="2400" b="1" i="1" dirty="0" err="1"/>
              <a:t>penelitian</a:t>
            </a:r>
            <a:r>
              <a:rPr lang="en-ID" sz="2400" b="1" i="1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"Ambidextrous Organizations" (</a:t>
            </a:r>
            <a:r>
              <a:rPr lang="en-ID" sz="2400" dirty="0" err="1"/>
              <a:t>mempertahankan</a:t>
            </a:r>
            <a:r>
              <a:rPr lang="en-ID" sz="2400" dirty="0"/>
              <a:t> </a:t>
            </a:r>
            <a:r>
              <a:rPr lang="en-ID" sz="2400" dirty="0" err="1"/>
              <a:t>operasi</a:t>
            </a:r>
            <a:r>
              <a:rPr lang="en-ID" sz="2400" dirty="0"/>
              <a:t> inti </a:t>
            </a:r>
            <a:r>
              <a:rPr lang="en-ID" sz="2400" dirty="0" err="1"/>
              <a:t>sambil</a:t>
            </a:r>
            <a:r>
              <a:rPr lang="en-ID" sz="2400" dirty="0"/>
              <a:t> </a:t>
            </a:r>
            <a:r>
              <a:rPr lang="en-ID" sz="2400" dirty="0" err="1"/>
              <a:t>membentuk</a:t>
            </a:r>
            <a:r>
              <a:rPr lang="en-ID" sz="2400" dirty="0"/>
              <a:t> digital venture teams </a:t>
            </a:r>
            <a:r>
              <a:rPr lang="en-ID" sz="2400" dirty="0" err="1"/>
              <a:t>terpisah</a:t>
            </a:r>
            <a:r>
              <a:rPr lang="en-ID" sz="2400" dirty="0"/>
              <a:t>). </a:t>
            </a:r>
            <a:r>
              <a:rPr lang="en-ID" sz="2400" b="1" i="1" dirty="0" err="1"/>
              <a:t>Metodologi</a:t>
            </a:r>
            <a:r>
              <a:rPr lang="en-ID" sz="2400" b="1" i="1" dirty="0"/>
              <a:t> </a:t>
            </a:r>
            <a:r>
              <a:rPr lang="en-ID" sz="2400" b="1" i="1" dirty="0" err="1"/>
              <a:t>menggunakan</a:t>
            </a:r>
            <a:r>
              <a:rPr lang="en-ID" sz="2400" b="1" i="1" dirty="0"/>
              <a:t> “</a:t>
            </a:r>
            <a:r>
              <a:rPr lang="en-ID" sz="2400" dirty="0" err="1"/>
              <a:t>Analisis</a:t>
            </a:r>
            <a:r>
              <a:rPr lang="en-ID" sz="2400" dirty="0"/>
              <a:t> longitudinal 200 </a:t>
            </a:r>
            <a:r>
              <a:rPr lang="en-ID" sz="2400" dirty="0" err="1"/>
              <a:t>perusahaan</a:t>
            </a:r>
            <a:r>
              <a:rPr lang="en-ID" sz="2400" dirty="0"/>
              <a:t> Fortune 500”. </a:t>
            </a:r>
            <a:r>
              <a:rPr lang="en-ID" sz="2400" dirty="0" err="1"/>
              <a:t>Implikasi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Pentingnya</a:t>
            </a:r>
            <a:r>
              <a:rPr lang="en-ID" sz="2400" dirty="0"/>
              <a:t> dual governance (</a:t>
            </a:r>
            <a:r>
              <a:rPr lang="en-ID" sz="2400" dirty="0" err="1"/>
              <a:t>struktur</a:t>
            </a:r>
            <a:r>
              <a:rPr lang="en-ID" sz="2400" dirty="0"/>
              <a:t> </a:t>
            </a:r>
            <a:r>
              <a:rPr lang="en-ID" sz="2400" dirty="0" err="1"/>
              <a:t>tradisional</a:t>
            </a:r>
            <a:r>
              <a:rPr lang="en-ID" sz="2400" dirty="0"/>
              <a:t> + digital pods).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85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CA22-6543-944D-BEFB-1E92B705C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Gittell</a:t>
            </a:r>
            <a:r>
              <a:rPr lang="en-ID" dirty="0"/>
              <a:t> et al., 2021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87646-8340-2E48-B809-45ABB816D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59" y="1878905"/>
            <a:ext cx="8267178" cy="4809994"/>
          </a:xfrm>
        </p:spPr>
        <p:txBody>
          <a:bodyPr>
            <a:noAutofit/>
          </a:bodyPr>
          <a:lstStyle/>
          <a:p>
            <a:pPr algn="just"/>
            <a:r>
              <a:rPr lang="en-ID" sz="2400" dirty="0" err="1"/>
              <a:t>Respons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Krisis</a:t>
            </a:r>
            <a:r>
              <a:rPr lang="en-ID" sz="2400" dirty="0"/>
              <a:t> Global (</a:t>
            </a:r>
            <a:r>
              <a:rPr lang="en-ID" sz="2400" dirty="0" err="1"/>
              <a:t>Contoh</a:t>
            </a:r>
            <a:r>
              <a:rPr lang="en-ID" sz="2400" dirty="0"/>
              <a:t>: </a:t>
            </a:r>
            <a:r>
              <a:rPr lang="en-ID" sz="2400" dirty="0" err="1"/>
              <a:t>Pandemi</a:t>
            </a:r>
            <a:r>
              <a:rPr lang="en-ID" sz="2400" dirty="0"/>
              <a:t>).</a:t>
            </a:r>
            <a:r>
              <a:rPr lang="en-ID" sz="2400" dirty="0" err="1"/>
              <a:t>Judul</a:t>
            </a:r>
            <a:r>
              <a:rPr lang="en-ID" sz="2400" dirty="0"/>
              <a:t> </a:t>
            </a:r>
            <a:r>
              <a:rPr lang="en-ID" sz="2400" dirty="0" err="1"/>
              <a:t>Penelitian</a:t>
            </a:r>
            <a:r>
              <a:rPr lang="en-ID" sz="2400" dirty="0"/>
              <a:t> "Resilience Strategies During COVID-19" (</a:t>
            </a:r>
            <a:r>
              <a:rPr lang="en-ID" sz="2400" dirty="0" err="1"/>
              <a:t>Gittell</a:t>
            </a:r>
            <a:r>
              <a:rPr lang="en-ID" sz="2400" dirty="0"/>
              <a:t> et al., 2021, Harvard Business Review).</a:t>
            </a:r>
            <a:r>
              <a:rPr lang="en-ID" sz="2400" dirty="0" err="1"/>
              <a:t>Temuan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 “</a:t>
            </a:r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jaringan</a:t>
            </a:r>
            <a:r>
              <a:rPr lang="en-ID" sz="2400" dirty="0"/>
              <a:t> </a:t>
            </a:r>
            <a:r>
              <a:rPr lang="en-ID" sz="2400" dirty="0" err="1"/>
              <a:t>komunikasi</a:t>
            </a:r>
            <a:r>
              <a:rPr lang="en-ID" sz="2400" dirty="0"/>
              <a:t> informal yang </a:t>
            </a:r>
            <a:r>
              <a:rPr lang="en-ID" sz="2400" dirty="0" err="1"/>
              <a:t>kuat</a:t>
            </a:r>
            <a:r>
              <a:rPr lang="en-ID" sz="2400" dirty="0"/>
              <a:t> (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komunitas</a:t>
            </a:r>
            <a:r>
              <a:rPr lang="en-ID" sz="2400" dirty="0"/>
              <a:t> internal Slack) </a:t>
            </a:r>
            <a:r>
              <a:rPr lang="en-ID" sz="2400" dirty="0" err="1"/>
              <a:t>pulih</a:t>
            </a:r>
            <a:r>
              <a:rPr lang="en-ID" sz="2400" dirty="0"/>
              <a:t> 40%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cepat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gangguan</a:t>
            </a:r>
            <a:r>
              <a:rPr lang="en-ID" sz="2400" dirty="0"/>
              <a:t> </a:t>
            </a:r>
            <a:r>
              <a:rPr lang="en-ID" sz="2400" dirty="0" err="1"/>
              <a:t>rantai</a:t>
            </a:r>
            <a:r>
              <a:rPr lang="en-ID" sz="2400" dirty="0"/>
              <a:t> </a:t>
            </a:r>
            <a:r>
              <a:rPr lang="en-ID" sz="2400" dirty="0" err="1"/>
              <a:t>pasok</a:t>
            </a:r>
            <a:r>
              <a:rPr lang="en-ID" sz="2400" dirty="0"/>
              <a:t>”.</a:t>
            </a:r>
            <a:r>
              <a:rPr lang="en-ID" sz="2400" dirty="0" err="1"/>
              <a:t>Faktor</a:t>
            </a:r>
            <a:r>
              <a:rPr lang="en-ID" sz="2400" dirty="0"/>
              <a:t> </a:t>
            </a:r>
            <a:r>
              <a:rPr lang="en-ID" sz="2400" dirty="0" err="1"/>
              <a:t>kritis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Distributed leadership (</a:t>
            </a:r>
            <a:r>
              <a:rPr lang="en-ID" sz="2400" dirty="0" err="1"/>
              <a:t>kepemimpinan</a:t>
            </a:r>
            <a:r>
              <a:rPr lang="en-ID" sz="2400" dirty="0"/>
              <a:t> </a:t>
            </a:r>
            <a:r>
              <a:rPr lang="en-ID" sz="2400" dirty="0" err="1"/>
              <a:t>terdesentralisasi</a:t>
            </a:r>
            <a:r>
              <a:rPr lang="en-ID" sz="2400" dirty="0"/>
              <a:t>).</a:t>
            </a:r>
            <a:r>
              <a:rPr lang="en-ID" sz="2400" dirty="0" err="1"/>
              <a:t>Metodologi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“Mixed-methods” (</a:t>
            </a:r>
            <a:r>
              <a:rPr lang="en-ID" sz="2400" dirty="0" err="1"/>
              <a:t>kuantitatif</a:t>
            </a:r>
            <a:r>
              <a:rPr lang="en-ID" sz="2400" dirty="0"/>
              <a:t> + </a:t>
            </a:r>
            <a:r>
              <a:rPr lang="en-ID" sz="2400" dirty="0" err="1"/>
              <a:t>studi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</a:t>
            </a:r>
            <a:r>
              <a:rPr lang="en-ID" sz="2400" dirty="0" err="1"/>
              <a:t>kualitatif</a:t>
            </a:r>
            <a:r>
              <a:rPr lang="en-ID" sz="2400" dirty="0"/>
              <a:t>). </a:t>
            </a:r>
            <a:r>
              <a:rPr lang="en-ID" sz="2400" dirty="0" err="1"/>
              <a:t>Implikasi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 </a:t>
            </a:r>
            <a:r>
              <a:rPr lang="en-ID" sz="2400" dirty="0" err="1"/>
              <a:t>Investasi</a:t>
            </a:r>
            <a:r>
              <a:rPr lang="en-ID" sz="2400" dirty="0"/>
              <a:t> </a:t>
            </a:r>
            <a:r>
              <a:rPr lang="en-ID" sz="2400" dirty="0" err="1"/>
              <a:t>pada</a:t>
            </a:r>
            <a:r>
              <a:rPr lang="en-ID" sz="2400" dirty="0"/>
              <a:t> social capital internal </a:t>
            </a:r>
            <a:r>
              <a:rPr lang="en-ID" sz="2400" dirty="0" err="1"/>
              <a:t>sama</a:t>
            </a:r>
            <a:r>
              <a:rPr lang="en-ID" sz="2400" dirty="0"/>
              <a:t> </a:t>
            </a:r>
            <a:r>
              <a:rPr lang="en-ID" sz="2400" dirty="0" err="1"/>
              <a:t>pentingnya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efisiensi</a:t>
            </a:r>
            <a:r>
              <a:rPr lang="en-ID" sz="2400" dirty="0"/>
              <a:t> </a:t>
            </a:r>
            <a:r>
              <a:rPr lang="en-ID" sz="2400" dirty="0" err="1"/>
              <a:t>operasional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3244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E0D03-8C9F-FC46-9C0B-BEF915A84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Hoffman &amp; Georg, 2022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A64CF-5B5A-D24E-9E64-7FDB30444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411" y="2489199"/>
            <a:ext cx="8166970" cy="4174647"/>
          </a:xfrm>
        </p:spPr>
        <p:txBody>
          <a:bodyPr>
            <a:normAutofit fontScale="92500"/>
          </a:bodyPr>
          <a:lstStyle/>
          <a:p>
            <a:pPr algn="just"/>
            <a:r>
              <a:rPr lang="en-ID" sz="2400" dirty="0"/>
              <a:t>Sustainability-Driven Reorganization. </a:t>
            </a:r>
            <a:r>
              <a:rPr lang="en-ID" sz="2400" dirty="0" err="1"/>
              <a:t>Judul</a:t>
            </a:r>
            <a:r>
              <a:rPr lang="en-ID" sz="2400" dirty="0"/>
              <a:t> </a:t>
            </a:r>
            <a:r>
              <a:rPr lang="en-ID" sz="2400" dirty="0" err="1"/>
              <a:t>Penelitian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 "Green Organizational Design in the Energy Sector" (Hoffman &amp; Georg, 2022, Academy of Management Journal).</a:t>
            </a:r>
            <a:r>
              <a:rPr lang="en-ID" sz="2400" dirty="0" err="1"/>
              <a:t>Temuan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 “Perusahaan </a:t>
            </a:r>
            <a:r>
              <a:rPr lang="en-ID" sz="2400" dirty="0" err="1"/>
              <a:t>energi</a:t>
            </a:r>
            <a:r>
              <a:rPr lang="en-ID" sz="2400" dirty="0"/>
              <a:t> yang </a:t>
            </a:r>
            <a:r>
              <a:rPr lang="en-ID" sz="2400" dirty="0" err="1"/>
              <a:t>mengadopsi</a:t>
            </a:r>
            <a:r>
              <a:rPr lang="en-ID" sz="2400" dirty="0"/>
              <a:t> sustainability KPIs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struktur</a:t>
            </a:r>
            <a:r>
              <a:rPr lang="en-ID" sz="2400" dirty="0"/>
              <a:t> bonus </a:t>
            </a:r>
            <a:r>
              <a:rPr lang="en-ID" sz="2400" dirty="0" err="1"/>
              <a:t>eksekutif</a:t>
            </a:r>
            <a:r>
              <a:rPr lang="en-ID" sz="2400" dirty="0"/>
              <a:t> </a:t>
            </a:r>
            <a:r>
              <a:rPr lang="en-ID" sz="2400" dirty="0" err="1"/>
              <a:t>mengurangi</a:t>
            </a:r>
            <a:r>
              <a:rPr lang="en-ID" sz="2400" dirty="0"/>
              <a:t> </a:t>
            </a:r>
            <a:r>
              <a:rPr lang="en-ID" sz="2400" dirty="0" err="1"/>
              <a:t>emisi</a:t>
            </a:r>
            <a:r>
              <a:rPr lang="en-ID" sz="2400" dirty="0"/>
              <a:t> 2×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cepat</a:t>
            </a:r>
            <a:r>
              <a:rPr lang="en-ID" sz="2400" dirty="0"/>
              <a:t>”. </a:t>
            </a:r>
            <a:r>
              <a:rPr lang="en-ID" sz="2400" dirty="0" err="1"/>
              <a:t>Hambatan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penelitian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“Short-termism investor vs. </a:t>
            </a:r>
            <a:r>
              <a:rPr lang="en-ID" sz="2400" dirty="0" err="1"/>
              <a:t>tujuan</a:t>
            </a:r>
            <a:r>
              <a:rPr lang="en-ID" sz="2400" dirty="0"/>
              <a:t> </a:t>
            </a:r>
            <a:r>
              <a:rPr lang="en-ID" sz="2400" dirty="0" err="1"/>
              <a:t>jangka</a:t>
            </a:r>
            <a:r>
              <a:rPr lang="en-ID" sz="2400" dirty="0"/>
              <a:t> Panjang”. </a:t>
            </a:r>
            <a:r>
              <a:rPr lang="en-ID" sz="2400" dirty="0" err="1"/>
              <a:t>Metodologi</a:t>
            </a:r>
            <a:r>
              <a:rPr lang="en-ID" sz="2400" dirty="0"/>
              <a:t> yang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“</a:t>
            </a:r>
            <a:r>
              <a:rPr lang="en-ID" sz="2400" dirty="0" err="1"/>
              <a:t>Analisis</a:t>
            </a:r>
            <a:r>
              <a:rPr lang="en-ID" sz="2400" dirty="0"/>
              <a:t> data panel 15 </a:t>
            </a:r>
            <a:r>
              <a:rPr lang="en-ID" sz="2400" dirty="0" err="1"/>
              <a:t>tahun</a:t>
            </a:r>
            <a:r>
              <a:rPr lang="en-ID" sz="2400" dirty="0"/>
              <a:t> di 100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energi</a:t>
            </a:r>
            <a:r>
              <a:rPr lang="en-ID" sz="2400" dirty="0"/>
              <a:t> global”. </a:t>
            </a:r>
            <a:r>
              <a:rPr lang="en-ID" sz="2400" dirty="0" err="1"/>
              <a:t>Implikasi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Restrukturisasi</a:t>
            </a:r>
            <a:r>
              <a:rPr lang="en-ID" sz="2400" dirty="0"/>
              <a:t> board of directors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memasukkan</a:t>
            </a:r>
            <a:r>
              <a:rPr lang="en-ID" sz="2400" dirty="0"/>
              <a:t> </a:t>
            </a:r>
            <a:r>
              <a:rPr lang="en-ID" sz="2400" dirty="0" err="1"/>
              <a:t>ahli</a:t>
            </a:r>
            <a:r>
              <a:rPr lang="en-ID" sz="2400" dirty="0"/>
              <a:t> </a:t>
            </a:r>
            <a:r>
              <a:rPr lang="en-ID" sz="2400" dirty="0" err="1"/>
              <a:t>keberlanjutan</a:t>
            </a:r>
            <a:r>
              <a:rPr lang="en-ID" sz="2400" dirty="0"/>
              <a:t>.</a:t>
            </a:r>
          </a:p>
          <a:p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3634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8FE27-A49F-6846-9864-B819FE90A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40" y="927099"/>
            <a:ext cx="7162744" cy="1026961"/>
          </a:xfrm>
        </p:spPr>
        <p:txBody>
          <a:bodyPr/>
          <a:lstStyle/>
          <a:p>
            <a:r>
              <a:rPr lang="en-ID" sz="2800" dirty="0"/>
              <a:t>SINTESIS HASIL PENELITIAN PARA PAKAR PEMBELAJARAN S2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E345B-5ED8-A445-8A90-2C845F38E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93" y="2179529"/>
            <a:ext cx="8029183" cy="4496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/>
              <a:t> </a:t>
            </a:r>
            <a:r>
              <a:rPr lang="en-ID" sz="2400" b="1" i="1" dirty="0" err="1"/>
              <a:t>Teori</a:t>
            </a:r>
            <a:r>
              <a:rPr lang="en-ID" sz="2400" b="1" i="1" dirty="0"/>
              <a:t> yang </a:t>
            </a:r>
            <a:r>
              <a:rPr lang="en-ID" sz="2400" b="1" i="1" dirty="0" err="1"/>
              <a:t>Relevan</a:t>
            </a:r>
            <a:r>
              <a:rPr lang="en-ID" sz="2400" b="1" i="1" dirty="0"/>
              <a:t>:</a:t>
            </a:r>
          </a:p>
          <a:p>
            <a:pPr lvl="0" algn="just"/>
            <a:r>
              <a:rPr lang="en-ID" sz="2400" b="1" dirty="0"/>
              <a:t>Contingency Theory </a:t>
            </a:r>
            <a:r>
              <a:rPr lang="en-ID" sz="2400" dirty="0"/>
              <a:t>(</a:t>
            </a:r>
            <a:r>
              <a:rPr lang="en-ID" sz="2400" dirty="0" err="1"/>
              <a:t>ketergantungan</a:t>
            </a:r>
            <a:r>
              <a:rPr lang="en-ID" sz="2400" dirty="0"/>
              <a:t> </a:t>
            </a:r>
            <a:r>
              <a:rPr lang="en-ID" sz="2400" dirty="0" err="1"/>
              <a:t>pada</a:t>
            </a:r>
            <a:r>
              <a:rPr lang="en-ID" sz="2400" dirty="0"/>
              <a:t> </a:t>
            </a:r>
            <a:r>
              <a:rPr lang="en-ID" sz="2400" dirty="0" err="1"/>
              <a:t>lingkungan</a:t>
            </a:r>
            <a:r>
              <a:rPr lang="en-ID" sz="2400" dirty="0"/>
              <a:t> </a:t>
            </a:r>
            <a:r>
              <a:rPr lang="en-ID" sz="2400" dirty="0" err="1"/>
              <a:t>eksternal</a:t>
            </a:r>
            <a:r>
              <a:rPr lang="en-ID" sz="2400" dirty="0"/>
              <a:t>).</a:t>
            </a:r>
          </a:p>
          <a:p>
            <a:pPr lvl="0" algn="just"/>
            <a:r>
              <a:rPr lang="en-ID" sz="2400" dirty="0"/>
              <a:t>Resource-Based View (</a:t>
            </a:r>
            <a:r>
              <a:rPr lang="en-ID" sz="2400" dirty="0" err="1"/>
              <a:t>pemanfaatan</a:t>
            </a:r>
            <a:r>
              <a:rPr lang="en-ID" sz="2400" dirty="0"/>
              <a:t> SDM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teknologi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keunggulan</a:t>
            </a:r>
            <a:r>
              <a:rPr lang="en-ID" sz="2400" dirty="0"/>
              <a:t> </a:t>
            </a:r>
            <a:r>
              <a:rPr lang="en-ID" sz="2400" dirty="0" err="1"/>
              <a:t>kompetitif</a:t>
            </a:r>
            <a:r>
              <a:rPr lang="en-ID" sz="2400" dirty="0"/>
              <a:t>).</a:t>
            </a:r>
          </a:p>
          <a:p>
            <a:pPr marL="0" indent="0">
              <a:buNone/>
            </a:pPr>
            <a:r>
              <a:rPr lang="en-ID" sz="2400" b="1" i="1" dirty="0" err="1"/>
              <a:t>Tren</a:t>
            </a:r>
            <a:r>
              <a:rPr lang="en-ID" sz="2400" b="1" i="1" dirty="0"/>
              <a:t> Utama:</a:t>
            </a:r>
          </a:p>
          <a:p>
            <a:pPr lvl="0"/>
            <a:r>
              <a:rPr lang="en-ID" sz="2400" dirty="0" err="1"/>
              <a:t>Pergeseran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struktur</a:t>
            </a:r>
            <a:r>
              <a:rPr lang="en-ID" sz="2400" dirty="0"/>
              <a:t> </a:t>
            </a:r>
            <a:r>
              <a:rPr lang="en-ID" sz="2400" dirty="0" err="1"/>
              <a:t>kaku</a:t>
            </a:r>
            <a:r>
              <a:rPr lang="en-ID" sz="2400" dirty="0"/>
              <a:t> </a:t>
            </a:r>
            <a:r>
              <a:rPr lang="en-ID" sz="2400" dirty="0" err="1"/>
              <a:t>ke</a:t>
            </a:r>
            <a:r>
              <a:rPr lang="en-ID" sz="2400" dirty="0"/>
              <a:t> networked organizations.</a:t>
            </a:r>
          </a:p>
          <a:p>
            <a:pPr lvl="0"/>
            <a:r>
              <a:rPr lang="en-ID" sz="2400" dirty="0" err="1"/>
              <a:t>Konvergensi</a:t>
            </a:r>
            <a:r>
              <a:rPr lang="en-ID" sz="2400" dirty="0"/>
              <a:t> </a:t>
            </a:r>
            <a:r>
              <a:rPr lang="en-ID" sz="2400" dirty="0" err="1"/>
              <a:t>isu</a:t>
            </a:r>
            <a:r>
              <a:rPr lang="en-ID" sz="2400" dirty="0"/>
              <a:t> </a:t>
            </a:r>
            <a:r>
              <a:rPr lang="en-ID" sz="2400" dirty="0" err="1"/>
              <a:t>digitalisasi</a:t>
            </a:r>
            <a:r>
              <a:rPr lang="en-ID" sz="2400" dirty="0"/>
              <a:t>, </a:t>
            </a:r>
            <a:r>
              <a:rPr lang="en-ID" sz="2400" dirty="0" err="1"/>
              <a:t>keberlanjutan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inklusi</a:t>
            </a:r>
            <a:r>
              <a:rPr lang="en-ID" sz="2400" dirty="0"/>
              <a:t> global.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90305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D6EDB-F8FA-BD42-A85F-016085B7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40" y="713985"/>
            <a:ext cx="6343202" cy="922980"/>
          </a:xfrm>
        </p:spPr>
        <p:txBody>
          <a:bodyPr/>
          <a:lstStyle/>
          <a:p>
            <a:pPr algn="ctr"/>
            <a:r>
              <a:rPr lang="en-ID" sz="2400" dirty="0"/>
              <a:t>DISKUSI KRITIS FGD &amp; REKOMENDASI BACAAN TAMBAHAN</a:t>
            </a:r>
            <a:br>
              <a:rPr lang="en-ID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EDB6C-4B90-B54A-A5A2-E86C18C50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515" y="1891431"/>
            <a:ext cx="8029184" cy="4797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400" b="1" dirty="0" err="1"/>
              <a:t>Diskusi</a:t>
            </a:r>
            <a:r>
              <a:rPr lang="en-ID" sz="2400" b="1" dirty="0"/>
              <a:t> </a:t>
            </a:r>
            <a:r>
              <a:rPr lang="en-ID" sz="2400" b="1" dirty="0" err="1"/>
              <a:t>Kritis</a:t>
            </a:r>
            <a:r>
              <a:rPr lang="en-ID" sz="2400" b="1" dirty="0"/>
              <a:t> FGD</a:t>
            </a:r>
          </a:p>
          <a:p>
            <a:pPr lvl="0"/>
            <a:r>
              <a:rPr lang="en-ID" sz="2400" dirty="0"/>
              <a:t>Trade-off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efisiensi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fleksibilitas</a:t>
            </a:r>
            <a:r>
              <a:rPr lang="en-ID" sz="2400" dirty="0"/>
              <a:t>.</a:t>
            </a:r>
          </a:p>
          <a:p>
            <a:pPr lvl="0"/>
            <a:r>
              <a:rPr lang="en-ID" sz="2400" dirty="0" err="1"/>
              <a:t>Peran</a:t>
            </a:r>
            <a:r>
              <a:rPr lang="en-ID" sz="2400" dirty="0"/>
              <a:t> </a:t>
            </a:r>
            <a:r>
              <a:rPr lang="en-ID" sz="2400" dirty="0" err="1"/>
              <a:t>kepemimpinan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sense-making </a:t>
            </a:r>
            <a:r>
              <a:rPr lang="en-ID" sz="2400" dirty="0" err="1"/>
              <a:t>perubahan</a:t>
            </a:r>
            <a:r>
              <a:rPr lang="en-ID" sz="2400" dirty="0"/>
              <a:t> </a:t>
            </a:r>
            <a:r>
              <a:rPr lang="en-ID" sz="2400" dirty="0" err="1"/>
              <a:t>kompleks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sz="2400" b="1" i="1" dirty="0" err="1"/>
              <a:t>Rekomendasi</a:t>
            </a:r>
            <a:r>
              <a:rPr lang="en-ID" sz="2400" b="1" i="1" dirty="0"/>
              <a:t> </a:t>
            </a:r>
            <a:r>
              <a:rPr lang="en-ID" sz="2400" b="1" i="1" dirty="0" err="1"/>
              <a:t>Bacaan</a:t>
            </a:r>
            <a:r>
              <a:rPr lang="en-ID" sz="2400" b="1" i="1" dirty="0"/>
              <a:t> </a:t>
            </a:r>
            <a:r>
              <a:rPr lang="en-ID" sz="2400" b="1" i="1" dirty="0" err="1"/>
              <a:t>Tambahan</a:t>
            </a:r>
            <a:endParaRPr lang="en-ID" sz="2400" b="1" i="1" dirty="0"/>
          </a:p>
          <a:p>
            <a:pPr lvl="0"/>
            <a:r>
              <a:rPr lang="en-ID" sz="2400" dirty="0"/>
              <a:t>"The End of Bureaucracy?" (</a:t>
            </a:r>
            <a:r>
              <a:rPr lang="en-ID" sz="2400" dirty="0" err="1"/>
              <a:t>Ashkenas</a:t>
            </a:r>
            <a:r>
              <a:rPr lang="en-ID" sz="2400" dirty="0"/>
              <a:t> et al., 2018) – </a:t>
            </a:r>
            <a:r>
              <a:rPr lang="en-ID" sz="2400" dirty="0" err="1"/>
              <a:t>Membahas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hierarki</a:t>
            </a:r>
            <a:r>
              <a:rPr lang="en-ID" sz="2400" dirty="0"/>
              <a:t>. </a:t>
            </a:r>
          </a:p>
          <a:p>
            <a:pPr lvl="0"/>
            <a:r>
              <a:rPr lang="en-ID" sz="2400" dirty="0"/>
              <a:t>"Global Projects: Designing the Organizational Structure" (</a:t>
            </a:r>
            <a:r>
              <a:rPr lang="en-ID" sz="2400" dirty="0" err="1"/>
              <a:t>Cattani</a:t>
            </a:r>
            <a:r>
              <a:rPr lang="en-ID" sz="2400" dirty="0"/>
              <a:t> et al., 2020) – </a:t>
            </a:r>
            <a:r>
              <a:rPr lang="en-ID" sz="2400" dirty="0" err="1"/>
              <a:t>Studi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</a:t>
            </a:r>
            <a:r>
              <a:rPr lang="en-ID" sz="2400" dirty="0" err="1"/>
              <a:t>proyek</a:t>
            </a:r>
            <a:r>
              <a:rPr lang="en-ID" sz="2400" dirty="0"/>
              <a:t> </a:t>
            </a:r>
            <a:r>
              <a:rPr lang="en-ID" sz="2400" dirty="0" err="1"/>
              <a:t>multinasional</a:t>
            </a:r>
            <a:r>
              <a:rPr lang="en-ID" sz="2400" dirty="0"/>
              <a:t>.</a:t>
            </a:r>
          </a:p>
          <a:p>
            <a:endParaRPr lang="en-ID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09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B44741E-4F8A-4DC4-96E4-E4A2E555A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9144000" cy="6867027"/>
            <a:chOff x="0" y="-2373"/>
            <a:chExt cx="12192000" cy="686702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1FDC0C6-6677-4608-AE99-98D3C7BB1F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89982C5-DDA9-41E0-8CF5-F83999C1BC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6E454F1-BC7B-4FC5-901F-84095FC67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0BDA7F3-0D92-4CE5-B124-114C29D28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86F90B9-54A4-4A43-B853-11AA290E0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5E538A9-6169-4720-88AE-7AE14BE802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59E5CEE5-D27F-4281-9293-590AD4163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2FCAD798-DEC5-4392-90CE-C46AD6CE6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 useBgFill="1">
          <p:nvSpPr>
            <p:cNvPr id="21" name="Rectangle 2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AD4D2CE2-0247-1C78-C6E0-FDD8DFCD6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815" y="1370143"/>
            <a:ext cx="4793452" cy="41574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700">
                <a:solidFill>
                  <a:schemeClr val="tx1"/>
                </a:solidFill>
              </a:rPr>
              <a:t>TERIMA KASIH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67515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7092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314325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177165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1942938" y="1881194"/>
            <a:ext cx="3299407" cy="330693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4285059" y="402165"/>
            <a:ext cx="4541439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915324" y="2958541"/>
            <a:ext cx="6053670" cy="940919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0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ID" sz="2500">
                <a:solidFill>
                  <a:srgbClr val="EBEBEB"/>
                </a:solidFill>
              </a:rPr>
              <a:t>Organizing in a Changing Global Environment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10D4510-F71D-B72E-FBBF-437176C3F1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4410750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314325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177165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1942938" y="1881194"/>
            <a:ext cx="3299407" cy="330693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4285059" y="402165"/>
            <a:ext cx="4541439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915324" y="2958541"/>
            <a:ext cx="6053670" cy="940919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ID" sz="2200">
                <a:solidFill>
                  <a:srgbClr val="EBEBEB"/>
                </a:solidFill>
              </a:rPr>
              <a:t>Resource Dependence Theory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6C1942-FA4A-AF8D-4EB0-E43352D1B0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557051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87B50C-BA86-4F51-A3E5-EE1354FCE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E7DC5BDA-5569-44D1-B022-C75E74FC5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794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4" y="973668"/>
            <a:ext cx="6571060" cy="706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>
                <a:solidFill>
                  <a:srgbClr val="FFFFFF"/>
                </a:solidFill>
              </a:rPr>
              <a:t>Strategic Managing Inter-dependencies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125878-85CE-4A00-BA94-36987E3410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047756-13C4-6B25-9FBE-E3C7A97A8B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105532"/>
              </p:ext>
            </p:extLst>
          </p:nvPr>
        </p:nvGraphicFramePr>
        <p:xfrm>
          <a:off x="619432" y="1680632"/>
          <a:ext cx="7905136" cy="4616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87B50C-BA86-4F51-A3E5-EE1354FCE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E7DC5BDA-5569-44D1-B022-C75E74FC5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794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4" y="973668"/>
            <a:ext cx="6571060" cy="706964"/>
          </a:xfrm>
        </p:spPr>
        <p:txBody>
          <a:bodyPr>
            <a:normAutofit/>
          </a:bodyPr>
          <a:lstStyle/>
          <a:p>
            <a:r>
              <a:rPr lang="en-ID" sz="4000" dirty="0">
                <a:solidFill>
                  <a:srgbClr val="FFFFFF"/>
                </a:solidFill>
              </a:rPr>
              <a:t>Transaction Cost Theory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125878-85CE-4A00-BA94-36987E3410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DB18132-C0A7-7D3A-5B58-DDE0C20B20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7652785"/>
              </p:ext>
            </p:extLst>
          </p:nvPr>
        </p:nvGraphicFramePr>
        <p:xfrm>
          <a:off x="619432" y="1858297"/>
          <a:ext cx="7831394" cy="4218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4" y="973668"/>
            <a:ext cx="6571060" cy="706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200">
                <a:solidFill>
                  <a:srgbClr val="EBEBEB"/>
                </a:solidFill>
              </a:rPr>
              <a:t>Peran Stakeholders dalam Perubahan Global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083C81-057D-01B8-302A-1020E2A1E9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911966"/>
              </p:ext>
            </p:extLst>
          </p:nvPr>
        </p:nvGraphicFramePr>
        <p:xfrm>
          <a:off x="457200" y="2477729"/>
          <a:ext cx="8259097" cy="4026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4" y="973668"/>
            <a:ext cx="7073100" cy="706964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ID" dirty="0">
                <a:solidFill>
                  <a:srgbClr val="EBEBEB"/>
                </a:solidFill>
              </a:rPr>
              <a:t>Peran </a:t>
            </a:r>
            <a:r>
              <a:rPr lang="en-ID" dirty="0" err="1">
                <a:solidFill>
                  <a:srgbClr val="EBEBEB"/>
                </a:solidFill>
              </a:rPr>
              <a:t>Manajer</a:t>
            </a:r>
            <a:r>
              <a:rPr lang="en-ID" dirty="0">
                <a:solidFill>
                  <a:srgbClr val="EBEBEB"/>
                </a:solidFill>
              </a:rPr>
              <a:t> </a:t>
            </a:r>
            <a:r>
              <a:rPr lang="en-ID" dirty="0" err="1">
                <a:solidFill>
                  <a:srgbClr val="EBEBEB"/>
                </a:solidFill>
              </a:rPr>
              <a:t>dalam</a:t>
            </a:r>
            <a:r>
              <a:rPr lang="en-ID" dirty="0">
                <a:solidFill>
                  <a:srgbClr val="EBEBEB"/>
                </a:solidFill>
              </a:rPr>
              <a:t> </a:t>
            </a:r>
            <a:r>
              <a:rPr lang="en-ID" dirty="0" err="1">
                <a:solidFill>
                  <a:srgbClr val="EBEBEB"/>
                </a:solidFill>
              </a:rPr>
              <a:t>Lingkungan</a:t>
            </a:r>
            <a:r>
              <a:rPr lang="en-ID" dirty="0">
                <a:solidFill>
                  <a:srgbClr val="EBEBEB"/>
                </a:solidFill>
              </a:rPr>
              <a:t> Global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23F331-B6BD-0343-F47B-AC45990B70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355864"/>
              </p:ext>
            </p:extLst>
          </p:nvPr>
        </p:nvGraphicFramePr>
        <p:xfrm>
          <a:off x="324466" y="2389240"/>
          <a:ext cx="8421328" cy="4159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4" y="973668"/>
            <a:ext cx="6571060" cy="706964"/>
          </a:xfrm>
        </p:spPr>
        <p:txBody>
          <a:bodyPr>
            <a:normAutofit/>
          </a:bodyPr>
          <a:lstStyle/>
          <a:p>
            <a:r>
              <a:rPr lang="en-ID" sz="3000"/>
              <a:t>Etika Bisnis dalam Konteks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15" y="2433484"/>
            <a:ext cx="5665407" cy="405580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D" sz="2300" dirty="0"/>
              <a:t>- Etika </a:t>
            </a:r>
            <a:r>
              <a:rPr lang="en-ID" sz="2300" dirty="0" err="1"/>
              <a:t>menjadi</a:t>
            </a:r>
            <a:r>
              <a:rPr lang="en-ID" sz="2300" dirty="0"/>
              <a:t> </a:t>
            </a:r>
            <a:r>
              <a:rPr lang="en-ID" sz="2300" dirty="0" err="1"/>
              <a:t>perhatian</a:t>
            </a:r>
            <a:r>
              <a:rPr lang="en-ID" sz="2300" dirty="0"/>
              <a:t> </a:t>
            </a:r>
            <a:r>
              <a:rPr lang="en-ID" sz="2300" dirty="0" err="1"/>
              <a:t>utama</a:t>
            </a:r>
            <a:r>
              <a:rPr lang="en-ID" sz="2300" dirty="0"/>
              <a:t> </a:t>
            </a:r>
            <a:r>
              <a:rPr lang="en-ID" sz="2300" dirty="0" err="1"/>
              <a:t>dalam</a:t>
            </a:r>
            <a:r>
              <a:rPr lang="en-ID" sz="2300" dirty="0"/>
              <a:t> </a:t>
            </a:r>
            <a:r>
              <a:rPr lang="en-ID" sz="2300" dirty="0" err="1"/>
              <a:t>interaksi</a:t>
            </a:r>
            <a:r>
              <a:rPr lang="en-ID" sz="2300" dirty="0"/>
              <a:t> </a:t>
            </a:r>
            <a:r>
              <a:rPr lang="en-ID" sz="2300" dirty="0" err="1"/>
              <a:t>bisnis</a:t>
            </a:r>
            <a:r>
              <a:rPr lang="en-ID" sz="2300" dirty="0"/>
              <a:t> global.</a:t>
            </a:r>
          </a:p>
          <a:p>
            <a:pPr marL="0" indent="0">
              <a:buNone/>
            </a:pPr>
            <a:r>
              <a:rPr lang="en-ID" sz="2300" dirty="0"/>
              <a:t>- </a:t>
            </a:r>
            <a:r>
              <a:rPr lang="en-ID" sz="2300" dirty="0" err="1"/>
              <a:t>Organisasi</a:t>
            </a:r>
            <a:r>
              <a:rPr lang="en-ID" sz="2300" dirty="0"/>
              <a:t> </a:t>
            </a:r>
            <a:r>
              <a:rPr lang="en-ID" sz="2300" dirty="0" err="1"/>
              <a:t>harus</a:t>
            </a:r>
            <a:r>
              <a:rPr lang="en-ID" sz="2300" dirty="0"/>
              <a:t> </a:t>
            </a:r>
            <a:r>
              <a:rPr lang="en-ID" sz="2300" dirty="0" err="1"/>
              <a:t>patuh</a:t>
            </a:r>
            <a:r>
              <a:rPr lang="en-ID" sz="2300" dirty="0"/>
              <a:t> pada </a:t>
            </a:r>
            <a:r>
              <a:rPr lang="en-ID" sz="2300" dirty="0" err="1"/>
              <a:t>standar</a:t>
            </a:r>
            <a:r>
              <a:rPr lang="en-ID" sz="2300" dirty="0"/>
              <a:t> </a:t>
            </a:r>
            <a:r>
              <a:rPr lang="en-ID" sz="2300" dirty="0" err="1"/>
              <a:t>etika</a:t>
            </a:r>
            <a:r>
              <a:rPr lang="en-ID" sz="2300" dirty="0"/>
              <a:t> universal dan </a:t>
            </a:r>
            <a:r>
              <a:rPr lang="en-ID" sz="2300" dirty="0" err="1"/>
              <a:t>lokal</a:t>
            </a:r>
            <a:r>
              <a:rPr lang="en-ID" sz="2300" dirty="0"/>
              <a:t>.</a:t>
            </a:r>
          </a:p>
          <a:p>
            <a:pPr marL="0" indent="0">
              <a:buNone/>
            </a:pPr>
            <a:r>
              <a:rPr lang="en-ID" sz="2300" dirty="0"/>
              <a:t>- </a:t>
            </a:r>
            <a:r>
              <a:rPr lang="en-ID" sz="2300" dirty="0" err="1"/>
              <a:t>Isu</a:t>
            </a:r>
            <a:r>
              <a:rPr lang="en-ID" sz="2300" dirty="0"/>
              <a:t> </a:t>
            </a:r>
            <a:r>
              <a:rPr lang="en-ID" sz="2300" dirty="0" err="1"/>
              <a:t>seperti</a:t>
            </a:r>
            <a:r>
              <a:rPr lang="en-ID" sz="2300" dirty="0"/>
              <a:t> </a:t>
            </a:r>
            <a:r>
              <a:rPr lang="en-ID" sz="2300" dirty="0" err="1"/>
              <a:t>hak</a:t>
            </a:r>
            <a:r>
              <a:rPr lang="en-ID" sz="2300" dirty="0"/>
              <a:t> </a:t>
            </a:r>
            <a:r>
              <a:rPr lang="en-ID" sz="2300" dirty="0" err="1"/>
              <a:t>pekerja</a:t>
            </a:r>
            <a:r>
              <a:rPr lang="en-ID" sz="2300" dirty="0"/>
              <a:t> dan </a:t>
            </a:r>
            <a:r>
              <a:rPr lang="en-ID" sz="2300" dirty="0" err="1"/>
              <a:t>perlindungan</a:t>
            </a:r>
            <a:r>
              <a:rPr lang="en-ID" sz="2300" dirty="0"/>
              <a:t> </a:t>
            </a:r>
            <a:r>
              <a:rPr lang="en-ID" sz="2300" dirty="0" err="1"/>
              <a:t>lingkungan</a:t>
            </a:r>
            <a:r>
              <a:rPr lang="en-ID" sz="2300" dirty="0"/>
              <a:t> </a:t>
            </a:r>
            <a:r>
              <a:rPr lang="en-ID" sz="2300" dirty="0" err="1"/>
              <a:t>harus</a:t>
            </a:r>
            <a:r>
              <a:rPr lang="en-ID" sz="2300" dirty="0"/>
              <a:t> </a:t>
            </a:r>
            <a:r>
              <a:rPr lang="en-ID" sz="2300" dirty="0" err="1"/>
              <a:t>diperhatikan</a:t>
            </a:r>
            <a:r>
              <a:rPr lang="en-ID" sz="2300" dirty="0"/>
              <a:t>.</a:t>
            </a:r>
          </a:p>
        </p:txBody>
      </p:sp>
      <p:pic>
        <p:nvPicPr>
          <p:cNvPr id="7" name="Graphic 6" descr="Fan">
            <a:extLst>
              <a:ext uri="{FF2B5EF4-FFF2-40B4-BE49-F238E27FC236}">
                <a16:creationId xmlns:a16="http://schemas.microsoft.com/office/drawing/2014/main" id="{419BFB17-69AB-83A7-C6B1-57DEAB3BDC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31622" y="2726811"/>
            <a:ext cx="2310036" cy="23100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4" y="973668"/>
            <a:ext cx="6571060" cy="706964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: </a:t>
            </a:r>
            <a:r>
              <a:rPr lang="en-ID" dirty="0" err="1"/>
              <a:t>Adaptasi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833" y="2286001"/>
            <a:ext cx="6052298" cy="42475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D" sz="2700" dirty="0"/>
              <a:t>- </a:t>
            </a:r>
            <a:r>
              <a:rPr lang="en-ID" sz="2700" dirty="0" err="1"/>
              <a:t>Contoh</a:t>
            </a:r>
            <a:r>
              <a:rPr lang="en-ID" sz="2700" dirty="0"/>
              <a:t> </a:t>
            </a:r>
            <a:r>
              <a:rPr lang="en-ID" sz="2700" dirty="0" err="1"/>
              <a:t>perusahaan</a:t>
            </a:r>
            <a:r>
              <a:rPr lang="en-ID" sz="2700" dirty="0"/>
              <a:t> </a:t>
            </a:r>
            <a:r>
              <a:rPr lang="en-ID" sz="2700" dirty="0" err="1"/>
              <a:t>multinasional</a:t>
            </a:r>
            <a:r>
              <a:rPr lang="en-ID" sz="2700" dirty="0"/>
              <a:t> </a:t>
            </a:r>
            <a:r>
              <a:rPr lang="en-ID" sz="2700" dirty="0" err="1"/>
              <a:t>menyesuaikan</a:t>
            </a:r>
            <a:r>
              <a:rPr lang="en-ID" sz="2700" dirty="0"/>
              <a:t> </a:t>
            </a:r>
            <a:r>
              <a:rPr lang="en-ID" sz="2700" dirty="0" err="1"/>
              <a:t>diri</a:t>
            </a:r>
            <a:r>
              <a:rPr lang="en-ID" sz="2700" dirty="0"/>
              <a:t> di </a:t>
            </a:r>
            <a:r>
              <a:rPr lang="en-ID" sz="2700" dirty="0" err="1"/>
              <a:t>berbagai</a:t>
            </a:r>
            <a:r>
              <a:rPr lang="en-ID" sz="2700" dirty="0"/>
              <a:t> negara.</a:t>
            </a:r>
          </a:p>
          <a:p>
            <a:pPr marL="0" indent="0">
              <a:buNone/>
            </a:pPr>
            <a:r>
              <a:rPr lang="en-ID" sz="2700" dirty="0"/>
              <a:t>- </a:t>
            </a:r>
            <a:r>
              <a:rPr lang="en-ID" sz="2700" dirty="0" err="1"/>
              <a:t>Adaptasi</a:t>
            </a:r>
            <a:r>
              <a:rPr lang="en-ID" sz="2700" dirty="0"/>
              <a:t> </a:t>
            </a:r>
            <a:r>
              <a:rPr lang="en-ID" sz="2700" dirty="0" err="1"/>
              <a:t>budaya</a:t>
            </a:r>
            <a:r>
              <a:rPr lang="en-ID" sz="2700" dirty="0"/>
              <a:t> </a:t>
            </a:r>
            <a:r>
              <a:rPr lang="en-ID" sz="2700" dirty="0" err="1"/>
              <a:t>kerja</a:t>
            </a:r>
            <a:r>
              <a:rPr lang="en-ID" sz="2700" dirty="0"/>
              <a:t> dan </a:t>
            </a:r>
            <a:r>
              <a:rPr lang="en-ID" sz="2700" dirty="0" err="1"/>
              <a:t>regulasi</a:t>
            </a:r>
            <a:r>
              <a:rPr lang="en-ID" sz="2700" dirty="0"/>
              <a:t> </a:t>
            </a:r>
            <a:r>
              <a:rPr lang="en-ID" sz="2700" dirty="0" err="1"/>
              <a:t>nasional</a:t>
            </a:r>
            <a:r>
              <a:rPr lang="en-ID" sz="2700" dirty="0"/>
              <a:t> </a:t>
            </a:r>
            <a:r>
              <a:rPr lang="en-ID" sz="2700" dirty="0" err="1"/>
              <a:t>adalah</a:t>
            </a:r>
            <a:r>
              <a:rPr lang="en-ID" sz="2700" dirty="0"/>
              <a:t> </a:t>
            </a:r>
            <a:r>
              <a:rPr lang="en-ID" sz="2700" dirty="0" err="1"/>
              <a:t>kunci</a:t>
            </a:r>
            <a:r>
              <a:rPr lang="en-ID" sz="2700" dirty="0"/>
              <a:t> </a:t>
            </a:r>
            <a:r>
              <a:rPr lang="en-ID" sz="2700" dirty="0" err="1"/>
              <a:t>keberhasilan</a:t>
            </a:r>
            <a:r>
              <a:rPr lang="en-ID" sz="2700" dirty="0"/>
              <a:t>.</a:t>
            </a:r>
          </a:p>
          <a:p>
            <a:pPr marL="0" indent="0">
              <a:buNone/>
            </a:pPr>
            <a:r>
              <a:rPr lang="en-ID" sz="2700" dirty="0"/>
              <a:t>- </a:t>
            </a:r>
            <a:r>
              <a:rPr lang="en-ID" sz="2700" dirty="0" err="1"/>
              <a:t>Menunjukkan</a:t>
            </a:r>
            <a:r>
              <a:rPr lang="en-ID" sz="2700" dirty="0"/>
              <a:t> </a:t>
            </a:r>
            <a:r>
              <a:rPr lang="en-ID" sz="2700" dirty="0" err="1"/>
              <a:t>pentingnya</a:t>
            </a:r>
            <a:r>
              <a:rPr lang="en-ID" sz="2700" dirty="0"/>
              <a:t> </a:t>
            </a:r>
            <a:r>
              <a:rPr lang="en-ID" sz="2700" dirty="0" err="1"/>
              <a:t>manajemen</a:t>
            </a:r>
            <a:r>
              <a:rPr lang="en-ID" sz="2700" dirty="0"/>
              <a:t> yang </a:t>
            </a:r>
            <a:r>
              <a:rPr lang="en-ID" sz="2700" dirty="0" err="1"/>
              <a:t>responsif</a:t>
            </a:r>
            <a:r>
              <a:rPr lang="en-ID" sz="2700" dirty="0"/>
              <a:t>.</a:t>
            </a:r>
          </a:p>
        </p:txBody>
      </p:sp>
      <p:pic>
        <p:nvPicPr>
          <p:cNvPr id="7" name="Graphic 6" descr="Robot">
            <a:extLst>
              <a:ext uri="{FF2B5EF4-FFF2-40B4-BE49-F238E27FC236}">
                <a16:creationId xmlns:a16="http://schemas.microsoft.com/office/drawing/2014/main" id="{F01D4377-4A3E-B1BC-D984-D21FA20BF8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43131" y="3156632"/>
            <a:ext cx="2310036" cy="23100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{CAC2CA5E-5528-7442-9CFE-55EA6A017052}tf10001076</Template>
  <TotalTime>83</TotalTime>
  <Words>927</Words>
  <Application>Microsoft Macintosh PowerPoint</Application>
  <PresentationFormat>On-screen Show (4:3)</PresentationFormat>
  <Paragraphs>67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Ion Boardroom</vt:lpstr>
      <vt:lpstr>Organizing in a Changing Global Environment</vt:lpstr>
      <vt:lpstr>Organizing in a Changing Global Environment</vt:lpstr>
      <vt:lpstr>Resource Dependence Theory</vt:lpstr>
      <vt:lpstr>Strategic Managing Inter-dependencies</vt:lpstr>
      <vt:lpstr>Transaction Cost Theory</vt:lpstr>
      <vt:lpstr>Peran Stakeholders dalam Perubahan Global</vt:lpstr>
      <vt:lpstr>Peran Manajer dalam Lingkungan Global</vt:lpstr>
      <vt:lpstr>Etika Bisnis dalam Konteks Global</vt:lpstr>
      <vt:lpstr>Studi Kasus: Adaptasi Organisasi Global</vt:lpstr>
      <vt:lpstr>Rangkuman</vt:lpstr>
      <vt:lpstr>PENELITIAN TEMA PERTEMUAN : ORGANIZING IN A CHANGING GLOBAL ENVIRONMENT </vt:lpstr>
      <vt:lpstr>Stahl et al., 2022</vt:lpstr>
      <vt:lpstr>Besson &amp; Rowe, 2023</vt:lpstr>
      <vt:lpstr>Gittell et al., 2021</vt:lpstr>
      <vt:lpstr>Hoffman &amp; Georg, 2022</vt:lpstr>
      <vt:lpstr>SINTESIS HASIL PENELITIAN PARA PAKAR PEMBELAJARAN S2</vt:lpstr>
      <vt:lpstr>DISKUSI KRITIS FGD &amp; REKOMENDASI BACAAN TAMBAHAN </vt:lpstr>
      <vt:lpstr>TERIMA KASIH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in a Changing Global Environment</dc:title>
  <dc:subject/>
  <dc:creator/>
  <cp:keywords/>
  <dc:description>generated using python-pptx</dc:description>
  <cp:lastModifiedBy>Microsoft Office User</cp:lastModifiedBy>
  <cp:revision>6</cp:revision>
  <cp:lastPrinted>2025-04-11T16:28:31Z</cp:lastPrinted>
  <dcterms:created xsi:type="dcterms:W3CDTF">2013-01-27T09:14:16Z</dcterms:created>
  <dcterms:modified xsi:type="dcterms:W3CDTF">2025-04-11T16:29:29Z</dcterms:modified>
  <cp:category/>
</cp:coreProperties>
</file>