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18" r:id="rId3"/>
    <p:sldId id="348" r:id="rId4"/>
    <p:sldId id="349" r:id="rId5"/>
    <p:sldId id="346" r:id="rId6"/>
    <p:sldId id="341" r:id="rId7"/>
    <p:sldId id="342" r:id="rId8"/>
    <p:sldId id="334" r:id="rId9"/>
    <p:sldId id="351" r:id="rId10"/>
    <p:sldId id="352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97" autoAdjust="0"/>
    <p:restoredTop sz="91241" autoAdjust="0"/>
  </p:normalViewPr>
  <p:slideViewPr>
    <p:cSldViewPr>
      <p:cViewPr varScale="1">
        <p:scale>
          <a:sx n="70" d="100"/>
          <a:sy n="70" d="100"/>
        </p:scale>
        <p:origin x="127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191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29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PEMBIAYAAN MIKRO DAN UMKM</a:t>
            </a: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9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00800" cy="5328592"/>
          </a:xfrm>
        </p:spPr>
        <p:txBody>
          <a:bodyPr>
            <a:normAutofit fontScale="92500"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1"/>
                </a:solidFill>
              </a:rPr>
              <a:t>Peraturan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Otoritas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Jasa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Keuangan</a:t>
            </a:r>
            <a:r>
              <a:rPr lang="en-US" b="1" dirty="0">
                <a:solidFill>
                  <a:schemeClr val="tx1"/>
                </a:solidFill>
              </a:rPr>
              <a:t> (POJK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POJK </a:t>
            </a:r>
            <a:r>
              <a:rPr lang="en-US" b="1" dirty="0" err="1">
                <a:solidFill>
                  <a:schemeClr val="tx1"/>
                </a:solidFill>
              </a:rPr>
              <a:t>tentang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Penyaluran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Kredit</a:t>
            </a:r>
            <a:r>
              <a:rPr lang="en-US" b="1" dirty="0">
                <a:solidFill>
                  <a:schemeClr val="tx1"/>
                </a:solidFill>
              </a:rPr>
              <a:t>/</a:t>
            </a:r>
            <a:r>
              <a:rPr lang="en-US" b="1" dirty="0" err="1">
                <a:solidFill>
                  <a:schemeClr val="tx1"/>
                </a:solidFill>
              </a:rPr>
              <a:t>Pembiayaan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oleh</a:t>
            </a:r>
            <a:r>
              <a:rPr lang="en-US" b="1" dirty="0">
                <a:solidFill>
                  <a:schemeClr val="tx1"/>
                </a:solidFill>
              </a:rPr>
              <a:t> Bank: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 bank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menyalurkan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UMKM (</a:t>
            </a:r>
            <a:r>
              <a:rPr lang="en-US" dirty="0" err="1">
                <a:solidFill>
                  <a:schemeClr val="tx1"/>
                </a:solidFill>
              </a:rPr>
              <a:t>misalnya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rasio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</a:t>
            </a:r>
            <a:r>
              <a:rPr lang="en-US" dirty="0">
                <a:solidFill>
                  <a:schemeClr val="tx1"/>
                </a:solidFill>
              </a:rPr>
              <a:t> UMKM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</a:p>
          <a:p>
            <a:pPr marL="514350" indent="-514350" algn="l"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POJK </a:t>
            </a:r>
            <a:r>
              <a:rPr lang="en-US" b="1" dirty="0" err="1">
                <a:solidFill>
                  <a:schemeClr val="tx1"/>
                </a:solidFill>
              </a:rPr>
              <a:t>tentang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Layanan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Pendanaan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Bersama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Berbasis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Teknologi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Informasi</a:t>
            </a:r>
            <a:r>
              <a:rPr lang="en-US" b="1" dirty="0">
                <a:solidFill>
                  <a:schemeClr val="tx1"/>
                </a:solidFill>
              </a:rPr>
              <a:t> (Fintech P2P Lending):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platform </a:t>
            </a:r>
            <a:r>
              <a:rPr lang="en-US" i="1" dirty="0" err="1">
                <a:solidFill>
                  <a:schemeClr val="tx1"/>
                </a:solidFill>
              </a:rPr>
              <a:t>fintech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memfasilitasi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UMKM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POJK </a:t>
            </a:r>
            <a:r>
              <a:rPr lang="en-US" b="1" dirty="0" err="1">
                <a:solidFill>
                  <a:schemeClr val="tx1"/>
                </a:solidFill>
              </a:rPr>
              <a:t>tentang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Lembaga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Keuangan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Mikro</a:t>
            </a:r>
            <a:r>
              <a:rPr lang="en-US" b="1" dirty="0">
                <a:solidFill>
                  <a:schemeClr val="tx1"/>
                </a:solidFill>
              </a:rPr>
              <a:t> (LKM):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operasional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pengawasan</a:t>
            </a:r>
            <a:r>
              <a:rPr lang="en-US" dirty="0">
                <a:solidFill>
                  <a:schemeClr val="tx1"/>
                </a:solidFill>
              </a:rPr>
              <a:t> LKM.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95813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751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>
                <a:solidFill>
                  <a:schemeClr val="tx1"/>
                </a:solidFill>
              </a:rPr>
              <a:t>Urgensi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Pembiayaan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UMKM</a:t>
            </a:r>
          </a:p>
          <a:p>
            <a:pPr algn="l"/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Pentingnya</a:t>
            </a:r>
            <a:r>
              <a:rPr lang="en-US" dirty="0">
                <a:solidFill>
                  <a:schemeClr val="tx1"/>
                </a:solidFill>
              </a:rPr>
              <a:t> UMKM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Perekonomian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Nasional :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Penciptaan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lapangan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kerja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Peningkatan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pendapatan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masyarakat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Distribusi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pendapatan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Inovasi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pertumbuhan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ekonomi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US" sz="12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Kesenjangan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Pembiayaan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err="1" smtClean="0">
                <a:solidFill>
                  <a:schemeClr val="tx1"/>
                </a:solidFill>
              </a:rPr>
              <a:t>Akses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yang </a:t>
            </a:r>
            <a:r>
              <a:rPr lang="en-US" dirty="0" err="1">
                <a:solidFill>
                  <a:schemeClr val="tx1"/>
                </a:solidFill>
              </a:rPr>
              <a:t>terbatas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sumber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formal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UMKM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260648"/>
            <a:ext cx="7920880" cy="6048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>
                <a:solidFill>
                  <a:schemeClr val="tx1"/>
                </a:solidFill>
              </a:rPr>
              <a:t>Tantangan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Utama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UMKM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Akses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terbatas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pembiayaan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Keterbatasan</a:t>
            </a:r>
            <a:r>
              <a:rPr lang="en-US" dirty="0">
                <a:solidFill>
                  <a:schemeClr val="tx1"/>
                </a:solidFill>
              </a:rPr>
              <a:t> modal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aset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Kurangnya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literasi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keuangan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Peran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Pembiayaan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Meningkatkan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kapasitas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produksi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Mengembangkan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usaha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saing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90878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692696"/>
            <a:ext cx="7920880" cy="5276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300" b="1" dirty="0" err="1">
                <a:solidFill>
                  <a:schemeClr val="tx1"/>
                </a:solidFill>
              </a:rPr>
              <a:t>Pembiayaan</a:t>
            </a:r>
            <a:r>
              <a:rPr lang="en-US" sz="3300" b="1" dirty="0">
                <a:solidFill>
                  <a:schemeClr val="tx1"/>
                </a:solidFill>
              </a:rPr>
              <a:t> </a:t>
            </a:r>
            <a:r>
              <a:rPr lang="en-US" sz="3300" b="1" dirty="0" err="1">
                <a:solidFill>
                  <a:schemeClr val="tx1"/>
                </a:solidFill>
              </a:rPr>
              <a:t>untuk</a:t>
            </a:r>
            <a:r>
              <a:rPr lang="en-US" sz="3300" b="1" dirty="0">
                <a:solidFill>
                  <a:schemeClr val="tx1"/>
                </a:solidFill>
              </a:rPr>
              <a:t> UMKM </a:t>
            </a:r>
            <a:r>
              <a:rPr lang="en-US" sz="3300" b="1" dirty="0" err="1">
                <a:solidFill>
                  <a:schemeClr val="tx1"/>
                </a:solidFill>
              </a:rPr>
              <a:t>dalam</a:t>
            </a:r>
            <a:r>
              <a:rPr lang="en-US" sz="3300" b="1" dirty="0">
                <a:solidFill>
                  <a:schemeClr val="tx1"/>
                </a:solidFill>
              </a:rPr>
              <a:t> </a:t>
            </a:r>
            <a:r>
              <a:rPr lang="en-US" sz="3300" b="1" dirty="0" err="1">
                <a:solidFill>
                  <a:schemeClr val="tx1"/>
                </a:solidFill>
              </a:rPr>
              <a:t>Perspektif</a:t>
            </a:r>
            <a:r>
              <a:rPr lang="en-US" sz="3300" b="1" dirty="0">
                <a:solidFill>
                  <a:schemeClr val="tx1"/>
                </a:solidFill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</a:rPr>
              <a:t>Hukum</a:t>
            </a:r>
            <a:endParaRPr lang="en-US" sz="3300" b="1" dirty="0" smtClean="0">
              <a:solidFill>
                <a:schemeClr val="tx1"/>
              </a:solidFill>
            </a:endParaRPr>
          </a:p>
          <a:p>
            <a:endParaRPr lang="en-US" sz="3300" b="1" dirty="0">
              <a:solidFill>
                <a:schemeClr val="tx1"/>
              </a:solidFill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Definisi</a:t>
            </a:r>
            <a:r>
              <a:rPr lang="en-US" b="1" dirty="0">
                <a:solidFill>
                  <a:schemeClr val="tx1"/>
                </a:solidFill>
              </a:rPr>
              <a:t> UMKM </a:t>
            </a:r>
            <a:r>
              <a:rPr lang="en-US" b="1" dirty="0" err="1">
                <a:solidFill>
                  <a:schemeClr val="tx1"/>
                </a:solidFill>
              </a:rPr>
              <a:t>Berdasarkan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Undang-Undang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Nomor</a:t>
            </a:r>
            <a:r>
              <a:rPr lang="en-US" dirty="0">
                <a:solidFill>
                  <a:schemeClr val="tx1"/>
                </a:solidFill>
              </a:rPr>
              <a:t> 20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2008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Usaha </a:t>
            </a:r>
            <a:r>
              <a:rPr lang="en-US" dirty="0" err="1">
                <a:solidFill>
                  <a:schemeClr val="tx1"/>
                </a:solidFill>
              </a:rPr>
              <a:t>Mikro</a:t>
            </a:r>
            <a:r>
              <a:rPr lang="en-US" dirty="0">
                <a:solidFill>
                  <a:schemeClr val="tx1"/>
                </a:solidFill>
              </a:rPr>
              <a:t>, Kecil,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Menengah</a:t>
            </a:r>
            <a:r>
              <a:rPr lang="en-US" dirty="0">
                <a:solidFill>
                  <a:schemeClr val="tx1"/>
                </a:solidFill>
              </a:rPr>
              <a:t> (UU UMKM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Usaha </a:t>
            </a:r>
            <a:r>
              <a:rPr lang="en-US" b="1" dirty="0" err="1">
                <a:solidFill>
                  <a:schemeClr val="tx1"/>
                </a:solidFill>
              </a:rPr>
              <a:t>Mikro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Kekayaan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bersih</a:t>
            </a:r>
            <a:r>
              <a:rPr lang="en-US" dirty="0">
                <a:solidFill>
                  <a:schemeClr val="tx1"/>
                </a:solidFill>
              </a:rPr>
              <a:t> ≤ </a:t>
            </a:r>
            <a:r>
              <a:rPr lang="en-US" dirty="0" err="1">
                <a:solidFill>
                  <a:schemeClr val="tx1"/>
                </a:solidFill>
              </a:rPr>
              <a:t>Rp</a:t>
            </a:r>
            <a:r>
              <a:rPr lang="en-US" dirty="0">
                <a:solidFill>
                  <a:schemeClr val="tx1"/>
                </a:solidFill>
              </a:rPr>
              <a:t> 50 </a:t>
            </a:r>
            <a:r>
              <a:rPr lang="en-US" dirty="0" err="1">
                <a:solidFill>
                  <a:schemeClr val="tx1"/>
                </a:solidFill>
              </a:rPr>
              <a:t>juta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bangunan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tempat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),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penjualan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tahunan</a:t>
            </a:r>
            <a:r>
              <a:rPr lang="en-US" dirty="0">
                <a:solidFill>
                  <a:schemeClr val="tx1"/>
                </a:solidFill>
              </a:rPr>
              <a:t> ≤ </a:t>
            </a:r>
            <a:r>
              <a:rPr lang="en-US" dirty="0" err="1">
                <a:solidFill>
                  <a:schemeClr val="tx1"/>
                </a:solidFill>
              </a:rPr>
              <a:t>Rp</a:t>
            </a:r>
            <a:r>
              <a:rPr lang="en-US" dirty="0">
                <a:solidFill>
                  <a:schemeClr val="tx1"/>
                </a:solidFill>
              </a:rPr>
              <a:t> 300 </a:t>
            </a:r>
            <a:r>
              <a:rPr lang="en-US" dirty="0" err="1">
                <a:solidFill>
                  <a:schemeClr val="tx1"/>
                </a:solidFill>
              </a:rPr>
              <a:t>juta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Usaha Kecil: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Kekayaan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bersih</a:t>
            </a:r>
            <a:r>
              <a:rPr lang="en-US" dirty="0">
                <a:solidFill>
                  <a:schemeClr val="tx1"/>
                </a:solidFill>
              </a:rPr>
              <a:t> &gt; </a:t>
            </a:r>
            <a:r>
              <a:rPr lang="en-US" dirty="0" err="1">
                <a:solidFill>
                  <a:schemeClr val="tx1"/>
                </a:solidFill>
              </a:rPr>
              <a:t>Rp</a:t>
            </a:r>
            <a:r>
              <a:rPr lang="en-US" dirty="0">
                <a:solidFill>
                  <a:schemeClr val="tx1"/>
                </a:solidFill>
              </a:rPr>
              <a:t> 50 </a:t>
            </a:r>
            <a:r>
              <a:rPr lang="en-US" dirty="0" err="1">
                <a:solidFill>
                  <a:schemeClr val="tx1"/>
                </a:solidFill>
              </a:rPr>
              <a:t>juta</a:t>
            </a:r>
            <a:r>
              <a:rPr lang="en-US" dirty="0">
                <a:solidFill>
                  <a:schemeClr val="tx1"/>
                </a:solidFill>
              </a:rPr>
              <a:t> - </a:t>
            </a:r>
            <a:r>
              <a:rPr lang="en-US" dirty="0" err="1">
                <a:solidFill>
                  <a:schemeClr val="tx1"/>
                </a:solidFill>
              </a:rPr>
              <a:t>Rp</a:t>
            </a:r>
            <a:r>
              <a:rPr lang="en-US" dirty="0">
                <a:solidFill>
                  <a:schemeClr val="tx1"/>
                </a:solidFill>
              </a:rPr>
              <a:t> 500 </a:t>
            </a:r>
            <a:r>
              <a:rPr lang="en-US" dirty="0" err="1">
                <a:solidFill>
                  <a:schemeClr val="tx1"/>
                </a:solidFill>
              </a:rPr>
              <a:t>juta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bangunan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tempat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),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penjualan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tahunan</a:t>
            </a:r>
            <a:r>
              <a:rPr lang="en-US" dirty="0">
                <a:solidFill>
                  <a:schemeClr val="tx1"/>
                </a:solidFill>
              </a:rPr>
              <a:t> &gt; </a:t>
            </a:r>
            <a:r>
              <a:rPr lang="en-US" dirty="0" err="1">
                <a:solidFill>
                  <a:schemeClr val="tx1"/>
                </a:solidFill>
              </a:rPr>
              <a:t>Rp</a:t>
            </a:r>
            <a:r>
              <a:rPr lang="en-US" dirty="0">
                <a:solidFill>
                  <a:schemeClr val="tx1"/>
                </a:solidFill>
              </a:rPr>
              <a:t> 300 </a:t>
            </a:r>
            <a:r>
              <a:rPr lang="en-US" dirty="0" err="1">
                <a:solidFill>
                  <a:schemeClr val="tx1"/>
                </a:solidFill>
              </a:rPr>
              <a:t>juta</a:t>
            </a:r>
            <a:r>
              <a:rPr lang="en-US" dirty="0">
                <a:solidFill>
                  <a:schemeClr val="tx1"/>
                </a:solidFill>
              </a:rPr>
              <a:t> - </a:t>
            </a:r>
            <a:r>
              <a:rPr lang="en-US" dirty="0" err="1">
                <a:solidFill>
                  <a:schemeClr val="tx1"/>
                </a:solidFill>
              </a:rPr>
              <a:t>Rp</a:t>
            </a:r>
            <a:r>
              <a:rPr lang="en-US" dirty="0">
                <a:solidFill>
                  <a:schemeClr val="tx1"/>
                </a:solidFill>
              </a:rPr>
              <a:t> 2,5 </a:t>
            </a:r>
            <a:r>
              <a:rPr lang="en-US" dirty="0" err="1">
                <a:solidFill>
                  <a:schemeClr val="tx1"/>
                </a:solidFill>
              </a:rPr>
              <a:t>miliar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Usaha </a:t>
            </a:r>
            <a:r>
              <a:rPr lang="en-US" b="1" dirty="0" err="1">
                <a:solidFill>
                  <a:schemeClr val="tx1"/>
                </a:solidFill>
              </a:rPr>
              <a:t>Menengah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Kekayaan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bersih</a:t>
            </a:r>
            <a:r>
              <a:rPr lang="en-US" dirty="0">
                <a:solidFill>
                  <a:schemeClr val="tx1"/>
                </a:solidFill>
              </a:rPr>
              <a:t> &gt; </a:t>
            </a:r>
            <a:r>
              <a:rPr lang="en-US" dirty="0" err="1">
                <a:solidFill>
                  <a:schemeClr val="tx1"/>
                </a:solidFill>
              </a:rPr>
              <a:t>Rp</a:t>
            </a:r>
            <a:r>
              <a:rPr lang="en-US" dirty="0">
                <a:solidFill>
                  <a:schemeClr val="tx1"/>
                </a:solidFill>
              </a:rPr>
              <a:t> 500 </a:t>
            </a:r>
            <a:r>
              <a:rPr lang="en-US" dirty="0" err="1">
                <a:solidFill>
                  <a:schemeClr val="tx1"/>
                </a:solidFill>
              </a:rPr>
              <a:t>juta</a:t>
            </a:r>
            <a:r>
              <a:rPr lang="en-US" dirty="0">
                <a:solidFill>
                  <a:schemeClr val="tx1"/>
                </a:solidFill>
              </a:rPr>
              <a:t> - </a:t>
            </a:r>
            <a:r>
              <a:rPr lang="en-US" dirty="0" err="1">
                <a:solidFill>
                  <a:schemeClr val="tx1"/>
                </a:solidFill>
              </a:rPr>
              <a:t>Rp</a:t>
            </a:r>
            <a:r>
              <a:rPr lang="en-US" dirty="0">
                <a:solidFill>
                  <a:schemeClr val="tx1"/>
                </a:solidFill>
              </a:rPr>
              <a:t> 10 </a:t>
            </a:r>
            <a:r>
              <a:rPr lang="en-US" dirty="0" err="1">
                <a:solidFill>
                  <a:schemeClr val="tx1"/>
                </a:solidFill>
              </a:rPr>
              <a:t>miliar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bangunan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tempat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),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penjualan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tahunan</a:t>
            </a:r>
            <a:r>
              <a:rPr lang="en-US" dirty="0">
                <a:solidFill>
                  <a:schemeClr val="tx1"/>
                </a:solidFill>
              </a:rPr>
              <a:t> &gt; </a:t>
            </a:r>
            <a:r>
              <a:rPr lang="en-US" dirty="0" err="1">
                <a:solidFill>
                  <a:schemeClr val="tx1"/>
                </a:solidFill>
              </a:rPr>
              <a:t>Rp</a:t>
            </a:r>
            <a:r>
              <a:rPr lang="en-US" dirty="0">
                <a:solidFill>
                  <a:schemeClr val="tx1"/>
                </a:solidFill>
              </a:rPr>
              <a:t> 2,5 </a:t>
            </a:r>
            <a:r>
              <a:rPr lang="en-US" dirty="0" err="1">
                <a:solidFill>
                  <a:schemeClr val="tx1"/>
                </a:solidFill>
              </a:rPr>
              <a:t>miliar</a:t>
            </a:r>
            <a:r>
              <a:rPr lang="en-US" dirty="0">
                <a:solidFill>
                  <a:schemeClr val="tx1"/>
                </a:solidFill>
              </a:rPr>
              <a:t> - </a:t>
            </a:r>
            <a:r>
              <a:rPr lang="en-US" dirty="0" err="1">
                <a:solidFill>
                  <a:schemeClr val="tx1"/>
                </a:solidFill>
              </a:rPr>
              <a:t>Rp</a:t>
            </a:r>
            <a:r>
              <a:rPr lang="en-US" dirty="0">
                <a:solidFill>
                  <a:schemeClr val="tx1"/>
                </a:solidFill>
              </a:rPr>
              <a:t> 50 </a:t>
            </a:r>
            <a:r>
              <a:rPr lang="en-US" dirty="0" err="1">
                <a:solidFill>
                  <a:schemeClr val="tx1"/>
                </a:solidFill>
              </a:rPr>
              <a:t>miliar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8391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72808" cy="5472608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</a:rPr>
              <a:t>Jenis-Jenis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Pembiayaan</a:t>
            </a:r>
            <a:r>
              <a:rPr lang="en-US" b="1" dirty="0">
                <a:solidFill>
                  <a:schemeClr val="tx1"/>
                </a:solidFill>
              </a:rPr>
              <a:t> UMKM (</a:t>
            </a:r>
            <a:r>
              <a:rPr lang="en-US" b="1" dirty="0" err="1">
                <a:solidFill>
                  <a:schemeClr val="tx1"/>
                </a:solidFill>
              </a:rPr>
              <a:t>Secara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 smtClean="0">
                <a:solidFill>
                  <a:schemeClr val="tx1"/>
                </a:solidFill>
              </a:rPr>
              <a:t>):</a:t>
            </a:r>
          </a:p>
          <a:p>
            <a:pPr marL="514350" indent="-514350" algn="just">
              <a:buAutoNum type="arabicPeriod"/>
            </a:pPr>
            <a:r>
              <a:rPr lang="sv-SE" b="1" dirty="0" smtClean="0">
                <a:solidFill>
                  <a:schemeClr val="tx1"/>
                </a:solidFill>
              </a:rPr>
              <a:t>Kredit </a:t>
            </a:r>
            <a:r>
              <a:rPr lang="sv-SE" b="1" dirty="0">
                <a:solidFill>
                  <a:schemeClr val="tx1"/>
                </a:solidFill>
              </a:rPr>
              <a:t>Bank Konvensional:</a:t>
            </a:r>
            <a:r>
              <a:rPr lang="sv-SE" dirty="0">
                <a:solidFill>
                  <a:schemeClr val="tx1"/>
                </a:solidFill>
              </a:rPr>
              <a:t> Berdasarkan UU </a:t>
            </a:r>
            <a:r>
              <a:rPr lang="sv-SE" dirty="0" smtClean="0">
                <a:solidFill>
                  <a:schemeClr val="tx1"/>
                </a:solidFill>
              </a:rPr>
              <a:t>Perbankan</a:t>
            </a:r>
          </a:p>
          <a:p>
            <a:pPr marL="514350" indent="-514350" algn="just">
              <a:buAutoNum type="arabicPeriod"/>
            </a:pPr>
            <a:r>
              <a:rPr lang="es-ES" b="1" dirty="0" err="1">
                <a:solidFill>
                  <a:schemeClr val="tx1"/>
                </a:solidFill>
              </a:rPr>
              <a:t>Pembiayaan</a:t>
            </a:r>
            <a:r>
              <a:rPr lang="es-ES" b="1" dirty="0">
                <a:solidFill>
                  <a:schemeClr val="tx1"/>
                </a:solidFill>
              </a:rPr>
              <a:t> </a:t>
            </a:r>
            <a:r>
              <a:rPr lang="es-ES" b="1" dirty="0" err="1">
                <a:solidFill>
                  <a:schemeClr val="tx1"/>
                </a:solidFill>
              </a:rPr>
              <a:t>Syariah</a:t>
            </a:r>
            <a:r>
              <a:rPr lang="es-ES" b="1" dirty="0">
                <a:solidFill>
                  <a:schemeClr val="tx1"/>
                </a:solidFill>
              </a:rPr>
              <a:t>: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Berdasarkan</a:t>
            </a:r>
            <a:r>
              <a:rPr lang="es-ES" dirty="0">
                <a:solidFill>
                  <a:schemeClr val="tx1"/>
                </a:solidFill>
              </a:rPr>
              <a:t> UU </a:t>
            </a:r>
            <a:r>
              <a:rPr lang="es-ES" dirty="0" err="1">
                <a:solidFill>
                  <a:schemeClr val="tx1"/>
                </a:solidFill>
              </a:rPr>
              <a:t>Perbankan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Syariah</a:t>
            </a:r>
            <a:r>
              <a:rPr lang="es-ES" dirty="0">
                <a:solidFill>
                  <a:schemeClr val="tx1"/>
                </a:solidFill>
              </a:rPr>
              <a:t> dan </a:t>
            </a:r>
            <a:r>
              <a:rPr lang="es-ES" dirty="0" err="1">
                <a:solidFill>
                  <a:schemeClr val="tx1"/>
                </a:solidFill>
              </a:rPr>
              <a:t>regulasi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terkait</a:t>
            </a:r>
            <a:endParaRPr lang="es-E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Lembaga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Pembiayaan</a:t>
            </a:r>
            <a:r>
              <a:rPr lang="en-US" b="1" dirty="0">
                <a:solidFill>
                  <a:schemeClr val="tx1"/>
                </a:solidFill>
              </a:rPr>
              <a:t> Non-Bank:</a:t>
            </a:r>
            <a:r>
              <a:rPr lang="en-US" dirty="0">
                <a:solidFill>
                  <a:schemeClr val="tx1"/>
                </a:solidFill>
              </a:rPr>
              <a:t> Modal Ventura, </a:t>
            </a:r>
            <a:r>
              <a:rPr lang="en-US" dirty="0" err="1">
                <a:solidFill>
                  <a:schemeClr val="tx1"/>
                </a:solidFill>
              </a:rPr>
              <a:t>Pegadaian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Multifinance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Fintech Peer-to-Peer (P2P) Lending: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Otoritas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(OJK).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764704"/>
            <a:ext cx="7848872" cy="5328592"/>
          </a:xfrm>
        </p:spPr>
        <p:txBody>
          <a:bodyPr/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Dasar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Kontrak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Pembiayaan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KUH </a:t>
            </a:r>
            <a:r>
              <a:rPr lang="en-US" b="1" dirty="0" err="1">
                <a:solidFill>
                  <a:schemeClr val="tx1"/>
                </a:solidFill>
              </a:rPr>
              <a:t>Perdata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Prinsip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kebebasan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berkontrak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syarat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sahnya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Pasal</a:t>
            </a:r>
            <a:r>
              <a:rPr lang="en-US" dirty="0">
                <a:solidFill>
                  <a:schemeClr val="tx1"/>
                </a:solidFill>
              </a:rPr>
              <a:t> 1320 KUH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</a:p>
          <a:p>
            <a:pPr marL="514350" indent="-514350" algn="l"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KUH </a:t>
            </a:r>
            <a:r>
              <a:rPr lang="en-US" b="1" dirty="0" err="1">
                <a:solidFill>
                  <a:schemeClr val="tx1"/>
                </a:solidFill>
              </a:rPr>
              <a:t>Dagang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Terkait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kepailitan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Undang-Undang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Jaminan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Fidusia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Hak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Tanggungan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Gadai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Mekanisme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pengikatan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632848" cy="5688632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Kendala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Pembiayaan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Sektor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Mikro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Kecil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Keterbatasan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Agunan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Jaminan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Kompleksitas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Persyaratan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Dokumen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Asimetri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Informasi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Debitur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Ketidaksiapan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Legalitas</a:t>
            </a:r>
            <a:r>
              <a:rPr lang="en-US" dirty="0">
                <a:solidFill>
                  <a:schemeClr val="tx1"/>
                </a:solidFill>
              </a:rPr>
              <a:t> Usaha </a:t>
            </a:r>
            <a:r>
              <a:rPr lang="en-US" dirty="0" smtClean="0">
                <a:solidFill>
                  <a:schemeClr val="tx1"/>
                </a:solidFill>
              </a:rPr>
              <a:t>UMKM</a:t>
            </a:r>
          </a:p>
          <a:p>
            <a:pPr marL="341313" indent="-341313" algn="l">
              <a:buFont typeface="Wingdings" panose="05000000000000000000" pitchFamily="2" charset="2"/>
              <a:buChar char="Ø"/>
              <a:tabLst>
                <a:tab pos="573088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UMKM </a:t>
            </a:r>
            <a:r>
              <a:rPr lang="en-US" dirty="0">
                <a:solidFill>
                  <a:schemeClr val="tx1"/>
                </a:solidFill>
              </a:rPr>
              <a:t>yang </a:t>
            </a:r>
            <a:r>
              <a:rPr lang="en-US" dirty="0" err="1">
                <a:solidFill>
                  <a:schemeClr val="tx1"/>
                </a:solidFill>
              </a:rPr>
              <a:t>belum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berbadan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hukum</a:t>
            </a:r>
            <a:endParaRPr lang="en-US" dirty="0" smtClean="0">
              <a:solidFill>
                <a:schemeClr val="tx1"/>
              </a:solidFill>
            </a:endParaRPr>
          </a:p>
          <a:p>
            <a:pPr marL="341313" indent="-341313" algn="l">
              <a:buFont typeface="Wingdings" panose="05000000000000000000" pitchFamily="2" charset="2"/>
              <a:buChar char="Ø"/>
              <a:tabLst>
                <a:tab pos="573088" algn="l"/>
              </a:tabLst>
            </a:pPr>
            <a:r>
              <a:rPr lang="en-US" dirty="0" err="1">
                <a:solidFill>
                  <a:schemeClr val="tx1"/>
                </a:solidFill>
              </a:rPr>
              <a:t>Izin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belum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lengkap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9191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476672"/>
            <a:ext cx="7560840" cy="5688632"/>
          </a:xfrm>
        </p:spPr>
        <p:txBody>
          <a:bodyPr>
            <a:noAutofit/>
          </a:bodyPr>
          <a:lstStyle/>
          <a:p>
            <a:r>
              <a:rPr lang="en-US" sz="2400" b="1" dirty="0" err="1">
                <a:solidFill>
                  <a:schemeClr val="tx1"/>
                </a:solidFill>
              </a:rPr>
              <a:t>Regulasi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Pembiayaan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untuk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Sektor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UMKM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</a:rPr>
              <a:t>Undang-Undang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Nomor</a:t>
            </a:r>
            <a:r>
              <a:rPr lang="en-US" sz="2000" dirty="0">
                <a:solidFill>
                  <a:schemeClr val="tx1"/>
                </a:solidFill>
              </a:rPr>
              <a:t> 20 </a:t>
            </a:r>
            <a:r>
              <a:rPr lang="en-US" sz="2000" dirty="0" err="1">
                <a:solidFill>
                  <a:schemeClr val="tx1"/>
                </a:solidFill>
              </a:rPr>
              <a:t>Tahun</a:t>
            </a:r>
            <a:r>
              <a:rPr lang="en-US" sz="2000" dirty="0">
                <a:solidFill>
                  <a:schemeClr val="tx1"/>
                </a:solidFill>
              </a:rPr>
              <a:t> 2008 </a:t>
            </a:r>
            <a:r>
              <a:rPr lang="en-US" sz="2000" dirty="0" err="1">
                <a:solidFill>
                  <a:schemeClr val="tx1"/>
                </a:solidFill>
              </a:rPr>
              <a:t>tentang</a:t>
            </a:r>
            <a:r>
              <a:rPr lang="en-US" sz="2000" dirty="0">
                <a:solidFill>
                  <a:schemeClr val="tx1"/>
                </a:solidFill>
              </a:rPr>
              <a:t> Usaha </a:t>
            </a:r>
            <a:r>
              <a:rPr lang="en-US" sz="2000" dirty="0" err="1">
                <a:solidFill>
                  <a:schemeClr val="tx1"/>
                </a:solidFill>
              </a:rPr>
              <a:t>Mikro</a:t>
            </a:r>
            <a:r>
              <a:rPr lang="en-US" sz="2000" dirty="0">
                <a:solidFill>
                  <a:schemeClr val="tx1"/>
                </a:solidFill>
              </a:rPr>
              <a:t>, Kecil,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Menengah</a:t>
            </a:r>
            <a:r>
              <a:rPr lang="en-US" sz="2000" dirty="0">
                <a:solidFill>
                  <a:schemeClr val="tx1"/>
                </a:solidFill>
              </a:rPr>
              <a:t> (UU UMKM</a:t>
            </a:r>
            <a:r>
              <a:rPr lang="en-US" sz="2000" dirty="0" smtClean="0">
                <a:solidFill>
                  <a:schemeClr val="tx1"/>
                </a:solidFill>
              </a:rPr>
              <a:t>):</a:t>
            </a:r>
          </a:p>
          <a:p>
            <a:pPr marL="457200" indent="-457200" algn="l"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</a:rPr>
              <a:t>Mengamanatkan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pemerintah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lembaga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keuangan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pengembangan</a:t>
            </a:r>
            <a:r>
              <a:rPr lang="en-US" sz="2000" dirty="0">
                <a:solidFill>
                  <a:schemeClr val="tx1"/>
                </a:solidFill>
              </a:rPr>
              <a:t> UMKM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Mendorong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kemudahan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akses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pembiayaan</a:t>
            </a:r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</a:rPr>
              <a:t>Peraturan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Pemerintah</a:t>
            </a:r>
            <a:r>
              <a:rPr lang="en-US" sz="2000" dirty="0">
                <a:solidFill>
                  <a:schemeClr val="tx1"/>
                </a:solidFill>
              </a:rPr>
              <a:t> (PP)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Peraturan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Presiden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Perpres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</a:rPr>
              <a:t>1. </a:t>
            </a:r>
            <a:r>
              <a:rPr lang="en-US" sz="2000" b="1" dirty="0">
                <a:solidFill>
                  <a:schemeClr val="tx1"/>
                </a:solidFill>
              </a:rPr>
              <a:t>PP No. 7 </a:t>
            </a:r>
            <a:r>
              <a:rPr lang="en-US" sz="2000" b="1" dirty="0" err="1">
                <a:solidFill>
                  <a:schemeClr val="tx1"/>
                </a:solidFill>
              </a:rPr>
              <a:t>Tahun</a:t>
            </a:r>
            <a:r>
              <a:rPr lang="en-US" sz="2000" b="1" dirty="0">
                <a:solidFill>
                  <a:schemeClr val="tx1"/>
                </a:solidFill>
              </a:rPr>
              <a:t> 2021 </a:t>
            </a:r>
            <a:r>
              <a:rPr lang="en-US" sz="2000" b="1" dirty="0" err="1">
                <a:solidFill>
                  <a:schemeClr val="tx1"/>
                </a:solidFill>
              </a:rPr>
              <a:t>tentang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Kemudahan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Pelindungan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dan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Pemberdayaan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Koperasi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dan</a:t>
            </a:r>
            <a:r>
              <a:rPr lang="en-US" sz="2000" b="1" dirty="0">
                <a:solidFill>
                  <a:schemeClr val="tx1"/>
                </a:solidFill>
              </a:rPr>
              <a:t> Usaha </a:t>
            </a:r>
            <a:r>
              <a:rPr lang="en-US" sz="2000" b="1" dirty="0" err="1">
                <a:solidFill>
                  <a:schemeClr val="tx1"/>
                </a:solidFill>
              </a:rPr>
              <a:t>Mikro</a:t>
            </a:r>
            <a:r>
              <a:rPr lang="en-US" sz="2000" b="1" dirty="0">
                <a:solidFill>
                  <a:schemeClr val="tx1"/>
                </a:solidFill>
              </a:rPr>
              <a:t>, Kecil, </a:t>
            </a:r>
            <a:r>
              <a:rPr lang="en-US" sz="2000" b="1" dirty="0" err="1">
                <a:solidFill>
                  <a:schemeClr val="tx1"/>
                </a:solidFill>
              </a:rPr>
              <a:t>dan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Menengah</a:t>
            </a:r>
            <a:r>
              <a:rPr lang="en-US" sz="2000" b="1" dirty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Turunan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UU </a:t>
            </a:r>
            <a:r>
              <a:rPr lang="en-US" sz="2000" dirty="0" err="1">
                <a:solidFill>
                  <a:schemeClr val="tx1"/>
                </a:solidFill>
              </a:rPr>
              <a:t>Cipta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Kerja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menyederhanakan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perizinan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marL="392113" indent="-392113" algn="l"/>
            <a:r>
              <a:rPr lang="en-US" sz="2000" b="1" dirty="0" smtClean="0">
                <a:solidFill>
                  <a:schemeClr val="tx1"/>
                </a:solidFill>
              </a:rPr>
              <a:t>     2. </a:t>
            </a:r>
            <a:r>
              <a:rPr lang="en-US" sz="2000" b="1" dirty="0" err="1" smtClean="0">
                <a:solidFill>
                  <a:schemeClr val="tx1"/>
                </a:solidFill>
              </a:rPr>
              <a:t>Perpres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tentang</a:t>
            </a:r>
            <a:r>
              <a:rPr lang="en-US" sz="2000" b="1" dirty="0">
                <a:solidFill>
                  <a:schemeClr val="tx1"/>
                </a:solidFill>
              </a:rPr>
              <a:t> KUR (</a:t>
            </a:r>
            <a:r>
              <a:rPr lang="en-US" sz="2000" b="1" dirty="0" err="1">
                <a:solidFill>
                  <a:schemeClr val="tx1"/>
                </a:solidFill>
              </a:rPr>
              <a:t>Kredit</a:t>
            </a:r>
            <a:r>
              <a:rPr lang="en-US" sz="2000" b="1" dirty="0">
                <a:solidFill>
                  <a:schemeClr val="tx1"/>
                </a:solidFill>
              </a:rPr>
              <a:t> Usaha Rakyat):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Skema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pembiayaan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bersubsidi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UMKM</a:t>
            </a:r>
          </a:p>
          <a:p>
            <a:pPr algn="just"/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147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764704"/>
            <a:ext cx="7344816" cy="4968552"/>
          </a:xfrm>
        </p:spPr>
        <p:txBody>
          <a:bodyPr>
            <a:normAutofit fontScale="92500"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1"/>
                </a:solidFill>
              </a:rPr>
              <a:t>Regulasi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Lembaga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Pembiayaan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Khusus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UU </a:t>
            </a:r>
            <a:r>
              <a:rPr lang="en-US" b="1" dirty="0">
                <a:solidFill>
                  <a:schemeClr val="tx1"/>
                </a:solidFill>
              </a:rPr>
              <a:t>No. 1 </a:t>
            </a:r>
            <a:r>
              <a:rPr lang="en-US" b="1" dirty="0" err="1">
                <a:solidFill>
                  <a:schemeClr val="tx1"/>
                </a:solidFill>
              </a:rPr>
              <a:t>Tahun</a:t>
            </a:r>
            <a:r>
              <a:rPr lang="en-US" b="1" dirty="0">
                <a:solidFill>
                  <a:schemeClr val="tx1"/>
                </a:solidFill>
              </a:rPr>
              <a:t> 2013 </a:t>
            </a:r>
            <a:r>
              <a:rPr lang="en-US" b="1" dirty="0" err="1">
                <a:solidFill>
                  <a:schemeClr val="tx1"/>
                </a:solidFill>
              </a:rPr>
              <a:t>tentang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Lembaga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Keuangan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Mikro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LKM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entitas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khusus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melayani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mikro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UU No. 10 </a:t>
            </a:r>
            <a:r>
              <a:rPr lang="en-US" b="1" dirty="0" err="1">
                <a:solidFill>
                  <a:schemeClr val="tx1"/>
                </a:solidFill>
              </a:rPr>
              <a:t>Tahun</a:t>
            </a:r>
            <a:r>
              <a:rPr lang="en-US" b="1" dirty="0">
                <a:solidFill>
                  <a:schemeClr val="tx1"/>
                </a:solidFill>
              </a:rPr>
              <a:t> 1998 </a:t>
            </a:r>
            <a:r>
              <a:rPr lang="en-US" b="1" dirty="0" err="1">
                <a:solidFill>
                  <a:schemeClr val="tx1"/>
                </a:solidFill>
              </a:rPr>
              <a:t>tentang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Perbankan</a:t>
            </a:r>
            <a:r>
              <a:rPr lang="en-US" b="1" dirty="0">
                <a:solidFill>
                  <a:schemeClr val="tx1"/>
                </a:solidFill>
              </a:rPr>
              <a:t> (</a:t>
            </a:r>
            <a:r>
              <a:rPr lang="en-US" b="1" dirty="0" err="1">
                <a:solidFill>
                  <a:schemeClr val="tx1"/>
                </a:solidFill>
              </a:rPr>
              <a:t>Perubahan</a:t>
            </a:r>
            <a:r>
              <a:rPr lang="en-US" b="1" dirty="0">
                <a:solidFill>
                  <a:schemeClr val="tx1"/>
                </a:solidFill>
              </a:rPr>
              <a:t> UU No. 7 </a:t>
            </a:r>
            <a:r>
              <a:rPr lang="en-US" b="1" dirty="0" err="1">
                <a:solidFill>
                  <a:schemeClr val="tx1"/>
                </a:solidFill>
              </a:rPr>
              <a:t>Tahun</a:t>
            </a:r>
            <a:r>
              <a:rPr lang="en-US" b="1" dirty="0">
                <a:solidFill>
                  <a:schemeClr val="tx1"/>
                </a:solidFill>
              </a:rPr>
              <a:t> 1992):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landasan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bank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menyalurkan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UMKM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1"/>
                </a:solidFill>
              </a:rPr>
              <a:t>Perlindungan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Konsumen</a:t>
            </a:r>
            <a:r>
              <a:rPr lang="en-US" b="1" dirty="0">
                <a:solidFill>
                  <a:schemeClr val="tx1"/>
                </a:solidFill>
              </a:rPr>
              <a:t> (UU No. 8 </a:t>
            </a:r>
            <a:r>
              <a:rPr lang="en-US" b="1" dirty="0" err="1">
                <a:solidFill>
                  <a:schemeClr val="tx1"/>
                </a:solidFill>
              </a:rPr>
              <a:t>Tahun</a:t>
            </a:r>
            <a:r>
              <a:rPr lang="en-US" b="1" dirty="0">
                <a:solidFill>
                  <a:schemeClr val="tx1"/>
                </a:solidFill>
              </a:rPr>
              <a:t> 1999):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Meskipun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spesifik</a:t>
            </a:r>
            <a:r>
              <a:rPr lang="en-US" dirty="0">
                <a:solidFill>
                  <a:schemeClr val="tx1"/>
                </a:solidFill>
              </a:rPr>
              <a:t> UMKM, </a:t>
            </a:r>
            <a:r>
              <a:rPr lang="en-US" dirty="0" err="1">
                <a:solidFill>
                  <a:schemeClr val="tx1"/>
                </a:solidFill>
              </a:rPr>
              <a:t>namun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kreditur-debitur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58224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6837</TotalTime>
  <Words>562</Words>
  <Application>Microsoft Office PowerPoint</Application>
  <PresentationFormat>On-screen Show (4:3)</PresentationFormat>
  <Paragraphs>72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</vt:lpstr>
      <vt:lpstr>Instrument Sans Medium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609</cp:revision>
  <cp:lastPrinted>2017-08-29T02:54:51Z</cp:lastPrinted>
  <dcterms:created xsi:type="dcterms:W3CDTF">2010-04-18T12:06:30Z</dcterms:created>
  <dcterms:modified xsi:type="dcterms:W3CDTF">2025-06-12T09:18:44Z</dcterms:modified>
</cp:coreProperties>
</file>