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8" r:id="rId3"/>
    <p:sldId id="348" r:id="rId4"/>
    <p:sldId id="349" r:id="rId5"/>
    <p:sldId id="346" r:id="rId6"/>
    <p:sldId id="342" r:id="rId7"/>
    <p:sldId id="334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1241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91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29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PERBANKAN DAN PEMBIAYAAN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751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chemeClr val="tx1"/>
                </a:solidFill>
              </a:rPr>
              <a:t>Mengapa</a:t>
            </a:r>
            <a:r>
              <a:rPr lang="en-US" b="1" dirty="0">
                <a:solidFill>
                  <a:schemeClr val="tx1"/>
                </a:solidFill>
              </a:rPr>
              <a:t> OJK </a:t>
            </a:r>
            <a:r>
              <a:rPr lang="en-US" b="1" dirty="0" err="1" smtClean="0">
                <a:solidFill>
                  <a:schemeClr val="tx1"/>
                </a:solidFill>
              </a:rPr>
              <a:t>Penting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tulang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diawasi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OJK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hadir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stabil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kepentingan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Peran OJK mencakup pengaturan, pengawasan, pemeriksaan, hingga penyidikan.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260648"/>
            <a:ext cx="7920880" cy="6048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chemeClr val="tx1"/>
                </a:solidFill>
              </a:rPr>
              <a:t>Tugas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Wewenang</a:t>
            </a:r>
            <a:r>
              <a:rPr lang="en-US" b="1" dirty="0">
                <a:solidFill>
                  <a:schemeClr val="tx1"/>
                </a:solidFill>
              </a:rPr>
              <a:t> OJK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Mengawasi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Sektor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Tugas</a:t>
            </a:r>
            <a:r>
              <a:rPr lang="en-US" b="1" dirty="0">
                <a:solidFill>
                  <a:schemeClr val="tx1"/>
                </a:solidFill>
              </a:rPr>
              <a:t> OJK: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pengaturan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penyidikan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Wewenang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Pengaturan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sv-SE" dirty="0" smtClean="0">
                <a:solidFill>
                  <a:schemeClr val="tx1"/>
                </a:solidFill>
              </a:rPr>
              <a:t>Menetapkan </a:t>
            </a:r>
            <a:r>
              <a:rPr lang="sv-SE" dirty="0">
                <a:solidFill>
                  <a:schemeClr val="tx1"/>
                </a:solidFill>
              </a:rPr>
              <a:t>peraturan perundang-undangan di sektor perbankan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 bank (</a:t>
            </a:r>
            <a:r>
              <a:rPr lang="en-US" dirty="0" err="1">
                <a:solidFill>
                  <a:schemeClr val="tx1"/>
                </a:solidFill>
              </a:rPr>
              <a:t>rasio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kecukupan</a:t>
            </a:r>
            <a:r>
              <a:rPr lang="en-US" dirty="0">
                <a:solidFill>
                  <a:schemeClr val="tx1"/>
                </a:solidFill>
              </a:rPr>
              <a:t> modal, </a:t>
            </a:r>
            <a:r>
              <a:rPr lang="en-US" dirty="0" err="1">
                <a:solidFill>
                  <a:schemeClr val="tx1"/>
                </a:solidFill>
              </a:rPr>
              <a:t>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likuiditas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debitur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perizinan</a:t>
            </a:r>
            <a:r>
              <a:rPr lang="en-US" dirty="0">
                <a:solidFill>
                  <a:schemeClr val="tx1"/>
                </a:solidFill>
              </a:rPr>
              <a:t> bank (</a:t>
            </a:r>
            <a:r>
              <a:rPr lang="en-US" dirty="0" err="1">
                <a:solidFill>
                  <a:schemeClr val="tx1"/>
                </a:solidFill>
              </a:rPr>
              <a:t>pendirian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pembukaan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kantor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cabang</a:t>
            </a:r>
            <a:r>
              <a:rPr lang="en-US" dirty="0">
                <a:solidFill>
                  <a:schemeClr val="tx1"/>
                </a:solidFill>
              </a:rPr>
              <a:t>, merger, </a:t>
            </a:r>
            <a:r>
              <a:rPr lang="en-US" dirty="0" err="1">
                <a:solidFill>
                  <a:schemeClr val="tx1"/>
                </a:solidFill>
              </a:rPr>
              <a:t>akuisisi</a:t>
            </a:r>
            <a:r>
              <a:rPr lang="en-US" dirty="0">
                <a:solidFill>
                  <a:schemeClr val="tx1"/>
                </a:solidFill>
              </a:rPr>
              <a:t>).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9087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692696"/>
            <a:ext cx="7920880" cy="52760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>
                <a:solidFill>
                  <a:schemeClr val="tx1"/>
                </a:solidFill>
              </a:rPr>
              <a:t>Wewenang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Pengawasan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Pemeriksaan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dirty="0" smtClean="0">
                <a:solidFill>
                  <a:schemeClr val="tx1"/>
                </a:solidFill>
              </a:rPr>
              <a:t>Melakukan </a:t>
            </a:r>
            <a:r>
              <a:rPr lang="sv-SE" dirty="0">
                <a:solidFill>
                  <a:schemeClr val="tx1"/>
                </a:solidFill>
              </a:rPr>
              <a:t>pengawasan </a:t>
            </a:r>
            <a:r>
              <a:rPr lang="sv-SE" i="1" dirty="0">
                <a:solidFill>
                  <a:schemeClr val="tx1"/>
                </a:solidFill>
              </a:rPr>
              <a:t>on-site</a:t>
            </a:r>
            <a:r>
              <a:rPr lang="sv-SE" dirty="0">
                <a:solidFill>
                  <a:schemeClr val="tx1"/>
                </a:solidFill>
              </a:rPr>
              <a:t> (langsung ke bank) dan </a:t>
            </a:r>
            <a:r>
              <a:rPr lang="sv-SE" i="1" dirty="0">
                <a:solidFill>
                  <a:schemeClr val="tx1"/>
                </a:solidFill>
              </a:rPr>
              <a:t>off-site</a:t>
            </a:r>
            <a:r>
              <a:rPr lang="sv-SE" dirty="0">
                <a:solidFill>
                  <a:schemeClr val="tx1"/>
                </a:solidFill>
              </a:rPr>
              <a:t> (melalui laporan</a:t>
            </a:r>
            <a:r>
              <a:rPr lang="sv-SE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bank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Memeriksa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kepatuhan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investigasi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dugaan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pelanggaran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Wewenang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Penyidikan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penyidikan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39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Penanganan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Masalah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yang </a:t>
            </a:r>
            <a:r>
              <a:rPr lang="en-US" b="1" dirty="0" err="1">
                <a:solidFill>
                  <a:schemeClr val="tx1"/>
                </a:solidFill>
              </a:rPr>
              <a:t>Tidak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Sehat</a:t>
            </a:r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Menjaga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Stabilitas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Perbankan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Definisi</a:t>
            </a:r>
            <a:r>
              <a:rPr lang="en-US" b="1" dirty="0">
                <a:solidFill>
                  <a:schemeClr val="tx1"/>
                </a:solidFill>
              </a:rPr>
              <a:t> Bank </a:t>
            </a:r>
            <a:r>
              <a:rPr lang="en-US" b="1" dirty="0" err="1">
                <a:solidFill>
                  <a:schemeClr val="tx1"/>
                </a:solidFill>
              </a:rPr>
              <a:t>Tidak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Sehat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Bank yang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serius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permodalan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rentabilitas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likuiditas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manajemen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berpotensi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membahayakan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kelangsungan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260648"/>
            <a:ext cx="7632848" cy="5904656"/>
          </a:xfrm>
        </p:spPr>
        <p:txBody>
          <a:bodyPr>
            <a:normAutofit lnSpcReduction="1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Kebijakan</a:t>
            </a:r>
            <a:r>
              <a:rPr lang="en-US" b="1" dirty="0">
                <a:solidFill>
                  <a:schemeClr val="tx1"/>
                </a:solidFill>
              </a:rPr>
              <a:t> OJK </a:t>
            </a:r>
            <a:r>
              <a:rPr lang="en-US" b="1" dirty="0" err="1">
                <a:solidFill>
                  <a:schemeClr val="tx1"/>
                </a:solidFill>
              </a:rPr>
              <a:t>terhadap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Praktik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Mendorong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Sehat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Bertanggung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Jawab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Prinsip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Kehati-hatian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Pembiayaan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     - </a:t>
            </a:r>
            <a:r>
              <a:rPr lang="en-US" sz="2400" dirty="0" err="1">
                <a:solidFill>
                  <a:schemeClr val="tx1"/>
                </a:solidFill>
              </a:rPr>
              <a:t>Analisis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Kredit</a:t>
            </a:r>
            <a:r>
              <a:rPr lang="en-US" sz="2400" dirty="0" smtClean="0">
                <a:solidFill>
                  <a:schemeClr val="tx1"/>
                </a:solidFill>
              </a:rPr>
              <a:t>/</a:t>
            </a:r>
            <a:r>
              <a:rPr lang="en-US" sz="2400" dirty="0" err="1" smtClean="0">
                <a:solidFill>
                  <a:schemeClr val="tx1"/>
                </a:solidFill>
              </a:rPr>
              <a:t>Pembiayaan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     - </a:t>
            </a:r>
            <a:r>
              <a:rPr lang="en-US" sz="2400" dirty="0" err="1">
                <a:solidFill>
                  <a:schemeClr val="tx1"/>
                </a:solidFill>
              </a:rPr>
              <a:t>Diversifikasi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Portofolio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     - </a:t>
            </a:r>
            <a:r>
              <a:rPr lang="en-US" sz="2400" dirty="0" err="1">
                <a:solidFill>
                  <a:schemeClr val="tx1"/>
                </a:solidFill>
              </a:rPr>
              <a:t>Manajemen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Kredit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Pembiayaan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     - </a:t>
            </a:r>
            <a:r>
              <a:rPr lang="en-US" sz="2400" dirty="0" err="1">
                <a:solidFill>
                  <a:schemeClr val="tx1"/>
                </a:solidFill>
              </a:rPr>
              <a:t>Transparansi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Informasi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     - </a:t>
            </a:r>
            <a:r>
              <a:rPr lang="en-US" sz="2400" dirty="0" err="1">
                <a:solidFill>
                  <a:schemeClr val="tx1"/>
                </a:solidFill>
              </a:rPr>
              <a:t>Edukasi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Keuangan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   - </a:t>
            </a:r>
            <a:r>
              <a:rPr lang="en-US" sz="2400" dirty="0" err="1">
                <a:solidFill>
                  <a:schemeClr val="tx1"/>
                </a:solidFill>
              </a:rPr>
              <a:t>Penanganan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Pengaduan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Konsumen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     - </a:t>
            </a:r>
            <a:r>
              <a:rPr lang="en-US" sz="2400" dirty="0" err="1">
                <a:solidFill>
                  <a:schemeClr val="tx1"/>
                </a:solidFill>
              </a:rPr>
              <a:t>Larangan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Praktik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Diskriminatif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endParaRPr lang="en-US" sz="2400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/>
              <a:t>3. </a:t>
            </a:r>
            <a:r>
              <a:rPr lang="en-US" sz="3200" dirty="0" err="1" smtClean="0">
                <a:solidFill>
                  <a:schemeClr val="tx1"/>
                </a:solidFill>
              </a:rPr>
              <a:t>Pengembangan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Pembiayaan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Inklusif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636588" indent="-636588" algn="just"/>
            <a:r>
              <a:rPr lang="en-US" sz="3200" dirty="0">
                <a:solidFill>
                  <a:schemeClr val="tx1"/>
                </a:solidFill>
              </a:rPr>
              <a:t>   - </a:t>
            </a:r>
            <a:r>
              <a:rPr lang="en-US" sz="3200" dirty="0" err="1">
                <a:solidFill>
                  <a:schemeClr val="tx1"/>
                </a:solidFill>
              </a:rPr>
              <a:t>Mendorong</a:t>
            </a:r>
            <a:r>
              <a:rPr lang="en-US" sz="3200" dirty="0">
                <a:solidFill>
                  <a:schemeClr val="tx1"/>
                </a:solidFill>
              </a:rPr>
              <a:t> bank </a:t>
            </a:r>
            <a:r>
              <a:rPr lang="en-US" sz="3200" dirty="0" err="1">
                <a:solidFill>
                  <a:schemeClr val="tx1"/>
                </a:solidFill>
              </a:rPr>
              <a:t>untuk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menyalurkan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pembiayaan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kepada</a:t>
            </a:r>
            <a:r>
              <a:rPr lang="en-US" sz="3200" dirty="0">
                <a:solidFill>
                  <a:schemeClr val="tx1"/>
                </a:solidFill>
              </a:rPr>
              <a:t> Usaha </a:t>
            </a:r>
            <a:r>
              <a:rPr lang="en-US" sz="3200" dirty="0" err="1">
                <a:solidFill>
                  <a:schemeClr val="tx1"/>
                </a:solidFill>
              </a:rPr>
              <a:t>Mikro</a:t>
            </a:r>
            <a:r>
              <a:rPr lang="en-US" sz="3200" dirty="0">
                <a:solidFill>
                  <a:schemeClr val="tx1"/>
                </a:solidFill>
              </a:rPr>
              <a:t>, Kecil, </a:t>
            </a:r>
            <a:r>
              <a:rPr lang="en-US" sz="3200" dirty="0" err="1">
                <a:solidFill>
                  <a:schemeClr val="tx1"/>
                </a:solidFill>
              </a:rPr>
              <a:t>dan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Menengah</a:t>
            </a:r>
            <a:r>
              <a:rPr lang="en-US" sz="3200" dirty="0">
                <a:solidFill>
                  <a:schemeClr val="tx1"/>
                </a:solidFill>
              </a:rPr>
              <a:t> (UMKM) </a:t>
            </a:r>
            <a:r>
              <a:rPr lang="en-US" sz="3200" dirty="0" err="1">
                <a:solidFill>
                  <a:schemeClr val="tx1"/>
                </a:solidFill>
              </a:rPr>
              <a:t>serta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sektor-sektor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kurang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terlayani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636588" indent="-636588" algn="just"/>
            <a:r>
              <a:rPr lang="en-US" sz="3200" dirty="0">
                <a:solidFill>
                  <a:schemeClr val="tx1"/>
                </a:solidFill>
              </a:rPr>
              <a:t>  -    </a:t>
            </a:r>
            <a:r>
              <a:rPr lang="en-US" sz="3200" dirty="0" err="1">
                <a:solidFill>
                  <a:schemeClr val="tx1"/>
                </a:solidFill>
              </a:rPr>
              <a:t>Mengembangkan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produk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pembiayaan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inovatif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terjangkau</a:t>
            </a:r>
            <a:endParaRPr lang="en-US" sz="3200" dirty="0" smtClean="0">
              <a:solidFill>
                <a:schemeClr val="tx1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6990</TotalTime>
  <Words>311</Words>
  <Application>Microsoft Office PowerPoint</Application>
  <PresentationFormat>On-screen Show (4:3)</PresentationFormat>
  <Paragraphs>56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620</cp:revision>
  <cp:lastPrinted>2017-08-29T02:54:51Z</cp:lastPrinted>
  <dcterms:created xsi:type="dcterms:W3CDTF">2010-04-18T12:06:30Z</dcterms:created>
  <dcterms:modified xsi:type="dcterms:W3CDTF">2025-06-12T16:16:45Z</dcterms:modified>
</cp:coreProperties>
</file>