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256" r:id="rId2"/>
    <p:sldId id="318" r:id="rId3"/>
    <p:sldId id="348" r:id="rId4"/>
    <p:sldId id="349" r:id="rId5"/>
    <p:sldId id="346" r:id="rId6"/>
    <p:sldId id="341" r:id="rId7"/>
    <p:sldId id="342" r:id="rId8"/>
    <p:sldId id="334" r:id="rId9"/>
    <p:sldId id="300" r:id="rId10"/>
  </p:sldIdLst>
  <p:sldSz cx="9144000" cy="6858000" type="screen4x3"/>
  <p:notesSz cx="7045325" cy="9345613"/>
  <p:custDataLst>
    <p:tags r:id="rId13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43" userDrawn="1">
          <p15:clr>
            <a:srgbClr val="A4A3A4"/>
          </p15:clr>
        </p15:guide>
        <p15:guide id="2" pos="221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userId="Ray" providerId="None"/>
      </p:ext>
    </p:extLst>
  </p:cmAuthor>
  <p:cmAuthor id="2" name="user" initials="u" lastIdx="1" clrIdx="1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397" autoAdjust="0"/>
    <p:restoredTop sz="91241" autoAdjust="0"/>
  </p:normalViewPr>
  <p:slideViewPr>
    <p:cSldViewPr>
      <p:cViewPr varScale="1">
        <p:scale>
          <a:sx n="70" d="100"/>
          <a:sy n="70" d="100"/>
        </p:scale>
        <p:origin x="1272" y="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946" y="-96"/>
      </p:cViewPr>
      <p:guideLst>
        <p:guide orient="horz" pos="2943"/>
        <p:guide pos="221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gs" Target="tags/tag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ommentAuthors" Target="commentAuthor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1-04-30T14:37:44.232" idx="1">
    <p:pos x="10" y="10"/>
    <p:text/>
    <p:extLst>
      <p:ext uri="{C676402C-5697-4E1C-873F-D02D1690AC5C}">
        <p15:threadingInfo xmlns:p15="http://schemas.microsoft.com/office/powerpoint/2012/main" timeZoneBias="-420"/>
      </p:ext>
    </p:extLst>
  </p:cm>
</p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7450" y="701675"/>
            <a:ext cx="4670425" cy="3503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56" tIns="46278" rIns="92556" bIns="462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4533" y="4439167"/>
            <a:ext cx="5636260" cy="4205526"/>
          </a:xfrm>
          <a:prstGeom prst="rect">
            <a:avLst/>
          </a:prstGeom>
        </p:spPr>
        <p:txBody>
          <a:bodyPr vert="horz" lIns="92556" tIns="46278" rIns="92556" bIns="4627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419106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152944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706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7E5F97AF-CD45-40DE-9BCE-3C60148170F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4BD782C2-0B6B-41B6-B032-B4AAE7AFA99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1605E9BE-0D9A-4E76-8D6C-56DE4E94803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0" r:id="rId3"/>
    <p:sldLayoutId id="2147483652" r:id="rId4"/>
  </p:sldLayoutIdLst>
  <p:transition spd="slow">
    <p:fade thruBlk="1"/>
  </p:transition>
  <p:timing>
    <p:tnLst>
      <p:par>
        <p:cTn id="1" dur="indefinite" restart="never" nodeType="tmRoot"/>
      </p:par>
    </p:tnLst>
  </p:timing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6" Type="http://schemas.openxmlformats.org/officeDocument/2006/relationships/comments" Target="../comments/comment1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2571744"/>
            <a:ext cx="9144000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6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HUKUM PEMBIYAAN KONSUMTIF DAN PEMBIAYAAN PROFERTI</a:t>
            </a:r>
          </a:p>
          <a:p>
            <a:pPr algn="ctr"/>
            <a:r>
              <a:rPr lang="en-US" sz="36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id-ID" sz="36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PERTEMUAN KE</a:t>
            </a:r>
            <a:r>
              <a:rPr lang="en-US" sz="36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 11</a:t>
            </a:r>
            <a:endParaRPr lang="en-US" sz="360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pic>
        <p:nvPicPr>
          <p:cNvPr id="5" name="Picture 4" descr="D:\!!!DATA RETNO_QAC\ARSIP Internal Memo\LOGO IM.png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9" t="15303" r="72530" b="16026"/>
          <a:stretch>
            <a:fillRect/>
          </a:stretch>
        </p:blipFill>
        <p:spPr bwMode="auto">
          <a:xfrm>
            <a:off x="7812360" y="60608"/>
            <a:ext cx="1276350" cy="128016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endParaRPr lang="id-ID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11560" y="557808"/>
            <a:ext cx="7920880" cy="57515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2400" b="1" dirty="0" err="1">
                <a:solidFill>
                  <a:schemeClr val="tx1"/>
                </a:solidFill>
              </a:rPr>
              <a:t>Pengertian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</a:rPr>
              <a:t>Pembiayaan</a:t>
            </a:r>
            <a:endParaRPr lang="en-US" sz="2400" b="1" dirty="0" smtClean="0">
              <a:solidFill>
                <a:schemeClr val="tx1"/>
              </a:solidFill>
            </a:endParaRPr>
          </a:p>
          <a:p>
            <a:pPr marL="457200" indent="-457200" algn="l">
              <a:buFont typeface="Wingdings" panose="05000000000000000000" pitchFamily="2" charset="2"/>
              <a:buChar char="Ø"/>
            </a:pPr>
            <a:r>
              <a:rPr lang="en-US" sz="2400" dirty="0" err="1">
                <a:solidFill>
                  <a:schemeClr val="tx1"/>
                </a:solidFill>
              </a:rPr>
              <a:t>Penjelasan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singkat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mengenai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pembiayaan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sebagai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penyediaan</a:t>
            </a:r>
            <a:r>
              <a:rPr lang="en-US" sz="2400" dirty="0">
                <a:solidFill>
                  <a:schemeClr val="tx1"/>
                </a:solidFill>
              </a:rPr>
              <a:t> dana </a:t>
            </a:r>
            <a:r>
              <a:rPr lang="en-US" sz="2400" dirty="0" err="1">
                <a:solidFill>
                  <a:schemeClr val="tx1"/>
                </a:solidFill>
              </a:rPr>
              <a:t>atau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fasilitas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tagihan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untuk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memenuhi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kebutuhan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konsumen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atau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pengembang</a:t>
            </a:r>
            <a:r>
              <a:rPr lang="en-US" sz="2400" dirty="0" smtClean="0">
                <a:solidFill>
                  <a:schemeClr val="tx1"/>
                </a:solidFill>
              </a:rPr>
              <a:t>.</a:t>
            </a:r>
          </a:p>
          <a:p>
            <a:pPr algn="l"/>
            <a:endParaRPr lang="en-US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r>
              <a:rPr lang="en-US" sz="2400" b="1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Tujuan</a:t>
            </a:r>
            <a:r>
              <a:rPr lang="en-US" sz="2400" b="1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Pembiayaan</a:t>
            </a:r>
            <a:r>
              <a:rPr lang="en-US" sz="2400" b="1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</a:t>
            </a:r>
          </a:p>
          <a:p>
            <a:pPr marL="514350" indent="-514350" algn="l">
              <a:buAutoNum type="arabicPeriod"/>
            </a:pPr>
            <a:r>
              <a:rPr lang="en-US" sz="2400" b="1" dirty="0" err="1" smtClean="0">
                <a:solidFill>
                  <a:schemeClr val="tx1"/>
                </a:solidFill>
              </a:rPr>
              <a:t>Pembiayaan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Konsumtif</a:t>
            </a:r>
            <a:r>
              <a:rPr lang="en-US" sz="2400" b="1" dirty="0">
                <a:solidFill>
                  <a:schemeClr val="tx1"/>
                </a:solidFill>
              </a:rPr>
              <a:t>: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Memenuhi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kebutuhan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pribadi</a:t>
            </a:r>
            <a:r>
              <a:rPr lang="en-US" sz="2400" dirty="0">
                <a:solidFill>
                  <a:schemeClr val="tx1"/>
                </a:solidFill>
              </a:rPr>
              <a:t> (</a:t>
            </a:r>
            <a:r>
              <a:rPr lang="en-US" sz="2400" dirty="0" err="1">
                <a:solidFill>
                  <a:schemeClr val="tx1"/>
                </a:solidFill>
              </a:rPr>
              <a:t>barang</a:t>
            </a:r>
            <a:r>
              <a:rPr lang="en-US" sz="2400" dirty="0">
                <a:solidFill>
                  <a:schemeClr val="tx1"/>
                </a:solidFill>
              </a:rPr>
              <a:t>/</a:t>
            </a:r>
            <a:r>
              <a:rPr lang="en-US" sz="2400" dirty="0" err="1">
                <a:solidFill>
                  <a:schemeClr val="tx1"/>
                </a:solidFill>
              </a:rPr>
              <a:t>jasa</a:t>
            </a:r>
            <a:r>
              <a:rPr lang="en-US" sz="2400" dirty="0" smtClean="0">
                <a:solidFill>
                  <a:schemeClr val="tx1"/>
                </a:solidFill>
              </a:rPr>
              <a:t>).</a:t>
            </a:r>
          </a:p>
          <a:p>
            <a:pPr marL="514350" indent="-514350" algn="l">
              <a:buAutoNum type="arabicPeriod"/>
            </a:pPr>
            <a:r>
              <a:rPr lang="en-US" sz="2400" b="1" dirty="0" err="1">
                <a:solidFill>
                  <a:schemeClr val="tx1"/>
                </a:solidFill>
              </a:rPr>
              <a:t>Pembiayaan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Properti</a:t>
            </a:r>
            <a:r>
              <a:rPr lang="en-US" sz="2400" b="1" dirty="0">
                <a:solidFill>
                  <a:schemeClr val="tx1"/>
                </a:solidFill>
              </a:rPr>
              <a:t>: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Memiliki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atau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mengembangkan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properti</a:t>
            </a:r>
            <a:r>
              <a:rPr lang="en-US" sz="2400" dirty="0" smtClean="0">
                <a:solidFill>
                  <a:schemeClr val="tx1"/>
                </a:solidFill>
              </a:rPr>
              <a:t>.</a:t>
            </a:r>
          </a:p>
          <a:p>
            <a:pPr algn="l"/>
            <a:endParaRPr lang="en-US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r>
              <a:rPr lang="en-US" sz="2400" b="1" dirty="0" err="1">
                <a:solidFill>
                  <a:schemeClr val="tx1"/>
                </a:solidFill>
              </a:rPr>
              <a:t>Pentingnya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Aspek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Hukum</a:t>
            </a:r>
            <a:r>
              <a:rPr lang="en-US" sz="2400" b="1" dirty="0">
                <a:solidFill>
                  <a:schemeClr val="tx1"/>
                </a:solidFill>
              </a:rPr>
              <a:t>: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Menekankan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pentingnya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dasar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hukum</a:t>
            </a:r>
            <a:r>
              <a:rPr lang="en-US" sz="2400" dirty="0">
                <a:solidFill>
                  <a:schemeClr val="tx1"/>
                </a:solidFill>
              </a:rPr>
              <a:t> yang </a:t>
            </a:r>
            <a:r>
              <a:rPr lang="en-US" sz="2400" dirty="0" err="1">
                <a:solidFill>
                  <a:schemeClr val="tx1"/>
                </a:solidFill>
              </a:rPr>
              <a:t>kuat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untuk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melindungi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semua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pihak</a:t>
            </a:r>
            <a:r>
              <a:rPr lang="en-US" sz="2400" dirty="0">
                <a:solidFill>
                  <a:schemeClr val="tx1"/>
                </a:solidFill>
              </a:rPr>
              <a:t> yang </a:t>
            </a:r>
            <a:r>
              <a:rPr lang="en-US" sz="2400" dirty="0" err="1">
                <a:solidFill>
                  <a:schemeClr val="tx1"/>
                </a:solidFill>
              </a:rPr>
              <a:t>terlibat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dan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menciptakan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kepastian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hukum</a:t>
            </a:r>
            <a:r>
              <a:rPr lang="en-US" sz="2400" dirty="0"/>
              <a:t>.</a:t>
            </a:r>
            <a:endParaRPr lang="en-ID" sz="2400" dirty="0" smtClean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75893150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endParaRPr lang="id-ID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11560" y="260648"/>
            <a:ext cx="7920880" cy="6048672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b="1" dirty="0" err="1">
                <a:solidFill>
                  <a:schemeClr val="tx1"/>
                </a:solidFill>
              </a:rPr>
              <a:t>Pembiayaan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Konsumtif</a:t>
            </a:r>
            <a:endParaRPr lang="en-US" b="1" dirty="0" smtClean="0">
              <a:solidFill>
                <a:schemeClr val="tx1"/>
              </a:solidFill>
            </a:endParaRPr>
          </a:p>
          <a:p>
            <a:pPr algn="l"/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</a:rPr>
              <a:t>Karakteristik</a:t>
            </a:r>
            <a:endParaRPr lang="en-US" sz="2400" b="1" dirty="0" smtClean="0">
              <a:solidFill>
                <a:schemeClr val="tx1"/>
              </a:solidFill>
            </a:endParaRPr>
          </a:p>
          <a:p>
            <a:pPr marL="457200" indent="-457200" algn="l">
              <a:buFont typeface="Wingdings" panose="05000000000000000000" pitchFamily="2" charset="2"/>
              <a:buChar char="Ø"/>
            </a:pPr>
            <a:r>
              <a:rPr lang="en-US" sz="2400" dirty="0" err="1">
                <a:solidFill>
                  <a:schemeClr val="tx1"/>
                </a:solidFill>
              </a:rPr>
              <a:t>Pembiayaan</a:t>
            </a:r>
            <a:r>
              <a:rPr lang="en-US" sz="2400" dirty="0">
                <a:solidFill>
                  <a:schemeClr val="tx1"/>
                </a:solidFill>
              </a:rPr>
              <a:t> yang </a:t>
            </a:r>
            <a:r>
              <a:rPr lang="en-US" sz="2400" dirty="0" err="1">
                <a:solidFill>
                  <a:schemeClr val="tx1"/>
                </a:solidFill>
              </a:rPr>
              <a:t>ditujukan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untuk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konsumsi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barang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dan</a:t>
            </a:r>
            <a:r>
              <a:rPr lang="en-US" sz="2400" dirty="0">
                <a:solidFill>
                  <a:schemeClr val="tx1"/>
                </a:solidFill>
              </a:rPr>
              <a:t>/</a:t>
            </a:r>
            <a:r>
              <a:rPr lang="en-US" sz="2400" dirty="0" err="1">
                <a:solidFill>
                  <a:schemeClr val="tx1"/>
                </a:solidFill>
              </a:rPr>
              <a:t>atau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jasa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oleh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individu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atau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rumah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tangga</a:t>
            </a:r>
            <a:r>
              <a:rPr lang="en-US" sz="2400" dirty="0" smtClean="0">
                <a:solidFill>
                  <a:schemeClr val="tx1"/>
                </a:solidFill>
              </a:rPr>
              <a:t>.</a:t>
            </a:r>
          </a:p>
          <a:p>
            <a:pPr algn="l"/>
            <a:endParaRPr lang="en-US" sz="2400" dirty="0">
              <a:solidFill>
                <a:schemeClr val="tx1"/>
              </a:solidFill>
            </a:endParaRPr>
          </a:p>
          <a:p>
            <a:pPr algn="l"/>
            <a:r>
              <a:rPr lang="en-US" sz="2400" b="1" dirty="0" err="1" smtClean="0">
                <a:solidFill>
                  <a:schemeClr val="tx1"/>
                </a:solidFill>
              </a:rPr>
              <a:t>Ciri-ciri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</a:rPr>
              <a:t>Utama</a:t>
            </a:r>
            <a:r>
              <a:rPr lang="en-US" sz="2400" b="1" dirty="0" smtClean="0">
                <a:solidFill>
                  <a:schemeClr val="tx1"/>
                </a:solidFill>
              </a:rPr>
              <a:t>:</a:t>
            </a:r>
          </a:p>
          <a:p>
            <a:pPr marL="514350" indent="-514350" algn="l">
              <a:buAutoNum type="arabicPeriod"/>
            </a:pPr>
            <a:r>
              <a:rPr lang="en-US" sz="2400" b="1" dirty="0" err="1" smtClean="0">
                <a:solidFill>
                  <a:schemeClr val="tx1"/>
                </a:solidFill>
              </a:rPr>
              <a:t>Tujuan</a:t>
            </a:r>
            <a:r>
              <a:rPr lang="en-US" sz="2400" b="1" dirty="0">
                <a:solidFill>
                  <a:schemeClr val="tx1"/>
                </a:solidFill>
              </a:rPr>
              <a:t>:</a:t>
            </a:r>
            <a:r>
              <a:rPr lang="en-US" sz="2400" dirty="0">
                <a:solidFill>
                  <a:schemeClr val="tx1"/>
                </a:solidFill>
              </a:rPr>
              <a:t> Non-</a:t>
            </a:r>
            <a:r>
              <a:rPr lang="en-US" sz="2400" dirty="0" err="1">
                <a:solidFill>
                  <a:schemeClr val="tx1"/>
                </a:solidFill>
              </a:rPr>
              <a:t>produktif</a:t>
            </a:r>
            <a:r>
              <a:rPr lang="en-US" sz="2400" dirty="0">
                <a:solidFill>
                  <a:schemeClr val="tx1"/>
                </a:solidFill>
              </a:rPr>
              <a:t> (</a:t>
            </a:r>
            <a:r>
              <a:rPr lang="en-US" sz="2400" dirty="0" err="1">
                <a:solidFill>
                  <a:schemeClr val="tx1"/>
                </a:solidFill>
              </a:rPr>
              <a:t>bukan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untuk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usaha</a:t>
            </a:r>
            <a:r>
              <a:rPr lang="en-US" sz="2400" dirty="0">
                <a:solidFill>
                  <a:schemeClr val="tx1"/>
                </a:solidFill>
              </a:rPr>
              <a:t>/</a:t>
            </a:r>
            <a:r>
              <a:rPr lang="en-US" sz="2400" dirty="0" err="1">
                <a:solidFill>
                  <a:schemeClr val="tx1"/>
                </a:solidFill>
              </a:rPr>
              <a:t>investasi</a:t>
            </a:r>
            <a:r>
              <a:rPr lang="en-US" sz="2400" dirty="0" smtClean="0">
                <a:solidFill>
                  <a:schemeClr val="tx1"/>
                </a:solidFill>
              </a:rPr>
              <a:t>).</a:t>
            </a:r>
          </a:p>
          <a:p>
            <a:pPr marL="514350" indent="-514350" algn="l">
              <a:buAutoNum type="arabicPeriod"/>
            </a:pPr>
            <a:r>
              <a:rPr lang="en-US" sz="2400" b="1" dirty="0" err="1">
                <a:solidFill>
                  <a:schemeClr val="tx1"/>
                </a:solidFill>
              </a:rPr>
              <a:t>Jaminan</a:t>
            </a:r>
            <a:r>
              <a:rPr lang="en-US" sz="2400" b="1" dirty="0">
                <a:solidFill>
                  <a:schemeClr val="tx1"/>
                </a:solidFill>
              </a:rPr>
              <a:t>: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Bisa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tanpa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jaminan</a:t>
            </a:r>
            <a:r>
              <a:rPr lang="en-US" sz="2400" dirty="0">
                <a:solidFill>
                  <a:schemeClr val="tx1"/>
                </a:solidFill>
              </a:rPr>
              <a:t> (KTA) </a:t>
            </a:r>
            <a:r>
              <a:rPr lang="en-US" sz="2400" dirty="0" err="1">
                <a:solidFill>
                  <a:schemeClr val="tx1"/>
                </a:solidFill>
              </a:rPr>
              <a:t>atau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dengan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jaminan</a:t>
            </a:r>
            <a:r>
              <a:rPr lang="en-US" sz="2400" dirty="0">
                <a:solidFill>
                  <a:schemeClr val="tx1"/>
                </a:solidFill>
              </a:rPr>
              <a:t> (</a:t>
            </a:r>
            <a:r>
              <a:rPr lang="en-US" sz="2400" dirty="0" err="1">
                <a:solidFill>
                  <a:schemeClr val="tx1"/>
                </a:solidFill>
              </a:rPr>
              <a:t>kendaraan</a:t>
            </a:r>
            <a:r>
              <a:rPr lang="en-US" sz="2400" dirty="0">
                <a:solidFill>
                  <a:schemeClr val="tx1"/>
                </a:solidFill>
              </a:rPr>
              <a:t>, </a:t>
            </a:r>
            <a:r>
              <a:rPr lang="en-US" sz="2400" dirty="0" err="1">
                <a:solidFill>
                  <a:schemeClr val="tx1"/>
                </a:solidFill>
              </a:rPr>
              <a:t>barang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elektronik</a:t>
            </a:r>
            <a:r>
              <a:rPr lang="en-US" sz="2400" dirty="0" smtClean="0">
                <a:solidFill>
                  <a:schemeClr val="tx1"/>
                </a:solidFill>
              </a:rPr>
              <a:t>)</a:t>
            </a:r>
          </a:p>
          <a:p>
            <a:pPr marL="514350" indent="-514350" algn="l">
              <a:buAutoNum type="arabicPeriod"/>
            </a:pPr>
            <a:r>
              <a:rPr lang="en-US" sz="2400" b="1" dirty="0" err="1">
                <a:solidFill>
                  <a:schemeClr val="tx1"/>
                </a:solidFill>
              </a:rPr>
              <a:t>Pihak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Terlibat</a:t>
            </a:r>
            <a:r>
              <a:rPr lang="en-US" sz="2400" b="1" dirty="0">
                <a:solidFill>
                  <a:schemeClr val="tx1"/>
                </a:solidFill>
              </a:rPr>
              <a:t>: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Konsumen</a:t>
            </a:r>
            <a:r>
              <a:rPr lang="en-US" sz="2400" dirty="0">
                <a:solidFill>
                  <a:schemeClr val="tx1"/>
                </a:solidFill>
              </a:rPr>
              <a:t> (</a:t>
            </a:r>
            <a:r>
              <a:rPr lang="en-US" sz="2400" dirty="0" err="1">
                <a:solidFill>
                  <a:schemeClr val="tx1"/>
                </a:solidFill>
              </a:rPr>
              <a:t>debitur</a:t>
            </a:r>
            <a:r>
              <a:rPr lang="en-US" sz="2400" dirty="0">
                <a:solidFill>
                  <a:schemeClr val="tx1"/>
                </a:solidFill>
              </a:rPr>
              <a:t>), </a:t>
            </a:r>
            <a:r>
              <a:rPr lang="en-US" sz="2400" dirty="0" err="1">
                <a:solidFill>
                  <a:schemeClr val="tx1"/>
                </a:solidFill>
              </a:rPr>
              <a:t>Pemberi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Pembiayaan</a:t>
            </a:r>
            <a:r>
              <a:rPr lang="en-US" sz="2400" dirty="0">
                <a:solidFill>
                  <a:schemeClr val="tx1"/>
                </a:solidFill>
              </a:rPr>
              <a:t> (</a:t>
            </a:r>
            <a:r>
              <a:rPr lang="en-US" sz="2400" dirty="0" err="1">
                <a:solidFill>
                  <a:schemeClr val="tx1"/>
                </a:solidFill>
              </a:rPr>
              <a:t>kreditur</a:t>
            </a:r>
            <a:r>
              <a:rPr lang="en-US" sz="2400" dirty="0">
                <a:solidFill>
                  <a:schemeClr val="tx1"/>
                </a:solidFill>
              </a:rPr>
              <a:t> - bank, </a:t>
            </a:r>
            <a:r>
              <a:rPr lang="en-US" sz="2400" dirty="0" err="1">
                <a:solidFill>
                  <a:schemeClr val="tx1"/>
                </a:solidFill>
              </a:rPr>
              <a:t>lembaga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pembiayaan</a:t>
            </a:r>
            <a:r>
              <a:rPr lang="en-US" sz="2400" dirty="0">
                <a:solidFill>
                  <a:schemeClr val="tx1"/>
                </a:solidFill>
              </a:rPr>
              <a:t> non-bank</a:t>
            </a:r>
            <a:r>
              <a:rPr lang="en-US" sz="2400" dirty="0" smtClean="0">
                <a:solidFill>
                  <a:schemeClr val="tx1"/>
                </a:solidFill>
              </a:rPr>
              <a:t>)</a:t>
            </a:r>
          </a:p>
          <a:p>
            <a:pPr marL="514350" indent="-514350" algn="l">
              <a:buAutoNum type="arabicPeriod"/>
            </a:pPr>
            <a:r>
              <a:rPr lang="en-US" sz="2400" b="1" dirty="0" err="1">
                <a:solidFill>
                  <a:schemeClr val="tx1"/>
                </a:solidFill>
              </a:rPr>
              <a:t>Jangka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Waktu</a:t>
            </a:r>
            <a:r>
              <a:rPr lang="en-US" sz="2400" b="1" dirty="0">
                <a:solidFill>
                  <a:schemeClr val="tx1"/>
                </a:solidFill>
              </a:rPr>
              <a:t>: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Umumnya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jangka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pendek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hingga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menengah</a:t>
            </a:r>
            <a:r>
              <a:rPr lang="en-US" sz="2400" dirty="0" smtClean="0">
                <a:solidFill>
                  <a:schemeClr val="tx1"/>
                </a:solidFill>
              </a:rPr>
              <a:t>.</a:t>
            </a:r>
          </a:p>
          <a:p>
            <a:pPr marL="514350" indent="-514350" algn="l">
              <a:buAutoNum type="arabicPeriod"/>
            </a:pPr>
            <a:r>
              <a:rPr lang="en-US" sz="2400" b="1" dirty="0" err="1">
                <a:solidFill>
                  <a:schemeClr val="tx1"/>
                </a:solidFill>
              </a:rPr>
              <a:t>Suku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Bunga</a:t>
            </a:r>
            <a:r>
              <a:rPr lang="en-US" sz="2400" b="1" dirty="0">
                <a:solidFill>
                  <a:schemeClr val="tx1"/>
                </a:solidFill>
              </a:rPr>
              <a:t>/Margin </a:t>
            </a:r>
            <a:r>
              <a:rPr lang="en-US" sz="2400" b="1" dirty="0" err="1">
                <a:solidFill>
                  <a:schemeClr val="tx1"/>
                </a:solidFill>
              </a:rPr>
              <a:t>Keuntungan</a:t>
            </a:r>
            <a:r>
              <a:rPr lang="en-US" sz="2400" b="1" dirty="0">
                <a:solidFill>
                  <a:schemeClr val="tx1"/>
                </a:solidFill>
              </a:rPr>
              <a:t>: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Bervariasi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tergantung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jenis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pembiayaan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dan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risiko</a:t>
            </a:r>
            <a:r>
              <a:rPr lang="en-US" sz="2400" dirty="0" smtClean="0">
                <a:solidFill>
                  <a:schemeClr val="tx1"/>
                </a:solidFill>
              </a:rPr>
              <a:t>.</a:t>
            </a:r>
          </a:p>
          <a:p>
            <a:pPr marL="514350" indent="-514350" algn="l">
              <a:buAutoNum type="arabicPeriod"/>
            </a:pPr>
            <a:r>
              <a:rPr lang="en-US" sz="2400" b="1" dirty="0" err="1">
                <a:solidFill>
                  <a:schemeClr val="tx1"/>
                </a:solidFill>
              </a:rPr>
              <a:t>Risiko</a:t>
            </a:r>
            <a:r>
              <a:rPr lang="en-US" sz="2400" b="1" dirty="0">
                <a:solidFill>
                  <a:schemeClr val="tx1"/>
                </a:solidFill>
              </a:rPr>
              <a:t>: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Risiko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gagal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bayar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lebih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tinggi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karena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terkait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kemampuan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individu</a:t>
            </a:r>
            <a:r>
              <a:rPr lang="en-US" sz="2400" dirty="0">
                <a:solidFill>
                  <a:schemeClr val="tx1"/>
                </a:solidFill>
              </a:rPr>
              <a:t>.</a:t>
            </a:r>
            <a:endParaRPr lang="en-US" sz="2400" dirty="0" smtClean="0">
              <a:solidFill>
                <a:schemeClr val="tx1"/>
              </a:solidFill>
            </a:endParaRPr>
          </a:p>
          <a:p>
            <a:pPr marL="514350" indent="-514350" algn="l">
              <a:buAutoNum type="arabicPeriod"/>
            </a:pPr>
            <a:endParaRPr lang="en-US" sz="2400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4908785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endParaRPr lang="id-ID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11560" y="557808"/>
            <a:ext cx="7920880" cy="5410944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 err="1"/>
              <a:t>Pembiayaan</a:t>
            </a:r>
            <a:r>
              <a:rPr lang="en-US" b="1" dirty="0"/>
              <a:t> </a:t>
            </a:r>
            <a:r>
              <a:rPr lang="en-US" b="1" dirty="0" err="1" smtClean="0"/>
              <a:t>Konsumtif</a:t>
            </a:r>
            <a:endParaRPr lang="en-US" b="1" dirty="0" smtClean="0"/>
          </a:p>
          <a:p>
            <a:endParaRPr lang="en-US" dirty="0">
              <a:solidFill>
                <a:schemeClr val="tx1"/>
              </a:solidFill>
            </a:endParaRPr>
          </a:p>
          <a:p>
            <a:pPr algn="l"/>
            <a:r>
              <a:rPr lang="en-US" dirty="0" err="1">
                <a:solidFill>
                  <a:schemeClr val="tx1"/>
                </a:solidFill>
              </a:rPr>
              <a:t>Pengaturan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Hukum</a:t>
            </a:r>
            <a:endParaRPr lang="en-US" dirty="0" smtClean="0">
              <a:solidFill>
                <a:schemeClr val="tx1"/>
              </a:solidFill>
            </a:endParaRPr>
          </a:p>
          <a:p>
            <a:pPr marL="514350" indent="-514350" algn="l">
              <a:buAutoNum type="arabicPeriod"/>
            </a:pPr>
            <a:r>
              <a:rPr lang="en-US" dirty="0" err="1" smtClean="0">
                <a:solidFill>
                  <a:schemeClr val="tx1"/>
                </a:solidFill>
              </a:rPr>
              <a:t>Sumber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Hukum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Utama</a:t>
            </a:r>
            <a:endParaRPr lang="en-US" dirty="0" smtClean="0">
              <a:solidFill>
                <a:schemeClr val="tx1"/>
              </a:solidFill>
            </a:endParaRPr>
          </a:p>
          <a:p>
            <a:pPr marL="457200" indent="-457200" algn="l">
              <a:buFont typeface="Wingdings" panose="05000000000000000000" pitchFamily="2" charset="2"/>
              <a:buChar char="Ø"/>
            </a:pPr>
            <a:r>
              <a:rPr lang="en-US" b="1" dirty="0" err="1">
                <a:solidFill>
                  <a:schemeClr val="tx1"/>
                </a:solidFill>
              </a:rPr>
              <a:t>Undang-Undang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Perbankan</a:t>
            </a:r>
            <a:r>
              <a:rPr lang="en-US" b="1" dirty="0">
                <a:solidFill>
                  <a:schemeClr val="tx1"/>
                </a:solidFill>
              </a:rPr>
              <a:t>:</a:t>
            </a:r>
            <a:r>
              <a:rPr lang="en-US" dirty="0">
                <a:solidFill>
                  <a:schemeClr val="tx1"/>
                </a:solidFill>
              </a:rPr>
              <a:t> UU No. 7 </a:t>
            </a:r>
            <a:r>
              <a:rPr lang="en-US" dirty="0" err="1">
                <a:solidFill>
                  <a:schemeClr val="tx1"/>
                </a:solidFill>
              </a:rPr>
              <a:t>Tahun</a:t>
            </a:r>
            <a:r>
              <a:rPr lang="en-US" dirty="0">
                <a:solidFill>
                  <a:schemeClr val="tx1"/>
                </a:solidFill>
              </a:rPr>
              <a:t> 1992 jo. UU No. 10 </a:t>
            </a:r>
            <a:r>
              <a:rPr lang="en-US" dirty="0" err="1">
                <a:solidFill>
                  <a:schemeClr val="tx1"/>
                </a:solidFill>
              </a:rPr>
              <a:t>Tahun</a:t>
            </a:r>
            <a:r>
              <a:rPr lang="en-US" dirty="0">
                <a:solidFill>
                  <a:schemeClr val="tx1"/>
                </a:solidFill>
              </a:rPr>
              <a:t> 1998 </a:t>
            </a:r>
            <a:r>
              <a:rPr lang="en-US" dirty="0" err="1">
                <a:solidFill>
                  <a:schemeClr val="tx1"/>
                </a:solidFill>
              </a:rPr>
              <a:t>tentang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Perbankan</a:t>
            </a:r>
            <a:r>
              <a:rPr lang="en-US" dirty="0" smtClean="0">
                <a:solidFill>
                  <a:schemeClr val="tx1"/>
                </a:solidFill>
              </a:rPr>
              <a:t>.</a:t>
            </a:r>
          </a:p>
          <a:p>
            <a:pPr marL="457200" indent="-457200" algn="l">
              <a:buFont typeface="Wingdings" panose="05000000000000000000" pitchFamily="2" charset="2"/>
              <a:buChar char="Ø"/>
            </a:pPr>
            <a:r>
              <a:rPr lang="en-US" b="1" dirty="0" err="1">
                <a:solidFill>
                  <a:schemeClr val="tx1"/>
                </a:solidFill>
              </a:rPr>
              <a:t>Undang-Undang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Perlindungan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Konsumen</a:t>
            </a:r>
            <a:r>
              <a:rPr lang="en-US" b="1" dirty="0">
                <a:solidFill>
                  <a:schemeClr val="tx1"/>
                </a:solidFill>
              </a:rPr>
              <a:t>:</a:t>
            </a:r>
            <a:r>
              <a:rPr lang="en-US" dirty="0">
                <a:solidFill>
                  <a:schemeClr val="tx1"/>
                </a:solidFill>
              </a:rPr>
              <a:t> UU No. 8 </a:t>
            </a:r>
            <a:r>
              <a:rPr lang="en-US" dirty="0" err="1">
                <a:solidFill>
                  <a:schemeClr val="tx1"/>
                </a:solidFill>
              </a:rPr>
              <a:t>Tahun</a:t>
            </a:r>
            <a:r>
              <a:rPr lang="en-US" dirty="0">
                <a:solidFill>
                  <a:schemeClr val="tx1"/>
                </a:solidFill>
              </a:rPr>
              <a:t> 1999 </a:t>
            </a:r>
            <a:r>
              <a:rPr lang="en-US" dirty="0" err="1">
                <a:solidFill>
                  <a:schemeClr val="tx1"/>
                </a:solidFill>
              </a:rPr>
              <a:t>tentang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Perlindungan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Konsumen</a:t>
            </a:r>
            <a:r>
              <a:rPr lang="en-US" dirty="0" smtClean="0">
                <a:solidFill>
                  <a:schemeClr val="tx1"/>
                </a:solidFill>
              </a:rPr>
              <a:t>.</a:t>
            </a:r>
          </a:p>
          <a:p>
            <a:pPr marL="457200" indent="-457200" algn="l">
              <a:buFont typeface="Wingdings" panose="05000000000000000000" pitchFamily="2" charset="2"/>
              <a:buChar char="Ø"/>
            </a:pPr>
            <a:r>
              <a:rPr lang="en-US" dirty="0" err="1">
                <a:solidFill>
                  <a:schemeClr val="tx1"/>
                </a:solidFill>
              </a:rPr>
              <a:t>Peraturan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Otoritas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Jasa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Keuangan</a:t>
            </a:r>
            <a:r>
              <a:rPr lang="en-US" dirty="0">
                <a:solidFill>
                  <a:schemeClr val="tx1"/>
                </a:solidFill>
              </a:rPr>
              <a:t> (POJK</a:t>
            </a:r>
            <a:r>
              <a:rPr lang="en-US" dirty="0" smtClean="0">
                <a:solidFill>
                  <a:schemeClr val="tx1"/>
                </a:solidFill>
              </a:rPr>
              <a:t>)</a:t>
            </a:r>
          </a:p>
          <a:p>
            <a:pPr marL="457200" indent="-457200" algn="l">
              <a:buFont typeface="Wingdings" panose="05000000000000000000" pitchFamily="2" charset="2"/>
              <a:buChar char="Ø"/>
            </a:pPr>
            <a:r>
              <a:rPr lang="en-US" dirty="0" err="1">
                <a:solidFill>
                  <a:schemeClr val="tx1"/>
                </a:solidFill>
              </a:rPr>
              <a:t>Kitab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Undang-Undang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Hukum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Perdata</a:t>
            </a:r>
            <a:endParaRPr lang="en-US" dirty="0" smtClean="0">
              <a:solidFill>
                <a:schemeClr val="tx1"/>
              </a:solidFill>
            </a:endParaRPr>
          </a:p>
          <a:p>
            <a:pPr algn="l"/>
            <a:endParaRPr lang="en-US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2883910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611560" y="764704"/>
            <a:ext cx="7560840" cy="5472608"/>
          </a:xfrm>
        </p:spPr>
        <p:txBody>
          <a:bodyPr>
            <a:normAutofit/>
          </a:bodyPr>
          <a:lstStyle/>
          <a:p>
            <a:pPr algn="just"/>
            <a:r>
              <a:rPr lang="en-US" dirty="0">
                <a:solidFill>
                  <a:schemeClr val="tx1"/>
                </a:solidFill>
              </a:rPr>
              <a:t>2. </a:t>
            </a:r>
            <a:r>
              <a:rPr lang="en-US" dirty="0" err="1">
                <a:solidFill>
                  <a:schemeClr val="tx1"/>
                </a:solidFill>
              </a:rPr>
              <a:t>Aspek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Penting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dalam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Pengaturan</a:t>
            </a:r>
            <a:endParaRPr lang="en-US" dirty="0" smtClean="0">
              <a:solidFill>
                <a:schemeClr val="tx1"/>
              </a:solidFill>
            </a:endParaRPr>
          </a:p>
          <a:p>
            <a:pPr marL="457200" indent="-457200" algn="just">
              <a:buFont typeface="Wingdings" panose="05000000000000000000" pitchFamily="2" charset="2"/>
              <a:buChar char="§"/>
            </a:pPr>
            <a:r>
              <a:rPr lang="en-US" dirty="0" err="1">
                <a:solidFill>
                  <a:schemeClr val="tx1"/>
                </a:solidFill>
              </a:rPr>
              <a:t>Transparansi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Informasi</a:t>
            </a:r>
            <a:endParaRPr lang="en-US" dirty="0" smtClean="0">
              <a:solidFill>
                <a:schemeClr val="tx1"/>
              </a:solidFill>
            </a:endParaRPr>
          </a:p>
          <a:p>
            <a:pPr marL="457200" indent="-457200" algn="just">
              <a:buFont typeface="Wingdings" panose="05000000000000000000" pitchFamily="2" charset="2"/>
              <a:buChar char="§"/>
            </a:pPr>
            <a:r>
              <a:rPr lang="en-US" dirty="0" err="1">
                <a:solidFill>
                  <a:schemeClr val="tx1"/>
                </a:solidFill>
              </a:rPr>
              <a:t>Perjanjian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Baku</a:t>
            </a:r>
          </a:p>
          <a:p>
            <a:pPr marL="457200" indent="-457200" algn="just">
              <a:buFont typeface="Wingdings" panose="05000000000000000000" pitchFamily="2" charset="2"/>
              <a:buChar char="§"/>
            </a:pPr>
            <a:r>
              <a:rPr lang="en-US" dirty="0" err="1">
                <a:solidFill>
                  <a:schemeClr val="tx1"/>
                </a:solidFill>
              </a:rPr>
              <a:t>Mekanisme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Penyelesaian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Sengketa</a:t>
            </a:r>
            <a:endParaRPr lang="en-US" dirty="0" smtClean="0">
              <a:solidFill>
                <a:schemeClr val="tx1"/>
              </a:solidFill>
            </a:endParaRPr>
          </a:p>
          <a:p>
            <a:pPr marL="457200" indent="-457200" algn="just">
              <a:buFont typeface="Wingdings" panose="05000000000000000000" pitchFamily="2" charset="2"/>
              <a:buChar char="§"/>
            </a:pPr>
            <a:r>
              <a:rPr lang="en-US" dirty="0" err="1">
                <a:solidFill>
                  <a:schemeClr val="tx1"/>
                </a:solidFill>
              </a:rPr>
              <a:t>Etika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Penagihan</a:t>
            </a:r>
            <a:endParaRPr lang="en-US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8194039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539552" y="476672"/>
            <a:ext cx="7992888" cy="5616624"/>
          </a:xfrm>
        </p:spPr>
        <p:txBody>
          <a:bodyPr>
            <a:normAutofit lnSpcReduction="10000"/>
          </a:bodyPr>
          <a:lstStyle/>
          <a:p>
            <a:r>
              <a:rPr lang="en-US" b="1" dirty="0" err="1">
                <a:solidFill>
                  <a:schemeClr val="tx1"/>
                </a:solidFill>
              </a:rPr>
              <a:t>Pembiayaan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Properti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dalam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Perbankan</a:t>
            </a:r>
            <a:endParaRPr lang="en-US" b="1" dirty="0">
              <a:solidFill>
                <a:schemeClr val="tx1"/>
              </a:solidFill>
            </a:endParaRPr>
          </a:p>
          <a:p>
            <a:endParaRPr lang="en-US" b="1" dirty="0" smtClean="0">
              <a:solidFill>
                <a:schemeClr val="tx1"/>
              </a:solidFill>
              <a:latin typeface="Instrument Sans Medium" panose="020B0604020202020204" charset="0"/>
              <a:ea typeface="Instrument Sans Medium" pitchFamily="34" charset="-122"/>
              <a:cs typeface="Instrument Sans Medium" pitchFamily="34" charset="-120"/>
            </a:endParaRPr>
          </a:p>
          <a:p>
            <a:pPr algn="l"/>
            <a:r>
              <a:rPr lang="en-US" sz="2400" b="1" dirty="0" err="1" smtClean="0">
                <a:solidFill>
                  <a:schemeClr val="tx1"/>
                </a:solidFill>
                <a:latin typeface="Instrument Sans Medium" panose="020B0604020202020204" charset="0"/>
                <a:ea typeface="Instrument Sans Medium" pitchFamily="34" charset="-122"/>
                <a:cs typeface="Instrument Sans Medium" pitchFamily="34" charset="-120"/>
              </a:rPr>
              <a:t>Adalah</a:t>
            </a:r>
            <a:r>
              <a:rPr lang="en-US" sz="2400" b="1" dirty="0" smtClean="0">
                <a:solidFill>
                  <a:schemeClr val="tx1"/>
                </a:solidFill>
                <a:latin typeface="Instrument Sans Medium" panose="020B0604020202020204" charset="0"/>
                <a:ea typeface="Instrument Sans Medium" pitchFamily="34" charset="-122"/>
                <a:cs typeface="Instrument Sans Medium" pitchFamily="34" charset="-120"/>
              </a:rPr>
              <a:t> : </a:t>
            </a:r>
            <a:r>
              <a:rPr lang="en-US" sz="2400" dirty="0" err="1">
                <a:solidFill>
                  <a:schemeClr val="tx1"/>
                </a:solidFill>
              </a:rPr>
              <a:t>Pembiayaan</a:t>
            </a:r>
            <a:r>
              <a:rPr lang="en-US" sz="2400" dirty="0">
                <a:solidFill>
                  <a:schemeClr val="tx1"/>
                </a:solidFill>
              </a:rPr>
              <a:t> yang </a:t>
            </a:r>
            <a:r>
              <a:rPr lang="en-US" sz="2400" dirty="0" err="1">
                <a:solidFill>
                  <a:schemeClr val="tx1"/>
                </a:solidFill>
              </a:rPr>
              <a:t>diberikan</a:t>
            </a:r>
            <a:r>
              <a:rPr lang="en-US" sz="2400" dirty="0">
                <a:solidFill>
                  <a:schemeClr val="tx1"/>
                </a:solidFill>
              </a:rPr>
              <a:t> bank </a:t>
            </a:r>
            <a:r>
              <a:rPr lang="en-US" sz="2400" dirty="0" err="1">
                <a:solidFill>
                  <a:schemeClr val="tx1"/>
                </a:solidFill>
              </a:rPr>
              <a:t>untuk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pembelian</a:t>
            </a:r>
            <a:r>
              <a:rPr lang="en-US" sz="2400" dirty="0">
                <a:solidFill>
                  <a:schemeClr val="tx1"/>
                </a:solidFill>
              </a:rPr>
              <a:t>, </a:t>
            </a:r>
            <a:r>
              <a:rPr lang="en-US" sz="2400" dirty="0" err="1">
                <a:solidFill>
                  <a:schemeClr val="tx1"/>
                </a:solidFill>
              </a:rPr>
              <a:t>pembangunan</a:t>
            </a:r>
            <a:r>
              <a:rPr lang="en-US" sz="2400" dirty="0">
                <a:solidFill>
                  <a:schemeClr val="tx1"/>
                </a:solidFill>
              </a:rPr>
              <a:t>, </a:t>
            </a:r>
            <a:r>
              <a:rPr lang="en-US" sz="2400" dirty="0" err="1">
                <a:solidFill>
                  <a:schemeClr val="tx1"/>
                </a:solidFill>
              </a:rPr>
              <a:t>atau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renovasi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properti</a:t>
            </a:r>
            <a:r>
              <a:rPr lang="en-US" sz="2400" dirty="0">
                <a:solidFill>
                  <a:schemeClr val="tx1"/>
                </a:solidFill>
              </a:rPr>
              <a:t> (</a:t>
            </a:r>
            <a:r>
              <a:rPr lang="en-US" sz="2400" dirty="0" err="1">
                <a:solidFill>
                  <a:schemeClr val="tx1"/>
                </a:solidFill>
              </a:rPr>
              <a:t>rumah</a:t>
            </a:r>
            <a:r>
              <a:rPr lang="en-US" sz="2400" dirty="0">
                <a:solidFill>
                  <a:schemeClr val="tx1"/>
                </a:solidFill>
              </a:rPr>
              <a:t>, </a:t>
            </a:r>
            <a:r>
              <a:rPr lang="en-US" sz="2400" dirty="0" err="1">
                <a:solidFill>
                  <a:schemeClr val="tx1"/>
                </a:solidFill>
              </a:rPr>
              <a:t>apartemen</a:t>
            </a:r>
            <a:r>
              <a:rPr lang="en-US" sz="2400" dirty="0">
                <a:solidFill>
                  <a:schemeClr val="tx1"/>
                </a:solidFill>
              </a:rPr>
              <a:t>, </a:t>
            </a:r>
            <a:r>
              <a:rPr lang="en-US" sz="2400" dirty="0" err="1">
                <a:solidFill>
                  <a:schemeClr val="tx1"/>
                </a:solidFill>
              </a:rPr>
              <a:t>ruko</a:t>
            </a:r>
            <a:r>
              <a:rPr lang="en-US" sz="2400" dirty="0">
                <a:solidFill>
                  <a:schemeClr val="tx1"/>
                </a:solidFill>
              </a:rPr>
              <a:t>, </a:t>
            </a:r>
            <a:r>
              <a:rPr lang="en-US" sz="2400" dirty="0" err="1">
                <a:solidFill>
                  <a:schemeClr val="tx1"/>
                </a:solidFill>
              </a:rPr>
              <a:t>tanah</a:t>
            </a:r>
            <a:r>
              <a:rPr lang="en-US" sz="2400" dirty="0" smtClean="0">
                <a:solidFill>
                  <a:schemeClr val="tx1"/>
                </a:solidFill>
              </a:rPr>
              <a:t>).</a:t>
            </a:r>
          </a:p>
          <a:p>
            <a:pPr algn="l"/>
            <a:endParaRPr lang="en-US" sz="2400" b="1" dirty="0">
              <a:solidFill>
                <a:schemeClr val="tx1"/>
              </a:solidFill>
              <a:latin typeface="Instrument Sans Medium" panose="020B0604020202020204" charset="0"/>
              <a:ea typeface="Instrument Sans Medium" pitchFamily="34" charset="-122"/>
              <a:cs typeface="Instrument Sans Medium" pitchFamily="34" charset="-120"/>
            </a:endParaRPr>
          </a:p>
          <a:p>
            <a:pPr algn="l"/>
            <a:r>
              <a:rPr lang="en-US" sz="2400" dirty="0" err="1">
                <a:solidFill>
                  <a:schemeClr val="tx1"/>
                </a:solidFill>
              </a:rPr>
              <a:t>Jenis-jenis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Pembiayaan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Properti</a:t>
            </a:r>
            <a:r>
              <a:rPr lang="en-US" sz="2400" dirty="0" smtClean="0">
                <a:solidFill>
                  <a:schemeClr val="tx1"/>
                </a:solidFill>
              </a:rPr>
              <a:t>:</a:t>
            </a:r>
          </a:p>
          <a:p>
            <a:pPr marL="457200" indent="-457200" algn="l">
              <a:buAutoNum type="arabicPeriod"/>
            </a:pPr>
            <a:r>
              <a:rPr lang="sv-SE" sz="2400" b="1" dirty="0" smtClean="0">
                <a:solidFill>
                  <a:schemeClr val="tx1"/>
                </a:solidFill>
              </a:rPr>
              <a:t>Kredit </a:t>
            </a:r>
            <a:r>
              <a:rPr lang="sv-SE" sz="2400" b="1" dirty="0">
                <a:solidFill>
                  <a:schemeClr val="tx1"/>
                </a:solidFill>
              </a:rPr>
              <a:t>Pemilikan Rumah (KPR):</a:t>
            </a:r>
            <a:r>
              <a:rPr lang="sv-SE" sz="2400" dirty="0">
                <a:solidFill>
                  <a:schemeClr val="tx1"/>
                </a:solidFill>
              </a:rPr>
              <a:t> Untuk pembelian rumah tinggal</a:t>
            </a:r>
            <a:r>
              <a:rPr lang="sv-SE" sz="2400" dirty="0" smtClean="0">
                <a:solidFill>
                  <a:schemeClr val="tx1"/>
                </a:solidFill>
              </a:rPr>
              <a:t>.</a:t>
            </a:r>
          </a:p>
          <a:p>
            <a:pPr marL="457200" indent="-457200" algn="l">
              <a:buAutoNum type="arabicPeriod"/>
            </a:pPr>
            <a:r>
              <a:rPr lang="en-US" sz="2400" b="1" dirty="0" err="1">
                <a:solidFill>
                  <a:schemeClr val="tx1"/>
                </a:solidFill>
              </a:rPr>
              <a:t>Kredit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Pemilikan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Apartemen</a:t>
            </a:r>
            <a:r>
              <a:rPr lang="en-US" sz="2400" b="1" dirty="0">
                <a:solidFill>
                  <a:schemeClr val="tx1"/>
                </a:solidFill>
              </a:rPr>
              <a:t> (KPA):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Untuk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pembelian</a:t>
            </a:r>
            <a:r>
              <a:rPr lang="en-US" sz="2400" dirty="0">
                <a:solidFill>
                  <a:schemeClr val="tx1"/>
                </a:solidFill>
              </a:rPr>
              <a:t> unit </a:t>
            </a:r>
            <a:r>
              <a:rPr lang="en-US" sz="2400" dirty="0" err="1" smtClean="0">
                <a:solidFill>
                  <a:schemeClr val="tx1"/>
                </a:solidFill>
              </a:rPr>
              <a:t>apartemen</a:t>
            </a:r>
            <a:endParaRPr lang="en-US" sz="2400" dirty="0" smtClean="0">
              <a:solidFill>
                <a:schemeClr val="tx1"/>
              </a:solidFill>
            </a:endParaRPr>
          </a:p>
          <a:p>
            <a:pPr marL="457200" indent="-457200" algn="l">
              <a:buAutoNum type="arabicPeriod"/>
            </a:pPr>
            <a:r>
              <a:rPr lang="sv-SE" sz="2400" b="1" dirty="0">
                <a:solidFill>
                  <a:schemeClr val="tx1"/>
                </a:solidFill>
              </a:rPr>
              <a:t>Kredit Multiguna Properti (KMGP):</a:t>
            </a:r>
            <a:r>
              <a:rPr lang="sv-SE" sz="2400" dirty="0">
                <a:solidFill>
                  <a:schemeClr val="tx1"/>
                </a:solidFill>
              </a:rPr>
              <a:t> Dengan jaminan properti yang sudah dimiliki</a:t>
            </a:r>
            <a:r>
              <a:rPr lang="sv-SE" sz="2400" dirty="0" smtClean="0">
                <a:solidFill>
                  <a:schemeClr val="tx1"/>
                </a:solidFill>
              </a:rPr>
              <a:t>.</a:t>
            </a:r>
          </a:p>
          <a:p>
            <a:pPr marL="457200" indent="-457200" algn="l">
              <a:buAutoNum type="arabicPeriod"/>
            </a:pPr>
            <a:r>
              <a:rPr lang="en-US" sz="2400" b="1" dirty="0" err="1">
                <a:solidFill>
                  <a:schemeClr val="tx1"/>
                </a:solidFill>
              </a:rPr>
              <a:t>Kredit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Konstruksi</a:t>
            </a:r>
            <a:r>
              <a:rPr lang="en-US" sz="2400" b="1" dirty="0">
                <a:solidFill>
                  <a:schemeClr val="tx1"/>
                </a:solidFill>
              </a:rPr>
              <a:t>: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Untuk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pengembang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properti</a:t>
            </a:r>
            <a:r>
              <a:rPr lang="en-US" sz="2400" dirty="0">
                <a:solidFill>
                  <a:schemeClr val="tx1"/>
                </a:solidFill>
              </a:rPr>
              <a:t>.</a:t>
            </a:r>
            <a:endParaRPr lang="en-US" sz="2400" b="1" dirty="0" smtClean="0">
              <a:solidFill>
                <a:schemeClr val="tx1"/>
              </a:solidFill>
              <a:latin typeface="Instrument Sans Medium" panose="020B0604020202020204" charset="0"/>
              <a:ea typeface="Instrument Sans Medium" pitchFamily="34" charset="-122"/>
              <a:cs typeface="Instrument Sans Medium" pitchFamily="34" charset="-120"/>
            </a:endParaRPr>
          </a:p>
          <a:p>
            <a:pPr algn="l"/>
            <a:endParaRPr lang="en-US" sz="2400" b="1" dirty="0">
              <a:solidFill>
                <a:schemeClr val="tx1"/>
              </a:solidFill>
              <a:latin typeface="Instrument Sans Medium" panose="020B0604020202020204" charset="0"/>
              <a:ea typeface="Instrument Sans Medium" pitchFamily="34" charset="-122"/>
              <a:cs typeface="Instrument Sans Medium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996594481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755576" y="260648"/>
            <a:ext cx="7632848" cy="5904656"/>
          </a:xfrm>
        </p:spPr>
        <p:txBody>
          <a:bodyPr>
            <a:normAutofit/>
          </a:bodyPr>
          <a:lstStyle/>
          <a:p>
            <a:pPr algn="l"/>
            <a:r>
              <a:rPr lang="en-US" sz="2400" b="1" dirty="0">
                <a:solidFill>
                  <a:schemeClr val="tx1"/>
                </a:solidFill>
              </a:rPr>
              <a:t>Proses </a:t>
            </a:r>
            <a:r>
              <a:rPr lang="en-US" sz="2400" b="1" dirty="0" err="1">
                <a:solidFill>
                  <a:schemeClr val="tx1"/>
                </a:solidFill>
              </a:rPr>
              <a:t>Umum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Pembiayaan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</a:rPr>
              <a:t>Properti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dirty="0" smtClean="0">
                <a:solidFill>
                  <a:schemeClr val="tx1"/>
                </a:solidFill>
              </a:rPr>
              <a:t>:</a:t>
            </a:r>
          </a:p>
          <a:p>
            <a:pPr marL="457200" indent="-457200" algn="l">
              <a:buAutoNum type="arabicPeriod"/>
            </a:pPr>
            <a:r>
              <a:rPr lang="en-US" sz="2400" b="1" dirty="0" err="1" smtClean="0">
                <a:solidFill>
                  <a:schemeClr val="tx1"/>
                </a:solidFill>
              </a:rPr>
              <a:t>Pengajuan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Aplikasi</a:t>
            </a:r>
            <a:r>
              <a:rPr lang="en-US" sz="2400" b="1" dirty="0">
                <a:solidFill>
                  <a:schemeClr val="tx1"/>
                </a:solidFill>
              </a:rPr>
              <a:t>: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Debitur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mengajukan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permohonan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ke</a:t>
            </a:r>
            <a:r>
              <a:rPr lang="en-US" sz="2400" dirty="0">
                <a:solidFill>
                  <a:schemeClr val="tx1"/>
                </a:solidFill>
              </a:rPr>
              <a:t> bank</a:t>
            </a:r>
            <a:r>
              <a:rPr lang="en-US" sz="2400" dirty="0" smtClean="0">
                <a:solidFill>
                  <a:schemeClr val="tx1"/>
                </a:solidFill>
              </a:rPr>
              <a:t>.</a:t>
            </a:r>
          </a:p>
          <a:p>
            <a:pPr marL="457200" indent="-457200" algn="l">
              <a:buAutoNum type="arabicPeriod"/>
            </a:pPr>
            <a:r>
              <a:rPr lang="en-US" sz="2400" b="1" dirty="0" err="1">
                <a:solidFill>
                  <a:schemeClr val="tx1"/>
                </a:solidFill>
              </a:rPr>
              <a:t>Analisis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Kredit</a:t>
            </a:r>
            <a:r>
              <a:rPr lang="en-US" sz="2400" b="1" dirty="0">
                <a:solidFill>
                  <a:schemeClr val="tx1"/>
                </a:solidFill>
              </a:rPr>
              <a:t>: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Penilaian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kelayakan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debitur</a:t>
            </a:r>
            <a:r>
              <a:rPr lang="en-US" sz="2400" dirty="0">
                <a:solidFill>
                  <a:schemeClr val="tx1"/>
                </a:solidFill>
              </a:rPr>
              <a:t> (</a:t>
            </a:r>
            <a:r>
              <a:rPr lang="en-US" sz="2400" dirty="0" err="1">
                <a:solidFill>
                  <a:schemeClr val="tx1"/>
                </a:solidFill>
              </a:rPr>
              <a:t>penghasilan</a:t>
            </a:r>
            <a:r>
              <a:rPr lang="en-US" sz="2400" dirty="0">
                <a:solidFill>
                  <a:schemeClr val="tx1"/>
                </a:solidFill>
              </a:rPr>
              <a:t>, </a:t>
            </a:r>
            <a:r>
              <a:rPr lang="en-US" sz="2400" dirty="0" err="1">
                <a:solidFill>
                  <a:schemeClr val="tx1"/>
                </a:solidFill>
              </a:rPr>
              <a:t>riwayat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kredit</a:t>
            </a:r>
            <a:r>
              <a:rPr lang="en-US" sz="2400" dirty="0" smtClean="0">
                <a:solidFill>
                  <a:schemeClr val="tx1"/>
                </a:solidFill>
              </a:rPr>
              <a:t>).</a:t>
            </a:r>
          </a:p>
          <a:p>
            <a:pPr marL="457200" indent="-457200" algn="l">
              <a:buAutoNum type="arabicPeriod"/>
            </a:pPr>
            <a:r>
              <a:rPr lang="it-IT" sz="2400" b="1" dirty="0">
                <a:solidFill>
                  <a:schemeClr val="tx1"/>
                </a:solidFill>
              </a:rPr>
              <a:t>Penilaian Properti (Appraisal):</a:t>
            </a:r>
            <a:r>
              <a:rPr lang="it-IT" sz="2400" dirty="0">
                <a:solidFill>
                  <a:schemeClr val="tx1"/>
                </a:solidFill>
              </a:rPr>
              <a:t> Penentuan nilai properti sebagai </a:t>
            </a:r>
            <a:r>
              <a:rPr lang="it-IT" sz="2400" dirty="0" smtClean="0">
                <a:solidFill>
                  <a:schemeClr val="tx1"/>
                </a:solidFill>
              </a:rPr>
              <a:t>jaminan</a:t>
            </a:r>
          </a:p>
          <a:p>
            <a:pPr marL="457200" indent="-457200" algn="l">
              <a:buAutoNum type="arabicPeriod"/>
            </a:pPr>
            <a:r>
              <a:rPr lang="en-US" sz="2400" b="1" dirty="0" err="1">
                <a:solidFill>
                  <a:schemeClr val="tx1"/>
                </a:solidFill>
              </a:rPr>
              <a:t>Persetujuan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Kredit</a:t>
            </a:r>
            <a:r>
              <a:rPr lang="en-US" sz="2400" b="1" dirty="0">
                <a:solidFill>
                  <a:schemeClr val="tx1"/>
                </a:solidFill>
              </a:rPr>
              <a:t>:</a:t>
            </a:r>
            <a:r>
              <a:rPr lang="en-US" sz="2400" dirty="0">
                <a:solidFill>
                  <a:schemeClr val="tx1"/>
                </a:solidFill>
              </a:rPr>
              <a:t> Bank </a:t>
            </a:r>
            <a:r>
              <a:rPr lang="en-US" sz="2400" dirty="0" err="1">
                <a:solidFill>
                  <a:schemeClr val="tx1"/>
                </a:solidFill>
              </a:rPr>
              <a:t>menyetujui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atau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menolak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permohonan</a:t>
            </a:r>
            <a:r>
              <a:rPr lang="en-US" sz="2400" dirty="0" smtClean="0">
                <a:solidFill>
                  <a:schemeClr val="tx1"/>
                </a:solidFill>
              </a:rPr>
              <a:t>.</a:t>
            </a:r>
          </a:p>
          <a:p>
            <a:pPr marL="457200" indent="-457200" algn="l">
              <a:buAutoNum type="arabicPeriod"/>
            </a:pPr>
            <a:r>
              <a:rPr lang="en-US" sz="2400" b="1" dirty="0" err="1">
                <a:solidFill>
                  <a:schemeClr val="tx1"/>
                </a:solidFill>
              </a:rPr>
              <a:t>Perjanjian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Kredit</a:t>
            </a:r>
            <a:r>
              <a:rPr lang="en-US" sz="2400" b="1" dirty="0">
                <a:solidFill>
                  <a:schemeClr val="tx1"/>
                </a:solidFill>
              </a:rPr>
              <a:t>: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Penandatanganan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perjanjian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antara</a:t>
            </a:r>
            <a:r>
              <a:rPr lang="en-US" sz="2400" dirty="0">
                <a:solidFill>
                  <a:schemeClr val="tx1"/>
                </a:solidFill>
              </a:rPr>
              <a:t> bank </a:t>
            </a:r>
            <a:r>
              <a:rPr lang="en-US" sz="2400" dirty="0" err="1">
                <a:solidFill>
                  <a:schemeClr val="tx1"/>
                </a:solidFill>
              </a:rPr>
              <a:t>dan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debitur</a:t>
            </a:r>
            <a:r>
              <a:rPr lang="en-US" sz="2400" dirty="0">
                <a:solidFill>
                  <a:schemeClr val="tx1"/>
                </a:solidFill>
              </a:rPr>
              <a:t> di </a:t>
            </a:r>
            <a:r>
              <a:rPr lang="en-US" sz="2400" dirty="0" err="1">
                <a:solidFill>
                  <a:schemeClr val="tx1"/>
                </a:solidFill>
              </a:rPr>
              <a:t>hadapan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Notaris</a:t>
            </a:r>
            <a:r>
              <a:rPr lang="en-US" sz="2400" dirty="0" smtClean="0">
                <a:solidFill>
                  <a:schemeClr val="tx1"/>
                </a:solidFill>
              </a:rPr>
              <a:t>.</a:t>
            </a:r>
          </a:p>
          <a:p>
            <a:pPr marL="457200" indent="-457200" algn="l">
              <a:buAutoNum type="arabicPeriod"/>
            </a:pPr>
            <a:r>
              <a:rPr lang="en-US" sz="2400" dirty="0" err="1">
                <a:solidFill>
                  <a:schemeClr val="tx1"/>
                </a:solidFill>
              </a:rPr>
              <a:t>Pengikatan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Jaminan</a:t>
            </a:r>
            <a:endParaRPr lang="en-US" sz="2400" dirty="0" smtClean="0">
              <a:solidFill>
                <a:schemeClr val="tx1"/>
              </a:solidFill>
            </a:endParaRPr>
          </a:p>
          <a:p>
            <a:pPr marL="457200" indent="-457200" algn="l">
              <a:buAutoNum type="arabicPeriod"/>
            </a:pPr>
            <a:r>
              <a:rPr lang="en-US" sz="2400" dirty="0" err="1">
                <a:solidFill>
                  <a:schemeClr val="tx1"/>
                </a:solidFill>
              </a:rPr>
              <a:t>Pencairan</a:t>
            </a:r>
            <a:r>
              <a:rPr lang="en-US" sz="2400" dirty="0">
                <a:solidFill>
                  <a:schemeClr val="tx1"/>
                </a:solidFill>
              </a:rPr>
              <a:t> Dana</a:t>
            </a:r>
          </a:p>
          <a:p>
            <a:pPr algn="l"/>
            <a:endParaRPr lang="en-US" sz="2400" dirty="0" smtClean="0"/>
          </a:p>
          <a:p>
            <a:pPr algn="l"/>
            <a:endParaRPr lang="en-US" dirty="0"/>
          </a:p>
          <a:p>
            <a:pPr algn="l"/>
            <a:endParaRPr lang="en-US" dirty="0" smtClean="0"/>
          </a:p>
          <a:p>
            <a:pPr algn="l"/>
            <a:endParaRPr lang="en-US" dirty="0"/>
          </a:p>
          <a:p>
            <a:pPr algn="l"/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091913"/>
      </p:ext>
    </p:extLst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539552" y="332656"/>
            <a:ext cx="7848872" cy="5832648"/>
          </a:xfrm>
        </p:spPr>
        <p:txBody>
          <a:bodyPr>
            <a:noAutofit/>
          </a:bodyPr>
          <a:lstStyle/>
          <a:p>
            <a:r>
              <a:rPr lang="en-US" sz="2400" b="1" dirty="0" err="1">
                <a:solidFill>
                  <a:schemeClr val="tx1"/>
                </a:solidFill>
              </a:rPr>
              <a:t>Pembiayaan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Properti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dalam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</a:rPr>
              <a:t>Perbankan</a:t>
            </a:r>
            <a:endParaRPr lang="en-US" sz="2400" b="1" dirty="0" smtClean="0">
              <a:solidFill>
                <a:schemeClr val="tx1"/>
              </a:solidFill>
            </a:endParaRPr>
          </a:p>
          <a:p>
            <a:endParaRPr lang="en-US" sz="2400" b="1" dirty="0" smtClean="0">
              <a:solidFill>
                <a:schemeClr val="tx1"/>
              </a:solidFill>
            </a:endParaRPr>
          </a:p>
          <a:p>
            <a:pPr algn="just"/>
            <a:r>
              <a:rPr lang="en-US" sz="2200" b="1" dirty="0" err="1" smtClean="0">
                <a:solidFill>
                  <a:schemeClr val="tx1"/>
                </a:solidFill>
              </a:rPr>
              <a:t>Aspek</a:t>
            </a:r>
            <a:r>
              <a:rPr lang="en-US" sz="2200" b="1" dirty="0" smtClean="0">
                <a:solidFill>
                  <a:schemeClr val="tx1"/>
                </a:solidFill>
              </a:rPr>
              <a:t> </a:t>
            </a:r>
            <a:r>
              <a:rPr lang="en-US" sz="2200" b="1" dirty="0" err="1" smtClean="0">
                <a:solidFill>
                  <a:schemeClr val="tx1"/>
                </a:solidFill>
              </a:rPr>
              <a:t>Jaminan</a:t>
            </a:r>
            <a:r>
              <a:rPr lang="en-US" sz="2200" b="1" dirty="0" smtClean="0">
                <a:solidFill>
                  <a:schemeClr val="tx1"/>
                </a:solidFill>
              </a:rPr>
              <a:t>:</a:t>
            </a:r>
          </a:p>
          <a:p>
            <a:pPr marL="457200" indent="-457200" algn="just">
              <a:buAutoNum type="arabicPeriod"/>
            </a:pPr>
            <a:r>
              <a:rPr lang="en-US" sz="2200" dirty="0" err="1" smtClean="0">
                <a:solidFill>
                  <a:schemeClr val="tx1"/>
                </a:solidFill>
              </a:rPr>
              <a:t>Undang-Undang</a:t>
            </a:r>
            <a:r>
              <a:rPr lang="en-US" sz="2200" dirty="0" smtClean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Hak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 smtClean="0">
                <a:solidFill>
                  <a:schemeClr val="tx1"/>
                </a:solidFill>
              </a:rPr>
              <a:t>Tanggungan</a:t>
            </a:r>
            <a:endParaRPr lang="en-US" sz="2200" dirty="0" smtClean="0">
              <a:solidFill>
                <a:schemeClr val="tx1"/>
              </a:solidFill>
            </a:endParaRPr>
          </a:p>
          <a:p>
            <a:pPr marL="457200" indent="-457200" algn="just">
              <a:buAutoNum type="arabicPeriod"/>
            </a:pPr>
            <a:r>
              <a:rPr lang="en-US" sz="2200" dirty="0" err="1">
                <a:solidFill>
                  <a:schemeClr val="tx1"/>
                </a:solidFill>
              </a:rPr>
              <a:t>Fungsi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Hak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 smtClean="0">
                <a:solidFill>
                  <a:schemeClr val="tx1"/>
                </a:solidFill>
              </a:rPr>
              <a:t>Tanggungan</a:t>
            </a:r>
            <a:endParaRPr lang="en-US" sz="2200" dirty="0" smtClean="0">
              <a:solidFill>
                <a:schemeClr val="tx1"/>
              </a:solidFill>
            </a:endParaRPr>
          </a:p>
          <a:p>
            <a:pPr marL="457200" indent="-457200" algn="just">
              <a:buAutoNum type="arabicPeriod"/>
            </a:pPr>
            <a:r>
              <a:rPr lang="en-US" sz="2200" dirty="0" err="1">
                <a:solidFill>
                  <a:schemeClr val="tx1"/>
                </a:solidFill>
              </a:rPr>
              <a:t>Sertifikat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Hak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 smtClean="0">
                <a:solidFill>
                  <a:schemeClr val="tx1"/>
                </a:solidFill>
              </a:rPr>
              <a:t>Tanggungan</a:t>
            </a:r>
            <a:endParaRPr lang="en-US" sz="2200" dirty="0" smtClean="0">
              <a:solidFill>
                <a:schemeClr val="tx1"/>
              </a:solidFill>
            </a:endParaRPr>
          </a:p>
          <a:p>
            <a:pPr algn="just"/>
            <a:endParaRPr lang="en-US" sz="800" dirty="0">
              <a:solidFill>
                <a:schemeClr val="tx1"/>
              </a:solidFill>
            </a:endParaRPr>
          </a:p>
          <a:p>
            <a:pPr algn="just"/>
            <a:r>
              <a:rPr lang="en-US" sz="2200" b="1" dirty="0" err="1">
                <a:solidFill>
                  <a:schemeClr val="tx1"/>
                </a:solidFill>
              </a:rPr>
              <a:t>Isu</a:t>
            </a:r>
            <a:r>
              <a:rPr lang="en-US" sz="2200" b="1" dirty="0">
                <a:solidFill>
                  <a:schemeClr val="tx1"/>
                </a:solidFill>
              </a:rPr>
              <a:t> </a:t>
            </a:r>
            <a:r>
              <a:rPr lang="en-US" sz="2200" b="1" dirty="0" err="1">
                <a:solidFill>
                  <a:schemeClr val="tx1"/>
                </a:solidFill>
              </a:rPr>
              <a:t>Hukum</a:t>
            </a:r>
            <a:r>
              <a:rPr lang="en-US" sz="2200" b="1" dirty="0">
                <a:solidFill>
                  <a:schemeClr val="tx1"/>
                </a:solidFill>
              </a:rPr>
              <a:t> </a:t>
            </a:r>
            <a:r>
              <a:rPr lang="en-US" sz="2200" b="1" dirty="0" err="1">
                <a:solidFill>
                  <a:schemeClr val="tx1"/>
                </a:solidFill>
              </a:rPr>
              <a:t>Terkait</a:t>
            </a:r>
            <a:r>
              <a:rPr lang="en-US" sz="2200" b="1" dirty="0">
                <a:solidFill>
                  <a:schemeClr val="tx1"/>
                </a:solidFill>
              </a:rPr>
              <a:t> </a:t>
            </a:r>
            <a:r>
              <a:rPr lang="en-US" sz="2200" b="1" dirty="0" err="1">
                <a:solidFill>
                  <a:schemeClr val="tx1"/>
                </a:solidFill>
              </a:rPr>
              <a:t>dengan</a:t>
            </a:r>
            <a:r>
              <a:rPr lang="en-US" sz="2200" b="1" dirty="0">
                <a:solidFill>
                  <a:schemeClr val="tx1"/>
                </a:solidFill>
              </a:rPr>
              <a:t> </a:t>
            </a:r>
            <a:r>
              <a:rPr lang="en-US" sz="2200" b="1" dirty="0" err="1">
                <a:solidFill>
                  <a:schemeClr val="tx1"/>
                </a:solidFill>
              </a:rPr>
              <a:t>Pembiayaan</a:t>
            </a:r>
            <a:r>
              <a:rPr lang="en-US" sz="2200" b="1" dirty="0">
                <a:solidFill>
                  <a:schemeClr val="tx1"/>
                </a:solidFill>
              </a:rPr>
              <a:t> </a:t>
            </a:r>
            <a:r>
              <a:rPr lang="en-US" sz="2200" b="1" dirty="0" err="1" smtClean="0">
                <a:solidFill>
                  <a:schemeClr val="tx1"/>
                </a:solidFill>
              </a:rPr>
              <a:t>Properti</a:t>
            </a:r>
            <a:r>
              <a:rPr lang="en-US" sz="2200" dirty="0" smtClean="0">
                <a:solidFill>
                  <a:schemeClr val="tx1"/>
                </a:solidFill>
              </a:rPr>
              <a:t>:</a:t>
            </a:r>
          </a:p>
          <a:p>
            <a:pPr marL="457200" indent="-457200" algn="just">
              <a:buAutoNum type="arabicPeriod"/>
            </a:pPr>
            <a:r>
              <a:rPr lang="en-US" sz="2200" dirty="0" err="1" smtClean="0">
                <a:solidFill>
                  <a:schemeClr val="tx1"/>
                </a:solidFill>
              </a:rPr>
              <a:t>Permasalahan</a:t>
            </a:r>
            <a:r>
              <a:rPr lang="en-US" sz="2200" dirty="0" smtClean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dalam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Perjanjian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 smtClean="0">
                <a:solidFill>
                  <a:schemeClr val="tx1"/>
                </a:solidFill>
              </a:rPr>
              <a:t>Kredit</a:t>
            </a:r>
            <a:endParaRPr lang="en-US" sz="2200" dirty="0" smtClean="0">
              <a:solidFill>
                <a:schemeClr val="tx1"/>
              </a:solidFill>
            </a:endParaRPr>
          </a:p>
          <a:p>
            <a:pPr marL="457200" indent="-457200" algn="just">
              <a:buAutoNum type="arabicPeriod"/>
            </a:pPr>
            <a:r>
              <a:rPr lang="en-US" sz="2200" dirty="0" err="1">
                <a:solidFill>
                  <a:schemeClr val="tx1"/>
                </a:solidFill>
              </a:rPr>
              <a:t>Perubahan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Suku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 smtClean="0">
                <a:solidFill>
                  <a:schemeClr val="tx1"/>
                </a:solidFill>
              </a:rPr>
              <a:t>Bunga</a:t>
            </a:r>
            <a:endParaRPr lang="en-US" sz="2200" dirty="0" smtClean="0">
              <a:solidFill>
                <a:schemeClr val="tx1"/>
              </a:solidFill>
            </a:endParaRPr>
          </a:p>
          <a:p>
            <a:pPr marL="457200" indent="-457200" algn="just">
              <a:buAutoNum type="arabicPeriod"/>
            </a:pPr>
            <a:r>
              <a:rPr lang="en-US" sz="2200" dirty="0" err="1">
                <a:solidFill>
                  <a:schemeClr val="tx1"/>
                </a:solidFill>
              </a:rPr>
              <a:t>Pembatalan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Perjanjian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 smtClean="0">
                <a:solidFill>
                  <a:schemeClr val="tx1"/>
                </a:solidFill>
              </a:rPr>
              <a:t>Sepihak</a:t>
            </a:r>
            <a:endParaRPr lang="en-US" sz="2200" dirty="0" smtClean="0">
              <a:solidFill>
                <a:schemeClr val="tx1"/>
              </a:solidFill>
            </a:endParaRPr>
          </a:p>
          <a:p>
            <a:pPr algn="just"/>
            <a:endParaRPr lang="en-US" sz="800" dirty="0" smtClean="0">
              <a:solidFill>
                <a:schemeClr val="tx1"/>
              </a:solidFill>
            </a:endParaRPr>
          </a:p>
          <a:p>
            <a:pPr algn="just"/>
            <a:r>
              <a:rPr lang="en-US" sz="2200" b="1" dirty="0" err="1">
                <a:solidFill>
                  <a:schemeClr val="tx1"/>
                </a:solidFill>
              </a:rPr>
              <a:t>Isu</a:t>
            </a:r>
            <a:r>
              <a:rPr lang="en-US" sz="2200" b="1" dirty="0">
                <a:solidFill>
                  <a:schemeClr val="tx1"/>
                </a:solidFill>
              </a:rPr>
              <a:t> </a:t>
            </a:r>
            <a:r>
              <a:rPr lang="en-US" sz="2200" b="1" dirty="0" err="1">
                <a:solidFill>
                  <a:schemeClr val="tx1"/>
                </a:solidFill>
              </a:rPr>
              <a:t>Legalitas</a:t>
            </a:r>
            <a:r>
              <a:rPr lang="en-US" sz="2200" b="1" dirty="0">
                <a:solidFill>
                  <a:schemeClr val="tx1"/>
                </a:solidFill>
              </a:rPr>
              <a:t> </a:t>
            </a:r>
            <a:r>
              <a:rPr lang="en-US" sz="2200" b="1" dirty="0" err="1" smtClean="0">
                <a:solidFill>
                  <a:schemeClr val="tx1"/>
                </a:solidFill>
              </a:rPr>
              <a:t>Properti</a:t>
            </a:r>
            <a:r>
              <a:rPr lang="en-US" sz="2200" dirty="0" smtClean="0">
                <a:solidFill>
                  <a:schemeClr val="tx1"/>
                </a:solidFill>
              </a:rPr>
              <a:t>:</a:t>
            </a:r>
          </a:p>
          <a:p>
            <a:pPr marL="457200" indent="-457200" algn="just">
              <a:buAutoNum type="arabicPeriod"/>
            </a:pPr>
            <a:r>
              <a:rPr lang="en-US" sz="2200" dirty="0" err="1" smtClean="0">
                <a:solidFill>
                  <a:schemeClr val="tx1"/>
                </a:solidFill>
              </a:rPr>
              <a:t>Sertifikat</a:t>
            </a:r>
            <a:r>
              <a:rPr lang="en-US" sz="2200" dirty="0" smtClean="0">
                <a:solidFill>
                  <a:schemeClr val="tx1"/>
                </a:solidFill>
              </a:rPr>
              <a:t> </a:t>
            </a:r>
            <a:r>
              <a:rPr lang="en-US" sz="2200" dirty="0" err="1" smtClean="0">
                <a:solidFill>
                  <a:schemeClr val="tx1"/>
                </a:solidFill>
              </a:rPr>
              <a:t>Palsu</a:t>
            </a:r>
            <a:r>
              <a:rPr lang="en-US" sz="2200" dirty="0" smtClean="0">
                <a:solidFill>
                  <a:schemeClr val="tx1"/>
                </a:solidFill>
              </a:rPr>
              <a:t>/Ganda</a:t>
            </a:r>
          </a:p>
          <a:p>
            <a:pPr marL="457200" indent="-457200" algn="just">
              <a:buAutoNum type="arabicPeriod"/>
            </a:pPr>
            <a:r>
              <a:rPr lang="en-US" sz="2200" dirty="0" err="1">
                <a:solidFill>
                  <a:schemeClr val="tx1"/>
                </a:solidFill>
              </a:rPr>
              <a:t>Sengketa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 smtClean="0">
                <a:solidFill>
                  <a:schemeClr val="tx1"/>
                </a:solidFill>
              </a:rPr>
              <a:t>Kepemilikan</a:t>
            </a:r>
            <a:endParaRPr lang="en-US" sz="2200" dirty="0" smtClean="0">
              <a:solidFill>
                <a:schemeClr val="tx1"/>
              </a:solidFill>
            </a:endParaRPr>
          </a:p>
          <a:p>
            <a:pPr marL="457200" indent="-457200" algn="just">
              <a:buAutoNum type="arabicPeriod"/>
            </a:pPr>
            <a:r>
              <a:rPr lang="en-US" sz="2200" dirty="0" err="1">
                <a:solidFill>
                  <a:schemeClr val="tx1"/>
                </a:solidFill>
              </a:rPr>
              <a:t>Izin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Mendirikan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Bangunan</a:t>
            </a:r>
            <a:r>
              <a:rPr lang="en-US" sz="2200" dirty="0">
                <a:solidFill>
                  <a:schemeClr val="tx1"/>
                </a:solidFill>
              </a:rPr>
              <a:t> (IMB)</a:t>
            </a:r>
            <a:endParaRPr lang="en-US" sz="2200" dirty="0" smtClean="0">
              <a:solidFill>
                <a:schemeClr val="tx1"/>
              </a:solidFill>
            </a:endParaRPr>
          </a:p>
          <a:p>
            <a:pPr algn="just"/>
            <a:endParaRPr lang="en-US" sz="2400" dirty="0">
              <a:solidFill>
                <a:schemeClr val="tx1"/>
              </a:solidFill>
            </a:endParaRPr>
          </a:p>
          <a:p>
            <a:pPr algn="just"/>
            <a:endParaRPr lang="en-US" sz="1800" dirty="0" smtClean="0">
              <a:solidFill>
                <a:schemeClr val="tx1"/>
              </a:solidFill>
            </a:endParaRPr>
          </a:p>
          <a:p>
            <a:pPr algn="just"/>
            <a:endParaRPr lang="en-US" sz="1800" dirty="0">
              <a:solidFill>
                <a:schemeClr val="tx1"/>
              </a:solidFill>
            </a:endParaRPr>
          </a:p>
          <a:p>
            <a:pPr algn="just"/>
            <a:endParaRPr lang="en-US" sz="1800" dirty="0" smtClean="0">
              <a:solidFill>
                <a:schemeClr val="tx1"/>
              </a:solidFill>
            </a:endParaRPr>
          </a:p>
          <a:p>
            <a:pPr algn="just"/>
            <a:endParaRPr lang="en-US" sz="1800" dirty="0" smtClean="0">
              <a:solidFill>
                <a:schemeClr val="tx1"/>
              </a:solidFill>
            </a:endParaRPr>
          </a:p>
          <a:p>
            <a:pPr algn="just"/>
            <a:endParaRPr lang="en-US" sz="1800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57147446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b="1" dirty="0"/>
              <a:t>	</a:t>
            </a:r>
          </a:p>
          <a:p>
            <a:endParaRPr lang="en-US" sz="4000" b="1" dirty="0"/>
          </a:p>
          <a:p>
            <a:endParaRPr lang="id-ID" sz="2400" b="1" dirty="0">
              <a:sym typeface="Wingdings" panose="05000000000000000000" pitchFamily="2" charset="2"/>
            </a:endParaRPr>
          </a:p>
          <a:p>
            <a:r>
              <a:rPr lang="id-ID" sz="4000" b="1" dirty="0">
                <a:solidFill>
                  <a:schemeClr val="tx1"/>
                </a:solidFill>
                <a:sym typeface="Wingdings" panose="05000000000000000000" pitchFamily="2" charset="2"/>
              </a:rPr>
              <a:t> </a:t>
            </a:r>
            <a:r>
              <a:rPr lang="en-US" sz="4000" b="1" dirty="0">
                <a:solidFill>
                  <a:schemeClr val="tx1"/>
                </a:solidFill>
              </a:rPr>
              <a:t>END</a:t>
            </a:r>
            <a:r>
              <a:rPr lang="id-ID" sz="4000" b="1" dirty="0">
                <a:solidFill>
                  <a:schemeClr val="tx1"/>
                </a:solidFill>
              </a:rPr>
              <a:t> </a:t>
            </a:r>
            <a:r>
              <a:rPr lang="id-ID" sz="4000" b="1" dirty="0">
                <a:solidFill>
                  <a:schemeClr val="tx1"/>
                </a:solidFill>
                <a:sym typeface="Wingdings" panose="05000000000000000000" pitchFamily="2" charset="2"/>
              </a:rPr>
              <a:t></a:t>
            </a:r>
            <a:endParaRPr lang="en-US" sz="40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296963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7047</TotalTime>
  <Words>414</Words>
  <Application>Microsoft Office PowerPoint</Application>
  <PresentationFormat>On-screen Show (4:3)</PresentationFormat>
  <Paragraphs>78</Paragraphs>
  <Slides>9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6" baseType="lpstr">
      <vt:lpstr>Arial</vt:lpstr>
      <vt:lpstr>Calibri</vt:lpstr>
      <vt:lpstr>Cambria</vt:lpstr>
      <vt:lpstr>Instrument Sans Medium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IBI Darmajaya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Adminbsm</cp:lastModifiedBy>
  <cp:revision>625</cp:revision>
  <cp:lastPrinted>2017-08-29T02:54:51Z</cp:lastPrinted>
  <dcterms:created xsi:type="dcterms:W3CDTF">2010-04-18T12:06:30Z</dcterms:created>
  <dcterms:modified xsi:type="dcterms:W3CDTF">2025-06-12T09:36:28Z</dcterms:modified>
</cp:coreProperties>
</file>