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18" r:id="rId3"/>
    <p:sldId id="348" r:id="rId4"/>
    <p:sldId id="349" r:id="rId5"/>
    <p:sldId id="346" r:id="rId6"/>
    <p:sldId id="341" r:id="rId7"/>
    <p:sldId id="300" r:id="rId8"/>
  </p:sldIdLst>
  <p:sldSz cx="9144000" cy="6858000" type="screen4x3"/>
  <p:notesSz cx="7045325" cy="93456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97" autoAdjust="0"/>
    <p:restoredTop sz="91241" autoAdjust="0"/>
  </p:normalViewPr>
  <p:slideViewPr>
    <p:cSldViewPr>
      <p:cViewPr varScale="1">
        <p:scale>
          <a:sx n="70" d="100"/>
          <a:sy n="70" d="100"/>
        </p:scale>
        <p:origin x="127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91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29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PERAKTIK HUKUM DALAM PEMBIAYAAN DAN PENAGIHAN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751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chemeClr val="tx1"/>
                </a:solidFill>
              </a:rPr>
              <a:t>Pembiayaan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Penagihan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err="1" smtClean="0">
                <a:solidFill>
                  <a:schemeClr val="tx1"/>
                </a:solidFill>
              </a:rPr>
              <a:t>Pembiayaan</a:t>
            </a:r>
            <a:r>
              <a:rPr lang="en-US" dirty="0" smtClean="0">
                <a:solidFill>
                  <a:schemeClr val="tx1"/>
                </a:solidFill>
              </a:rPr>
              <a:t> 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Proses </a:t>
            </a:r>
            <a:r>
              <a:rPr lang="en-US" dirty="0" err="1">
                <a:solidFill>
                  <a:schemeClr val="tx1"/>
                </a:solidFill>
              </a:rPr>
              <a:t>penyediaan</a:t>
            </a:r>
            <a:r>
              <a:rPr lang="en-US" dirty="0">
                <a:solidFill>
                  <a:schemeClr val="tx1"/>
                </a:solidFill>
              </a:rPr>
              <a:t> dana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kreditur</a:t>
            </a:r>
            <a:r>
              <a:rPr lang="en-US" dirty="0">
                <a:solidFill>
                  <a:schemeClr val="tx1"/>
                </a:solidFill>
              </a:rPr>
              <a:t> (bank,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pengembalian</a:t>
            </a:r>
            <a:r>
              <a:rPr lang="en-US" dirty="0">
                <a:solidFill>
                  <a:schemeClr val="tx1"/>
                </a:solidFill>
              </a:rPr>
              <a:t> di masa </a:t>
            </a:r>
            <a:r>
              <a:rPr lang="en-US" dirty="0" err="1">
                <a:solidFill>
                  <a:schemeClr val="tx1"/>
                </a:solidFill>
              </a:rPr>
              <a:t>depan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biasanya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bunga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margin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000" dirty="0" smtClean="0">
              <a:solidFill>
                <a:schemeClr val="tx1"/>
              </a:solidFill>
            </a:endParaRPr>
          </a:p>
          <a:p>
            <a:pPr algn="l"/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Penagihan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Upaya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kembali</a:t>
            </a:r>
            <a:r>
              <a:rPr lang="en-US" dirty="0">
                <a:solidFill>
                  <a:schemeClr val="tx1"/>
                </a:solidFill>
              </a:rPr>
              <a:t> dana yang </a:t>
            </a:r>
            <a:r>
              <a:rPr lang="en-US" dirty="0" err="1">
                <a:solidFill>
                  <a:schemeClr val="tx1"/>
                </a:solidFill>
              </a:rPr>
              <a:t>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bunga</a:t>
            </a:r>
            <a:r>
              <a:rPr lang="en-US" dirty="0">
                <a:solidFill>
                  <a:schemeClr val="tx1"/>
                </a:solidFill>
              </a:rPr>
              <a:t>/margin,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/>
              <a:t>.</a:t>
            </a: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260648"/>
            <a:ext cx="7920880" cy="6048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400" dirty="0" smtClean="0">
              <a:solidFill>
                <a:schemeClr val="tx1"/>
              </a:solidFill>
            </a:endParaRPr>
          </a:p>
          <a:p>
            <a:pPr algn="l"/>
            <a:r>
              <a:rPr lang="en-US" sz="2400" b="1" dirty="0" err="1" smtClean="0">
                <a:solidFill>
                  <a:schemeClr val="tx1"/>
                </a:solidFill>
              </a:rPr>
              <a:t>Pentingnya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Aspek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Hukum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Menciptakan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kepastian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kreditur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debitur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Melindungi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hak-hak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kedua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pihak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Mencegah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praktik-praktik</a:t>
            </a:r>
            <a:r>
              <a:rPr lang="en-US" sz="2400" b="1" dirty="0">
                <a:solidFill>
                  <a:schemeClr val="tx1"/>
                </a:solidFill>
              </a:rPr>
              <a:t> yang </a:t>
            </a:r>
            <a:r>
              <a:rPr lang="en-US" sz="2400" b="1" dirty="0" err="1">
                <a:solidFill>
                  <a:schemeClr val="tx1"/>
                </a:solidFill>
              </a:rPr>
              <a:t>merugikan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melanggar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Menjaga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stabilitas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sistem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keuangan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90878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6074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>
                <a:solidFill>
                  <a:schemeClr val="tx1"/>
                </a:solidFill>
              </a:rPr>
              <a:t>Aspek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Hukum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dalam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Praktik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Penagihan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Kredit</a:t>
            </a:r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Dasar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Penagihan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Perjanjian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Kredit</a:t>
            </a:r>
            <a:r>
              <a:rPr lang="en-US" sz="2400" dirty="0" smtClean="0">
                <a:solidFill>
                  <a:schemeClr val="tx1"/>
                </a:solidFill>
              </a:rPr>
              <a:t>/</a:t>
            </a:r>
            <a:r>
              <a:rPr lang="en-US" sz="2400" dirty="0" err="1" smtClean="0">
                <a:solidFill>
                  <a:schemeClr val="tx1"/>
                </a:solidFill>
              </a:rPr>
              <a:t>Pembiayaan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Kitab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Undang-Undang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Perdata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KUHPerdata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Undang-Undang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(UU No. 8 </a:t>
            </a:r>
            <a:r>
              <a:rPr lang="en-US" sz="2400" dirty="0" err="1">
                <a:solidFill>
                  <a:schemeClr val="tx1"/>
                </a:solidFill>
              </a:rPr>
              <a:t>Tahun</a:t>
            </a:r>
            <a:r>
              <a:rPr lang="en-US" sz="2400" dirty="0">
                <a:solidFill>
                  <a:schemeClr val="tx1"/>
                </a:solidFill>
              </a:rPr>
              <a:t> 1999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Peraturan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Otoritas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(POJK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 algn="l"/>
            <a:endParaRPr lang="en-US" sz="1500" dirty="0" smtClean="0">
              <a:solidFill>
                <a:schemeClr val="tx1"/>
              </a:solidFill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Prinsip-Prinsip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Penagihan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</a:rPr>
              <a:t>Sah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Legalitas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Etika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Profesionalisme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Transparansi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Proporsionalitas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3288391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548680"/>
            <a:ext cx="7560840" cy="568863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Pengaturan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Pembayaran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Kembali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Kredit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Penyelesaian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Utang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Jadwal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Pembayaran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Restrukturisasi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Kredit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Pembiayaan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Non-</a:t>
            </a:r>
            <a:r>
              <a:rPr lang="en-US" dirty="0" err="1" smtClean="0">
                <a:solidFill>
                  <a:schemeClr val="tx1"/>
                </a:solidFill>
              </a:rPr>
              <a:t>Restrukturisasi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b="1" dirty="0" err="1">
                <a:solidFill>
                  <a:schemeClr val="tx1"/>
                </a:solidFill>
              </a:rPr>
              <a:t>Penyelesaian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Sengketa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Kredit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Melalui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Pengadilan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Non-</a:t>
            </a:r>
            <a:r>
              <a:rPr lang="en-US" dirty="0" err="1" smtClean="0">
                <a:solidFill>
                  <a:schemeClr val="tx1"/>
                </a:solidFill>
              </a:rPr>
              <a:t>Litigasi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Musyawarah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Mufakat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mediasi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arbitrase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Gugatan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Wanprestasi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Proses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 smtClean="0">
                <a:solidFill>
                  <a:schemeClr val="tx1"/>
                </a:solidFill>
              </a:rPr>
              <a:t>Pengadilan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 smtClean="0">
                <a:solidFill>
                  <a:schemeClr val="tx1"/>
                </a:solidFill>
              </a:rPr>
              <a:t>Pengajuan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gugatan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pemeriksaan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perkara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Putusan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Upaya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476672"/>
            <a:ext cx="7992888" cy="5616624"/>
          </a:xfrm>
        </p:spPr>
        <p:txBody>
          <a:bodyPr>
            <a:normAutofit fontScale="92500" lnSpcReduction="10000"/>
          </a:bodyPr>
          <a:lstStyle/>
          <a:p>
            <a:r>
              <a:rPr lang="pl-PL" b="1" dirty="0">
                <a:solidFill>
                  <a:schemeClr val="tx1"/>
                </a:solidFill>
              </a:rPr>
              <a:t>Isu Hukum dalam Eksekusi </a:t>
            </a:r>
            <a:r>
              <a:rPr lang="pl-PL" b="1" dirty="0" smtClean="0">
                <a:solidFill>
                  <a:schemeClr val="tx1"/>
                </a:solidFill>
              </a:rPr>
              <a:t>Jaminan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Jaminan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Kredit</a:t>
            </a:r>
            <a:r>
              <a:rPr lang="en-US" dirty="0" smtClean="0">
                <a:solidFill>
                  <a:schemeClr val="tx1"/>
                </a:solidFill>
              </a:rPr>
              <a:t> :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</a:rPr>
              <a:t>Jaminan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Peorangan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</a:rPr>
              <a:t>Jaminan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Kebendaan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hak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tanggungan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Fidusia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Gaday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algn="l"/>
            <a:endParaRPr lang="en-US" sz="1000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ea typeface="Instrument Sans Medium" pitchFamily="34" charset="-122"/>
              </a:rPr>
              <a:t>2. </a:t>
            </a:r>
            <a:r>
              <a:rPr lang="en-US" dirty="0" err="1" smtClean="0">
                <a:solidFill>
                  <a:schemeClr val="tx1"/>
                </a:solidFill>
                <a:ea typeface="Instrument Sans Medium" pitchFamily="34" charset="-122"/>
              </a:rPr>
              <a:t>Eksekusi</a:t>
            </a:r>
            <a:r>
              <a:rPr lang="en-US" dirty="0" smtClean="0">
                <a:solidFill>
                  <a:schemeClr val="tx1"/>
                </a:solidFill>
                <a:ea typeface="Instrument Sans Medium" pitchFamily="34" charset="-122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a typeface="Instrument Sans Medium" pitchFamily="34" charset="-122"/>
              </a:rPr>
              <a:t>jaminan</a:t>
            </a:r>
            <a:endParaRPr lang="en-US" dirty="0" smtClean="0">
              <a:solidFill>
                <a:schemeClr val="tx1"/>
              </a:solidFill>
              <a:ea typeface="Instrument Sans Medium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Parate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Eksekusi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Eksekusi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Pengadilan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sz="1100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ea typeface="Instrument Sans Medium" pitchFamily="34" charset="-122"/>
              </a:rPr>
              <a:t>3.</a:t>
            </a:r>
            <a:r>
              <a:rPr lang="en-US" b="1" dirty="0" smtClean="0">
                <a:solidFill>
                  <a:schemeClr val="tx1"/>
                </a:solidFill>
                <a:latin typeface="Instrument Sans Medium" panose="020B0604020202020204" charset="0"/>
                <a:ea typeface="Instrument Sans Medium" pitchFamily="34" charset="-122"/>
                <a:cs typeface="Instrument Sans Medium" pitchFamily="34" charset="-120"/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Tantangan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Prosedur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Lelang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Kekuatan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Tetap</a:t>
            </a:r>
            <a:endParaRPr lang="en-US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  <a:p>
            <a:pPr algn="l"/>
            <a:endParaRPr lang="en-US" b="1" dirty="0" smtClean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  <a:p>
            <a:pPr algn="l"/>
            <a:endParaRPr lang="en-US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7154</TotalTime>
  <Words>225</Words>
  <Application>Microsoft Office PowerPoint</Application>
  <PresentationFormat>On-screen Show (4:3)</PresentationFormat>
  <Paragraphs>56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633</cp:revision>
  <cp:lastPrinted>2017-08-29T02:54:51Z</cp:lastPrinted>
  <dcterms:created xsi:type="dcterms:W3CDTF">2010-04-18T12:06:30Z</dcterms:created>
  <dcterms:modified xsi:type="dcterms:W3CDTF">2025-06-12T13:37:06Z</dcterms:modified>
</cp:coreProperties>
</file>