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1" r:id="rId3"/>
    <p:sldId id="352" r:id="rId4"/>
    <p:sldId id="332" r:id="rId5"/>
    <p:sldId id="348" r:id="rId6"/>
    <p:sldId id="346" r:id="rId7"/>
    <p:sldId id="347" r:id="rId8"/>
    <p:sldId id="353" r:id="rId9"/>
    <p:sldId id="354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ISU-ISU HUKUM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PERLINDUNGAN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272808" cy="5018112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Apa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itu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kepastian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Tujuan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  <a:r>
              <a:rPr lang="sv-SE" dirty="0">
                <a:solidFill>
                  <a:schemeClr val="tx1"/>
                </a:solidFill>
              </a:rPr>
              <a:t>Mencegah kerugian konsumen, menyeimbangkan kedudukan pelaku usaha dan konsumen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Mengawasi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periklanan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2643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200800" cy="5018112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Mengapa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Penting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Asimetri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Kekuatan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tawar-menawar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seimbang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Kompleksitas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modern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Dasar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(di Indonesia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No. 8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(UUPK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perundang-undangan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75037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err="1">
                <a:solidFill>
                  <a:schemeClr val="tx1"/>
                </a:solidFill>
              </a:rPr>
              <a:t>Periklanan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dan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Perlindungan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Konsumen</a:t>
            </a:r>
            <a:endParaRPr lang="en-US" sz="11200" b="1" dirty="0" smtClean="0">
              <a:solidFill>
                <a:schemeClr val="tx1"/>
              </a:solidFill>
            </a:endParaRP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marL="392113" indent="-392113" algn="l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Segala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bentuk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pesan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tentang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suatu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produk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jasa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disampaikan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melalui</a:t>
            </a:r>
            <a:r>
              <a:rPr lang="en-US" sz="9600" dirty="0">
                <a:solidFill>
                  <a:schemeClr val="tx1"/>
                </a:solidFill>
              </a:rPr>
              <a:t> media </a:t>
            </a:r>
            <a:r>
              <a:rPr lang="en-US" sz="9600" dirty="0" err="1">
                <a:solidFill>
                  <a:schemeClr val="tx1"/>
                </a:solidFill>
              </a:rPr>
              <a:t>dengan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tujuan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mempromosikan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memasarkan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marL="392113" indent="-392113" algn="l">
              <a:buFont typeface="Wingdings" panose="05000000000000000000" pitchFamily="2" charset="2"/>
              <a:buChar char="Ø"/>
            </a:pPr>
            <a:r>
              <a:rPr lang="en-US" sz="9600" b="1" dirty="0" err="1">
                <a:solidFill>
                  <a:schemeClr val="tx1"/>
                </a:solidFill>
              </a:rPr>
              <a:t>Isu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Hukum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dalam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Periklanan</a:t>
            </a:r>
            <a:r>
              <a:rPr lang="en-US" sz="9600" dirty="0" smtClean="0">
                <a:solidFill>
                  <a:schemeClr val="tx1"/>
                </a:solidFill>
              </a:rPr>
              <a:t>:</a:t>
            </a:r>
          </a:p>
          <a:p>
            <a:pPr marL="392113" indent="-392113" algn="l">
              <a:buAutoNum type="arabicPeriod"/>
            </a:pPr>
            <a:r>
              <a:rPr lang="en-US" sz="9600" b="1" dirty="0" err="1" smtClean="0">
                <a:solidFill>
                  <a:schemeClr val="tx1"/>
                </a:solidFill>
              </a:rPr>
              <a:t>Iklan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Menyesatkan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Iklan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tidak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jujur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tidak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benar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berlebihan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sehingga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dapat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menyesatkan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mengenai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kualitas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kuantitas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harga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manfaat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produk</a:t>
            </a:r>
            <a:r>
              <a:rPr lang="en-US" sz="9600" dirty="0" smtClean="0">
                <a:solidFill>
                  <a:schemeClr val="tx1"/>
                </a:solidFill>
              </a:rPr>
              <a:t>/</a:t>
            </a:r>
            <a:r>
              <a:rPr lang="en-US" sz="9600" dirty="0" err="1" smtClean="0">
                <a:solidFill>
                  <a:schemeClr val="tx1"/>
                </a:solidFill>
              </a:rPr>
              <a:t>jasa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392113" indent="-392113" algn="l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Iklan</a:t>
            </a:r>
            <a:r>
              <a:rPr lang="en-US" sz="9600" b="1" dirty="0">
                <a:solidFill>
                  <a:schemeClr val="tx1"/>
                </a:solidFill>
              </a:rPr>
              <a:t> Banding </a:t>
            </a:r>
            <a:r>
              <a:rPr lang="en-US" sz="9600" dirty="0">
                <a:solidFill>
                  <a:schemeClr val="tx1"/>
                </a:solidFill>
              </a:rPr>
              <a:t>(Comparative Advertising): </a:t>
            </a:r>
            <a:r>
              <a:rPr lang="en-US" sz="9600" dirty="0" err="1">
                <a:solidFill>
                  <a:schemeClr val="tx1"/>
                </a:solidFill>
              </a:rPr>
              <a:t>Membandingkan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produk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sendiri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dengan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produk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pesaing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392113" indent="-392113" algn="l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Iklan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Tersembunyi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dirty="0">
                <a:solidFill>
                  <a:schemeClr val="tx1"/>
                </a:solidFill>
              </a:rPr>
              <a:t>(Hidden </a:t>
            </a:r>
            <a:r>
              <a:rPr lang="en-US" sz="9600" dirty="0" smtClean="0">
                <a:solidFill>
                  <a:schemeClr val="tx1"/>
                </a:solidFill>
              </a:rPr>
              <a:t>Advertising)</a:t>
            </a:r>
          </a:p>
          <a:p>
            <a:pPr marL="392113" indent="-392113" algn="l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Iklan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untuk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Anak-anak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Perlindungan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khusus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karena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kerentanan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anak-anak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terhadap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pesan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iklan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1371600" indent="-1371600" algn="l">
              <a:buAutoNum type="arabicPeriod"/>
            </a:pPr>
            <a:endParaRPr lang="en-US" sz="9600" dirty="0" smtClean="0">
              <a:solidFill>
                <a:schemeClr val="tx1"/>
              </a:solidFill>
            </a:endParaRPr>
          </a:p>
          <a:p>
            <a:pPr marL="1143000" indent="-1143000" algn="l">
              <a:buFont typeface="Wingdings" panose="05000000000000000000" pitchFamily="2" charset="2"/>
              <a:buChar char="Ø"/>
            </a:pPr>
            <a:endParaRPr lang="en-US" sz="9600" b="1" dirty="0">
              <a:solidFill>
                <a:schemeClr val="tx1"/>
              </a:solidFill>
            </a:endParaRPr>
          </a:p>
          <a:p>
            <a:pPr algn="just"/>
            <a:endParaRPr lang="en-US" sz="9600" b="1" dirty="0">
              <a:solidFill>
                <a:schemeClr val="tx1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848872" cy="5256584"/>
          </a:xfrm>
        </p:spPr>
        <p:txBody>
          <a:bodyPr>
            <a:normAutofit/>
          </a:bodyPr>
          <a:lstStyle/>
          <a:p>
            <a:pPr algn="l"/>
            <a:r>
              <a:rPr lang="sv-SE" b="1" dirty="0">
                <a:solidFill>
                  <a:schemeClr val="tx1"/>
                </a:solidFill>
              </a:rPr>
              <a:t>Perjanjian Standar dan Perlindungan </a:t>
            </a:r>
            <a:r>
              <a:rPr lang="sv-SE" b="1" dirty="0" smtClean="0">
                <a:solidFill>
                  <a:schemeClr val="tx1"/>
                </a:solidFill>
              </a:rPr>
              <a:t>Konsumen</a:t>
            </a:r>
          </a:p>
          <a:p>
            <a:pPr algn="l"/>
            <a:endParaRPr lang="sv-SE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Standar</a:t>
            </a:r>
            <a:r>
              <a:rPr lang="en-US" dirty="0">
                <a:solidFill>
                  <a:schemeClr val="tx1"/>
                </a:solidFill>
              </a:rPr>
              <a:t> (Baku</a:t>
            </a:r>
            <a:r>
              <a:rPr lang="en-US" dirty="0" smtClean="0">
                <a:solidFill>
                  <a:schemeClr val="tx1"/>
                </a:solidFill>
              </a:rPr>
              <a:t>)?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isinya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disodorkan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negosiasi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Ciri-ciri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Tertulis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negosiasi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take it or leave it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Contoh: Syarat dan ketentuan kartu kredit, polis asuransi, tiket transportasi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272808" cy="576064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Isu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Perjanjian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Standar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Klausula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Eksonerasi</a:t>
            </a:r>
            <a:r>
              <a:rPr lang="en-US" sz="2400" dirty="0">
                <a:solidFill>
                  <a:schemeClr val="tx1"/>
                </a:solidFill>
              </a:rPr>
              <a:t> (Exoneration Clause): </a:t>
            </a:r>
            <a:r>
              <a:rPr lang="en-US" sz="2400" dirty="0" err="1">
                <a:solidFill>
                  <a:schemeClr val="tx1"/>
                </a:solidFill>
              </a:rPr>
              <a:t>Klausula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membebaskan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kelalaian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ditimbulkan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marL="463550" indent="-463550" algn="just">
              <a:buAutoNum type="arabicPeriod" startAt="2"/>
            </a:pPr>
            <a:r>
              <a:rPr lang="en-US" sz="2400" dirty="0" err="1" smtClean="0">
                <a:solidFill>
                  <a:schemeClr val="tx1"/>
                </a:solidFill>
              </a:rPr>
              <a:t>Klausula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Pengalihan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Mengalihkan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ketiga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membatasi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konsumen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marL="341313" indent="-341313" algn="just"/>
            <a:r>
              <a:rPr lang="en-US" sz="2400" dirty="0" smtClean="0">
                <a:solidFill>
                  <a:schemeClr val="tx1"/>
                </a:solidFill>
              </a:rPr>
              <a:t>3. Bahasa </a:t>
            </a:r>
            <a:r>
              <a:rPr lang="en-US" sz="2400" dirty="0">
                <a:solidFill>
                  <a:schemeClr val="tx1"/>
                </a:solidFill>
              </a:rPr>
              <a:t>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Dipahami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seringkali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memahami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karena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bahasa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rumit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kecil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just"/>
            <a:endParaRPr lang="nl-NL" dirty="0" smtClean="0"/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sz="1500" dirty="0" smtClean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272808" cy="52565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Intelektual</a:t>
            </a:r>
            <a:r>
              <a:rPr lang="en-US" dirty="0">
                <a:solidFill>
                  <a:schemeClr val="tx1"/>
                </a:solidFill>
              </a:rPr>
              <a:t> (HKI)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Perlindungan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395288" indent="-395288" algn="l">
              <a:buAutoNum type="arabicPeriod"/>
            </a:pPr>
            <a:r>
              <a:rPr lang="sv-SE" sz="2400" dirty="0" smtClean="0">
                <a:solidFill>
                  <a:schemeClr val="tx1"/>
                </a:solidFill>
              </a:rPr>
              <a:t>Kaitan </a:t>
            </a:r>
            <a:r>
              <a:rPr lang="sv-SE" sz="2400" dirty="0">
                <a:solidFill>
                  <a:schemeClr val="tx1"/>
                </a:solidFill>
              </a:rPr>
              <a:t>HKI dengan Perlindungan </a:t>
            </a:r>
            <a:r>
              <a:rPr lang="sv-SE" sz="2400" dirty="0" smtClean="0">
                <a:solidFill>
                  <a:schemeClr val="tx1"/>
                </a:solidFill>
              </a:rPr>
              <a:t>Konsumen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HKI (</a:t>
            </a:r>
            <a:r>
              <a:rPr lang="en-US" sz="2400" dirty="0" err="1">
                <a:solidFill>
                  <a:schemeClr val="tx1"/>
                </a:solidFill>
              </a:rPr>
              <a:t>merek</a:t>
            </a:r>
            <a:r>
              <a:rPr lang="en-US" sz="2400" dirty="0">
                <a:solidFill>
                  <a:schemeClr val="tx1"/>
                </a:solidFill>
              </a:rPr>
              <a:t>, paten,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cipta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inovasi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usaha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Namun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penyalahgunaan</a:t>
            </a:r>
            <a:r>
              <a:rPr lang="en-US" sz="2400" dirty="0">
                <a:solidFill>
                  <a:schemeClr val="tx1"/>
                </a:solidFill>
              </a:rPr>
              <a:t> HKI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merugikan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terutama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palsu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bajakan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 err="1">
                <a:solidFill>
                  <a:schemeClr val="tx1"/>
                </a:solidFill>
              </a:rPr>
              <a:t>Isu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Palsu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Kualitas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Keamanan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palsu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seringkali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memenuhi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standar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kualitas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keamanan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berpotensi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membahayakan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Tidak</a:t>
            </a:r>
            <a:r>
              <a:rPr lang="en-US" sz="2400" b="1" dirty="0">
                <a:solidFill>
                  <a:schemeClr val="tx1"/>
                </a:solidFill>
              </a:rPr>
              <a:t> Ada </a:t>
            </a:r>
            <a:r>
              <a:rPr lang="en-US" sz="2400" b="1" dirty="0" err="1">
                <a:solidFill>
                  <a:schemeClr val="tx1"/>
                </a:solidFill>
              </a:rPr>
              <a:t>Garansi</a:t>
            </a:r>
            <a:r>
              <a:rPr lang="en-US" sz="2400" b="1" dirty="0">
                <a:solidFill>
                  <a:schemeClr val="tx1"/>
                </a:solidFill>
              </a:rPr>
              <a:t>/</a:t>
            </a:r>
            <a:r>
              <a:rPr lang="en-US" sz="2400" b="1" dirty="0" err="1">
                <a:solidFill>
                  <a:schemeClr val="tx1"/>
                </a:solidFill>
              </a:rPr>
              <a:t>Layanan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Purnajual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mendapatkan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garansi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purnajual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palsu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Penipuan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dibohongi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karena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palsu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asli</a:t>
            </a:r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0492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632848" cy="5256584"/>
          </a:xfrm>
        </p:spPr>
        <p:txBody>
          <a:bodyPr>
            <a:normAutofit/>
          </a:bodyPr>
          <a:lstStyle/>
          <a:p>
            <a:r>
              <a:rPr lang="sv-SE" b="1" dirty="0">
                <a:solidFill>
                  <a:schemeClr val="tx1"/>
                </a:solidFill>
              </a:rPr>
              <a:t>Layanan Purnajual dan Perlindungan </a:t>
            </a:r>
            <a:r>
              <a:rPr lang="sv-SE" b="1" dirty="0" smtClean="0">
                <a:solidFill>
                  <a:schemeClr val="tx1"/>
                </a:solidFill>
              </a:rPr>
              <a:t>Konsumen</a:t>
            </a:r>
          </a:p>
          <a:p>
            <a:pPr algn="l"/>
            <a:endParaRPr lang="sv-SE" dirty="0"/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Purnajual</a:t>
            </a:r>
            <a:r>
              <a:rPr lang="en-US" sz="2400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Pelayanan yang diberikan oleh pelaku usaha kepada konsumen setelah penjualan produk, seperti garansi, perbaikan, suku cadang, dan dukungan </a:t>
            </a:r>
            <a:r>
              <a:rPr lang="sv-SE" sz="2400" dirty="0" smtClean="0">
                <a:solidFill>
                  <a:schemeClr val="tx1"/>
                </a:solidFill>
              </a:rPr>
              <a:t>teknis.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Pentingnya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Purnajual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fi-FI" sz="2400" dirty="0" smtClean="0">
                <a:solidFill>
                  <a:schemeClr val="tx1"/>
                </a:solidFill>
              </a:rPr>
              <a:t>Meningkatkan </a:t>
            </a:r>
            <a:r>
              <a:rPr lang="fi-FI" sz="2400" dirty="0">
                <a:solidFill>
                  <a:schemeClr val="tx1"/>
                </a:solidFill>
              </a:rPr>
              <a:t>kepuasan dan kepercayaan konsumen</a:t>
            </a:r>
            <a:r>
              <a:rPr lang="fi-FI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sv-SE" sz="2400" dirty="0">
                <a:solidFill>
                  <a:schemeClr val="tx1"/>
                </a:solidFill>
              </a:rPr>
              <a:t>Merupakan bagian dari tanggung jawab pelaku usaha</a:t>
            </a:r>
            <a:r>
              <a:rPr lang="sv-SE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mendapatkan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9343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632848" cy="5256584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Isu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Layanan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Purnajual</a:t>
            </a:r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Tidak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Adanya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Layanan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Purnajual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menyediakan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cadang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b="1" dirty="0">
                <a:solidFill>
                  <a:schemeClr val="tx1"/>
                </a:solidFill>
              </a:rPr>
              <a:t>(</a:t>
            </a:r>
            <a:r>
              <a:rPr lang="en-US" sz="2400" b="1" dirty="0" err="1">
                <a:solidFill>
                  <a:schemeClr val="tx1"/>
                </a:solidFill>
              </a:rPr>
              <a:t>Pasal</a:t>
            </a:r>
            <a:r>
              <a:rPr lang="en-US" sz="2400" b="1" dirty="0">
                <a:solidFill>
                  <a:schemeClr val="tx1"/>
                </a:solidFill>
              </a:rPr>
              <a:t> 25, </a:t>
            </a:r>
            <a:r>
              <a:rPr lang="en-US" sz="2400" b="1" dirty="0" err="1">
                <a:solidFill>
                  <a:schemeClr val="tx1"/>
                </a:solidFill>
              </a:rPr>
              <a:t>Pasal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26)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Kualitas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Layanan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Buruk</a:t>
            </a:r>
            <a:r>
              <a:rPr lang="en-US" sz="2400" dirty="0">
                <a:solidFill>
                  <a:schemeClr val="tx1"/>
                </a:solidFill>
              </a:rPr>
              <a:t>: Proses </a:t>
            </a:r>
            <a:r>
              <a:rPr lang="en-US" sz="2400" dirty="0" err="1">
                <a:solidFill>
                  <a:schemeClr val="tx1"/>
                </a:solidFill>
              </a:rPr>
              <a:t>perbaikan</a:t>
            </a:r>
            <a:r>
              <a:rPr lang="en-US" sz="2400" dirty="0">
                <a:solidFill>
                  <a:schemeClr val="tx1"/>
                </a:solidFill>
              </a:rPr>
              <a:t> lama, </a:t>
            </a:r>
            <a:r>
              <a:rPr lang="en-US" sz="2400" dirty="0" err="1">
                <a:solidFill>
                  <a:schemeClr val="tx1"/>
                </a:solidFill>
              </a:rPr>
              <a:t>biaya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mahal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tuntas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Ketersediaan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Suku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Cadang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Sulitnya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mendapatkan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asli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Syarat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Garansi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Tidak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Jelas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atau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Memberatkan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Garansi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sulit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diklaim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banyak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pengecualian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44502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7147</TotalTime>
  <Words>527</Words>
  <Application>Microsoft Office PowerPoint</Application>
  <PresentationFormat>On-screen Show (4:3)</PresentationFormat>
  <Paragraphs>86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621</cp:revision>
  <cp:lastPrinted>2017-08-29T02:54:51Z</cp:lastPrinted>
  <dcterms:created xsi:type="dcterms:W3CDTF">2010-04-18T12:06:30Z</dcterms:created>
  <dcterms:modified xsi:type="dcterms:W3CDTF">2025-06-12T13:46:46Z</dcterms:modified>
</cp:coreProperties>
</file>