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51" r:id="rId3"/>
    <p:sldId id="352" r:id="rId4"/>
    <p:sldId id="348" r:id="rId5"/>
    <p:sldId id="346" r:id="rId6"/>
    <p:sldId id="300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PELANGGARAN HUKUM 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KONSUMEN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Pelanggaran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Tindakan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kelalaian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hak-hak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(UUPK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Bentuknya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beragam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cacat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iklan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menyesatkan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Mengapa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Penting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Memahami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Pelanggaran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Ini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memberdayakan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agar </a:t>
            </a:r>
            <a:r>
              <a:rPr lang="en-US" sz="2400" dirty="0" err="1">
                <a:solidFill>
                  <a:schemeClr val="tx1"/>
                </a:solidFill>
              </a:rPr>
              <a:t>tahu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hak-haknya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jawab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iklim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sehat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400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Solusi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Kasus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Pelanggaran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600" b="1" dirty="0" err="1" smtClean="0">
                <a:solidFill>
                  <a:schemeClr val="tx1"/>
                </a:solidFill>
              </a:rPr>
              <a:t>Prinsip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Umum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Solusi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Hukum</a:t>
            </a:r>
            <a:r>
              <a:rPr lang="en-US" sz="2600" b="1" dirty="0">
                <a:solidFill>
                  <a:schemeClr val="tx1"/>
                </a:solidFill>
              </a:rPr>
              <a:t>: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Mengembalikan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hak-hak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konsumen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dilanggar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sanksi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pelaku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usaha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6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600" dirty="0" err="1">
                <a:solidFill>
                  <a:schemeClr val="tx1"/>
                </a:solidFill>
              </a:rPr>
              <a:t>Tanggung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Jawab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Pelaku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Usaha</a:t>
            </a:r>
          </a:p>
          <a:p>
            <a:pPr marL="514350" indent="-173038" algn="l">
              <a:buAutoNum type="arabicPeriod"/>
            </a:pPr>
            <a:r>
              <a:rPr lang="en-US" sz="2600" dirty="0" err="1" smtClean="0">
                <a:solidFill>
                  <a:schemeClr val="tx1"/>
                </a:solidFill>
              </a:rPr>
              <a:t>Ganti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Rugi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Pelaku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usaha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wajib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ganti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rugi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kerugian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diderita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konsumen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bisa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berupa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uang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penggantian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barang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pelayanan</a:t>
            </a:r>
            <a:r>
              <a:rPr lang="en-US" sz="2600" dirty="0" smtClean="0">
                <a:solidFill>
                  <a:schemeClr val="tx1"/>
                </a:solidFill>
              </a:rPr>
              <a:t>).</a:t>
            </a:r>
          </a:p>
          <a:p>
            <a:pPr marL="514350" indent="-227013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Pengembalian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Uang</a:t>
            </a:r>
            <a:r>
              <a:rPr lang="en-US" sz="2600" dirty="0">
                <a:solidFill>
                  <a:schemeClr val="tx1"/>
                </a:solidFill>
              </a:rPr>
              <a:t>/</a:t>
            </a:r>
            <a:r>
              <a:rPr lang="en-US" sz="2600" dirty="0" err="1">
                <a:solidFill>
                  <a:schemeClr val="tx1"/>
                </a:solidFill>
              </a:rPr>
              <a:t>Penggantian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Barang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produk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cacat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sesuai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standar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marL="514350" indent="-282575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Perbaikan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produk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masih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bisa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diperbaiki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514350" indent="-282575" algn="l">
              <a:buAutoNum type="arabicPeriod"/>
            </a:pPr>
            <a:r>
              <a:rPr lang="fi-FI" sz="2600" dirty="0">
                <a:solidFill>
                  <a:schemeClr val="tx1"/>
                </a:solidFill>
              </a:rPr>
              <a:t>Publikasi Permintaan Maaf: Terutama untuk kasus iklan menyesatkan</a:t>
            </a:r>
            <a:r>
              <a:rPr lang="fi-FI" sz="2600" dirty="0"/>
              <a:t>.</a:t>
            </a:r>
            <a:endParaRPr lang="en-US" sz="2600" dirty="0" smtClean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68863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Mekanisme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Penyelesaian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Konsumen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Penyelesaian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Langsung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Usaha</a:t>
            </a:r>
          </a:p>
          <a:p>
            <a:pPr marL="514350" indent="-47625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Langkah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paling </a:t>
            </a:r>
            <a:r>
              <a:rPr lang="en-US" sz="2400" dirty="0" err="1">
                <a:solidFill>
                  <a:schemeClr val="tx1"/>
                </a:solidFill>
              </a:rPr>
              <a:t>disarankan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47625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Komunikasi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langsung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negosiasi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mediasi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internal</a:t>
            </a:r>
          </a:p>
          <a:p>
            <a:pPr marL="514350" indent="-47625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Keuntungan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efisien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66725" algn="l"/>
            <a:endParaRPr lang="en-US" sz="2400" dirty="0" smtClean="0">
              <a:solidFill>
                <a:schemeClr val="tx1"/>
              </a:solidFill>
            </a:endParaRPr>
          </a:p>
          <a:p>
            <a:pPr marL="55563" indent="-55563" algn="l"/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Non-</a:t>
            </a:r>
            <a:r>
              <a:rPr lang="en-US" sz="2400" dirty="0" err="1" smtClean="0">
                <a:solidFill>
                  <a:schemeClr val="tx1"/>
                </a:solidFill>
              </a:rPr>
              <a:t>Litigasi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Badan Penyelesaian Sengketa Konsumen (BPSK</a:t>
            </a:r>
            <a:r>
              <a:rPr lang="sv-SE" sz="2400" dirty="0" smtClean="0">
                <a:solidFill>
                  <a:schemeClr val="tx1"/>
                </a:solidFill>
              </a:rPr>
              <a:t>)</a:t>
            </a:r>
          </a:p>
          <a:p>
            <a:pPr marL="342900" indent="571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quasi-</a:t>
            </a:r>
            <a:r>
              <a:rPr lang="en-US" sz="2400" dirty="0" err="1">
                <a:solidFill>
                  <a:schemeClr val="tx1"/>
                </a:solidFill>
              </a:rPr>
              <a:t>yudisial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57150" algn="l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Menyediakan layanan konsultasi, mediasi, konsiliasi, dan </a:t>
            </a:r>
            <a:r>
              <a:rPr lang="fi-FI" sz="2400" dirty="0" smtClean="0">
                <a:solidFill>
                  <a:schemeClr val="tx1"/>
                </a:solidFill>
              </a:rPr>
              <a:t>arbitrase</a:t>
            </a:r>
          </a:p>
          <a:p>
            <a:pPr marL="342900" indent="571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BPSK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final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mengikat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bisa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dimohonkan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</a:t>
            </a:r>
            <a:r>
              <a:rPr lang="en-US" sz="2400" dirty="0">
                <a:solidFill>
                  <a:schemeClr val="tx1"/>
                </a:solidFill>
              </a:rPr>
              <a:t> PN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342900" indent="571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Keuntungan</a:t>
            </a:r>
            <a:r>
              <a:rPr lang="en-US" sz="2400" dirty="0">
                <a:solidFill>
                  <a:schemeClr val="tx1"/>
                </a:solidFill>
              </a:rPr>
              <a:t> Non-</a:t>
            </a:r>
            <a:r>
              <a:rPr lang="en-US" sz="2400" dirty="0" err="1">
                <a:solidFill>
                  <a:schemeClr val="tx1"/>
                </a:solidFill>
              </a:rPr>
              <a:t>Litigasi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murah</a:t>
            </a:r>
            <a:r>
              <a:rPr lang="en-US" sz="2400" dirty="0">
                <a:solidFill>
                  <a:schemeClr val="tx1"/>
                </a:solidFill>
              </a:rPr>
              <a:t>, proses informal.</a:t>
            </a:r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/>
          </a:p>
          <a:p>
            <a:pPr algn="l"/>
            <a:endParaRPr lang="en-US" dirty="0" smtClean="0"/>
          </a:p>
          <a:p>
            <a:pPr marL="514350" indent="-47625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r>
              <a:rPr lang="nl-NL" dirty="0" smtClean="0">
                <a:solidFill>
                  <a:schemeClr val="tx1"/>
                </a:solidFill>
              </a:rPr>
              <a:t>3.</a:t>
            </a:r>
            <a:r>
              <a:rPr lang="nl-NL" dirty="0" smtClean="0"/>
              <a:t> </a:t>
            </a:r>
            <a:r>
              <a:rPr lang="en-US" sz="2600" dirty="0" err="1">
                <a:solidFill>
                  <a:schemeClr val="tx1"/>
                </a:solidFill>
              </a:rPr>
              <a:t>Melalui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Jalur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Litigasi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Pengadilan</a:t>
            </a:r>
            <a:r>
              <a:rPr lang="en-US" sz="2600" dirty="0" smtClean="0">
                <a:solidFill>
                  <a:schemeClr val="tx1"/>
                </a:solidFill>
              </a:rPr>
              <a:t>)</a:t>
            </a:r>
          </a:p>
          <a:p>
            <a:pPr marL="457200" indent="-171450" algn="just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</a:rPr>
              <a:t>Mengajukan gugatan perdata ke Pengadilan Negeri</a:t>
            </a:r>
            <a:r>
              <a:rPr lang="sv-SE" sz="2600" dirty="0" smtClean="0">
                <a:solidFill>
                  <a:schemeClr val="tx1"/>
                </a:solidFill>
              </a:rPr>
              <a:t>.</a:t>
            </a:r>
          </a:p>
          <a:p>
            <a:pPr marL="457200" indent="-1714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</a:rPr>
              <a:t>Dilakukan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jika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jalur</a:t>
            </a:r>
            <a:r>
              <a:rPr lang="en-US" sz="2600" dirty="0">
                <a:solidFill>
                  <a:schemeClr val="tx1"/>
                </a:solidFill>
              </a:rPr>
              <a:t> non-</a:t>
            </a:r>
            <a:r>
              <a:rPr lang="en-US" sz="2600" dirty="0" err="1">
                <a:solidFill>
                  <a:schemeClr val="tx1"/>
                </a:solidFill>
              </a:rPr>
              <a:t>litigasi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mencapai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kesepakatan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penyelesaian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marL="457200" indent="-171450" algn="just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</a:rPr>
              <a:t>Proses: Pemeriksaan bukti, saksi, putusan pengadilan</a:t>
            </a:r>
            <a:r>
              <a:rPr lang="fi-FI" sz="2600" dirty="0" smtClean="0">
                <a:solidFill>
                  <a:schemeClr val="tx1"/>
                </a:solidFill>
              </a:rPr>
              <a:t>.</a:t>
            </a:r>
          </a:p>
          <a:p>
            <a:pPr marL="457200" indent="-171450" algn="just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</a:rPr>
              <a:t>Keuntungan: Putusan berkekuatan hukum tetap, dapat memaksa pelaksanaan </a:t>
            </a:r>
            <a:r>
              <a:rPr lang="fi-FI" sz="2600" dirty="0" smtClean="0">
                <a:solidFill>
                  <a:schemeClr val="tx1"/>
                </a:solidFill>
              </a:rPr>
              <a:t>putusan</a:t>
            </a:r>
          </a:p>
          <a:p>
            <a:pPr marL="457200" indent="-1714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</a:rPr>
              <a:t>Kekurangan</a:t>
            </a:r>
            <a:r>
              <a:rPr lang="en-US" sz="2600" b="1" dirty="0">
                <a:solidFill>
                  <a:schemeClr val="tx1"/>
                </a:solidFill>
              </a:rPr>
              <a:t>:</a:t>
            </a:r>
            <a:r>
              <a:rPr lang="en-US" sz="2600" dirty="0">
                <a:solidFill>
                  <a:schemeClr val="tx1"/>
                </a:solidFill>
              </a:rPr>
              <a:t> Proses </a:t>
            </a:r>
            <a:r>
              <a:rPr lang="en-US" sz="2600" dirty="0" err="1">
                <a:solidFill>
                  <a:schemeClr val="tx1"/>
                </a:solidFill>
              </a:rPr>
              <a:t>panjang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biaya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tinggi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butuh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bantuan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hukum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nl-NL" sz="26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7326</TotalTime>
  <Words>294</Words>
  <Application>Microsoft Office PowerPoint</Application>
  <PresentationFormat>On-screen Show (4:3)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626</cp:revision>
  <cp:lastPrinted>2017-08-29T02:54:51Z</cp:lastPrinted>
  <dcterms:created xsi:type="dcterms:W3CDTF">2010-04-18T12:06:30Z</dcterms:created>
  <dcterms:modified xsi:type="dcterms:W3CDTF">2025-06-12T16:35:47Z</dcterms:modified>
</cp:coreProperties>
</file>