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1" r:id="rId5"/>
    <p:sldId id="270" r:id="rId6"/>
    <p:sldId id="301" r:id="rId7"/>
    <p:sldId id="302" r:id="rId8"/>
    <p:sldId id="303" r:id="rId9"/>
    <p:sldId id="304" r:id="rId10"/>
    <p:sldId id="262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4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92" y="36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48" y="3003798"/>
            <a:ext cx="3888432" cy="1152129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36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03900" y="4155926"/>
            <a:ext cx="3888432" cy="504056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2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200" b="1" dirty="0"/>
              <a:t>OF YOUR PRESENTATION HERE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91952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01681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87924" y="1089585"/>
            <a:ext cx="1368152" cy="1482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900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07704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1880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76056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99209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183385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67561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51737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250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57557" y="286543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72774" y="1476771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57557" y="2662807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42340" y="1476771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295" y="195486"/>
            <a:ext cx="1944216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76775" y="195486"/>
            <a:ext cx="1944216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3784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60041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360041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18176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056440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11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920899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3147814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90550" y="915566"/>
            <a:ext cx="3117354" cy="3960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1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39502"/>
            <a:ext cx="60841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59832" y="2624708"/>
            <a:ext cx="60841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316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9552" y="1131590"/>
            <a:ext cx="403244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9552" y="3291830"/>
            <a:ext cx="1656184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67744" y="3377692"/>
            <a:ext cx="2304256" cy="1354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864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1203598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1203598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644008" y="3060973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9900" y="3061296"/>
            <a:ext cx="4104000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03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9526" y="1183060"/>
            <a:ext cx="9153525" cy="3960440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777418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915566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151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8748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3555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12" y="2730636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42" y="2730636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52750" y="2812503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881512" y="2812503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6763" y="2331939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7112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95521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4860032" y="987574"/>
            <a:ext cx="3168352" cy="3168352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32" y="1851670"/>
            <a:ext cx="3168352" cy="100811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2859782"/>
            <a:ext cx="3168352" cy="5040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59"/>
            <a:ext cx="3856106" cy="51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53958"/>
            <a:ext cx="64087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15395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0292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0341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8205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3764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83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72" r:id="rId8"/>
    <p:sldLayoutId id="2147483676" r:id="rId9"/>
    <p:sldLayoutId id="2147483655" r:id="rId10"/>
    <p:sldLayoutId id="2147483665" r:id="rId11"/>
    <p:sldLayoutId id="2147483666" r:id="rId12"/>
    <p:sldLayoutId id="2147483667" r:id="rId13"/>
    <p:sldLayoutId id="2147483668" r:id="rId14"/>
    <p:sldLayoutId id="2147483670" r:id="rId15"/>
    <p:sldLayoutId id="2147483671" r:id="rId16"/>
    <p:sldLayoutId id="2147483669" r:id="rId17"/>
    <p:sldLayoutId id="2147483675" r:id="rId18"/>
    <p:sldLayoutId id="2147483677" r:id="rId19"/>
    <p:sldLayoutId id="2147483656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67944" y="2931790"/>
            <a:ext cx="4824536" cy="1152129"/>
          </a:xfrm>
        </p:spPr>
        <p:txBody>
          <a:bodyPr/>
          <a:lstStyle/>
          <a:p>
            <a:r>
              <a:rPr lang="en-US" altLang="ko-KR" sz="4400" dirty="0">
                <a:latin typeface="Amasis MT Pro Medium" panose="02040604050005020304" pitchFamily="18" charset="0"/>
                <a:ea typeface="맑은 고딕" pitchFamily="50" charset="-127"/>
              </a:rPr>
              <a:t>IMPLEMENTASI PERUBAHAN</a:t>
            </a:r>
            <a:endParaRPr lang="en-US" altLang="ko-KR" sz="4400" dirty="0">
              <a:latin typeface="Amasis MT Pro Medium" panose="020406040500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63440" y="4371950"/>
            <a:ext cx="3888432" cy="50405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sz="1800" b="1" dirty="0">
                <a:latin typeface="Amasis MT Pro Light" panose="02040304050005020304" pitchFamily="18" charset="0"/>
              </a:rPr>
              <a:t>PERTEMUAN KE 14</a:t>
            </a:r>
            <a:endParaRPr lang="en-US" altLang="ko-KR" sz="1800" dirty="0">
              <a:latin typeface="Amasis MT Pro Light" panose="02040304050005020304" pitchFamily="18" charset="0"/>
            </a:endParaRPr>
          </a:p>
        </p:txBody>
      </p:sp>
      <p:pic>
        <p:nvPicPr>
          <p:cNvPr id="2" name="Picture 2" descr="D:\Picture\logo ibi small.gif">
            <a:extLst>
              <a:ext uri="{FF2B5EF4-FFF2-40B4-BE49-F238E27FC236}">
                <a16:creationId xmlns:a16="http://schemas.microsoft.com/office/drawing/2014/main" id="{2EF92DCD-119A-51CF-6936-AE4EB03A2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60" y="103840"/>
            <a:ext cx="787450" cy="7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923928" y="483518"/>
            <a:ext cx="511155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2"/>
                </a:solidFill>
                <a:latin typeface="Amasis MT Pro Medium" panose="02040604050005020304" pitchFamily="18" charset="0"/>
                <a:cs typeface="Arial" pitchFamily="34" charset="0"/>
              </a:rPr>
              <a:t>OUTLINE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BD0798-1A36-3A10-8F85-432D4DD48A9F}"/>
              </a:ext>
            </a:extLst>
          </p:cNvPr>
          <p:cNvGrpSpPr/>
          <p:nvPr/>
        </p:nvGrpSpPr>
        <p:grpSpPr>
          <a:xfrm>
            <a:off x="3347864" y="1607881"/>
            <a:ext cx="5315600" cy="747845"/>
            <a:chOff x="3480374" y="1203598"/>
            <a:chExt cx="5315600" cy="747845"/>
          </a:xfrm>
        </p:grpSpPr>
        <p:sp>
          <p:nvSpPr>
            <p:cNvPr id="14" name="Rectangle 13"/>
            <p:cNvSpPr/>
            <p:nvPr/>
          </p:nvSpPr>
          <p:spPr>
            <a:xfrm>
              <a:off x="3696398" y="1203598"/>
              <a:ext cx="3384376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6200000">
              <a:off x="3300374" y="1383599"/>
              <a:ext cx="576000" cy="216000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6900774" y="1383598"/>
              <a:ext cx="576000" cy="216000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981B093-431C-DAD9-0DF1-E55352CD85C2}"/>
                </a:ext>
              </a:extLst>
            </p:cNvPr>
            <p:cNvGrpSpPr/>
            <p:nvPr/>
          </p:nvGrpSpPr>
          <p:grpSpPr>
            <a:xfrm>
              <a:off x="4139952" y="1375379"/>
              <a:ext cx="4656022" cy="576064"/>
              <a:chOff x="4380474" y="1383471"/>
              <a:chExt cx="4656022" cy="57606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596474" y="1383471"/>
                <a:ext cx="4440022" cy="576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 rot="16200000">
                <a:off x="4200474" y="1563471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3695748" y="1260765"/>
              <a:ext cx="608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ko-KR" altLang="en-US" sz="3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55976" y="1443050"/>
              <a:ext cx="4439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masis MT Pro Light" panose="02040304050005020304" pitchFamily="18" charset="0"/>
                  <a:cs typeface="Arial" pitchFamily="34" charset="0"/>
                </a:rPr>
                <a:t>Masalah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asis MT Pro Light" panose="02040304050005020304" pitchFamily="18" charset="0"/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masis MT Pro Light" panose="02040304050005020304" pitchFamily="18" charset="0"/>
                  <a:cs typeface="Arial" pitchFamily="34" charset="0"/>
                </a:rPr>
                <a:t>Implementasi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asis MT Pro Light" panose="02040304050005020304" pitchFamily="18" charset="0"/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masis MT Pro Light" panose="02040304050005020304" pitchFamily="18" charset="0"/>
                  <a:cs typeface="Arial" pitchFamily="34" charset="0"/>
                </a:rPr>
                <a:t>Perubahan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7EBBA30-F002-B30D-EA8E-44AFE911516B}"/>
              </a:ext>
            </a:extLst>
          </p:cNvPr>
          <p:cNvGrpSpPr/>
          <p:nvPr/>
        </p:nvGrpSpPr>
        <p:grpSpPr>
          <a:xfrm>
            <a:off x="2987824" y="2643758"/>
            <a:ext cx="5315600" cy="747845"/>
            <a:chOff x="3480374" y="1203598"/>
            <a:chExt cx="5315600" cy="7478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3D1570-0CB5-110B-9EA6-5E58A0B60583}"/>
                </a:ext>
              </a:extLst>
            </p:cNvPr>
            <p:cNvSpPr/>
            <p:nvPr/>
          </p:nvSpPr>
          <p:spPr>
            <a:xfrm>
              <a:off x="3696398" y="1203598"/>
              <a:ext cx="3384376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A5337EC-274B-3D74-B608-0FF16DC11FDC}"/>
                </a:ext>
              </a:extLst>
            </p:cNvPr>
            <p:cNvSpPr/>
            <p:nvPr/>
          </p:nvSpPr>
          <p:spPr>
            <a:xfrm rot="16200000">
              <a:off x="3300374" y="1383599"/>
              <a:ext cx="576000" cy="216000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680D0055-9884-E1EC-DD1F-E2764267ECDE}"/>
                </a:ext>
              </a:extLst>
            </p:cNvPr>
            <p:cNvSpPr/>
            <p:nvPr/>
          </p:nvSpPr>
          <p:spPr>
            <a:xfrm rot="5400000">
              <a:off x="6900774" y="1383598"/>
              <a:ext cx="576000" cy="216000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B1E652D-DE93-8E89-B94A-E6ED2B29CE56}"/>
                </a:ext>
              </a:extLst>
            </p:cNvPr>
            <p:cNvGrpSpPr/>
            <p:nvPr/>
          </p:nvGrpSpPr>
          <p:grpSpPr>
            <a:xfrm>
              <a:off x="4139952" y="1375379"/>
              <a:ext cx="4656022" cy="576064"/>
              <a:chOff x="4380474" y="1383471"/>
              <a:chExt cx="4656022" cy="576064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DFCD5B4-7D8F-44F8-C1E1-E46FD64E3F55}"/>
                  </a:ext>
                </a:extLst>
              </p:cNvPr>
              <p:cNvSpPr/>
              <p:nvPr/>
            </p:nvSpPr>
            <p:spPr>
              <a:xfrm>
                <a:off x="4596474" y="1383471"/>
                <a:ext cx="4440022" cy="576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Isosceles Triangle 64">
                <a:extLst>
                  <a:ext uri="{FF2B5EF4-FFF2-40B4-BE49-F238E27FC236}">
                    <a16:creationId xmlns:a16="http://schemas.microsoft.com/office/drawing/2014/main" id="{C4103FC3-4CD8-8A32-44A7-C7D4CDB39FEC}"/>
                  </a:ext>
                </a:extLst>
              </p:cNvPr>
              <p:cNvSpPr/>
              <p:nvPr/>
            </p:nvSpPr>
            <p:spPr>
              <a:xfrm rot="16200000">
                <a:off x="4200474" y="1563471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B678A9C-ED01-A9EB-1FC1-1656F5382979}"/>
                </a:ext>
              </a:extLst>
            </p:cNvPr>
            <p:cNvSpPr txBox="1"/>
            <p:nvPr/>
          </p:nvSpPr>
          <p:spPr>
            <a:xfrm>
              <a:off x="3695748" y="1260765"/>
              <a:ext cx="608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ko-KR" altLang="en-US" sz="3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1F77C06-6813-6FB2-4457-280F71436CB7}"/>
                </a:ext>
              </a:extLst>
            </p:cNvPr>
            <p:cNvSpPr txBox="1"/>
            <p:nvPr/>
          </p:nvSpPr>
          <p:spPr>
            <a:xfrm>
              <a:off x="4355976" y="1443050"/>
              <a:ext cx="4439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masis MT Pro Light" panose="02040304050005020304" pitchFamily="18" charset="0"/>
                  <a:cs typeface="Arial" pitchFamily="34" charset="0"/>
                </a:rPr>
                <a:t>Melaksanakan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asis MT Pro Light" panose="02040304050005020304" pitchFamily="18" charset="0"/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masis MT Pro Light" panose="02040304050005020304" pitchFamily="18" charset="0"/>
                  <a:cs typeface="Arial" pitchFamily="34" charset="0"/>
                </a:rPr>
                <a:t>Perubahan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A2176C-6350-90B5-6A88-2476A48AE7B4}"/>
              </a:ext>
            </a:extLst>
          </p:cNvPr>
          <p:cNvGrpSpPr/>
          <p:nvPr/>
        </p:nvGrpSpPr>
        <p:grpSpPr>
          <a:xfrm>
            <a:off x="2598276" y="3745513"/>
            <a:ext cx="5315600" cy="747845"/>
            <a:chOff x="3480374" y="1203598"/>
            <a:chExt cx="5315600" cy="74784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B0A5841-04AF-D30D-2F6B-4AF53F96EC06}"/>
                </a:ext>
              </a:extLst>
            </p:cNvPr>
            <p:cNvSpPr/>
            <p:nvPr/>
          </p:nvSpPr>
          <p:spPr>
            <a:xfrm>
              <a:off x="3696398" y="1203598"/>
              <a:ext cx="3384376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9BC9CEE1-2D91-A2FA-6CDA-A48DC41D7F88}"/>
                </a:ext>
              </a:extLst>
            </p:cNvPr>
            <p:cNvSpPr/>
            <p:nvPr/>
          </p:nvSpPr>
          <p:spPr>
            <a:xfrm rot="16200000">
              <a:off x="3300374" y="1383599"/>
              <a:ext cx="576000" cy="216000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FF1A2453-8CCF-8298-4C19-3F877FBBC6FC}"/>
                </a:ext>
              </a:extLst>
            </p:cNvPr>
            <p:cNvSpPr/>
            <p:nvPr/>
          </p:nvSpPr>
          <p:spPr>
            <a:xfrm rot="5400000">
              <a:off x="6900774" y="1383598"/>
              <a:ext cx="576000" cy="216000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880F11F-28A8-CA3C-5823-D6CFDCCF56BF}"/>
                </a:ext>
              </a:extLst>
            </p:cNvPr>
            <p:cNvGrpSpPr/>
            <p:nvPr/>
          </p:nvGrpSpPr>
          <p:grpSpPr>
            <a:xfrm>
              <a:off x="4139952" y="1375379"/>
              <a:ext cx="4656022" cy="576064"/>
              <a:chOff x="4380474" y="1383471"/>
              <a:chExt cx="4656022" cy="576064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C140838-4E52-C23A-2B17-B19814F236F0}"/>
                  </a:ext>
                </a:extLst>
              </p:cNvPr>
              <p:cNvSpPr/>
              <p:nvPr/>
            </p:nvSpPr>
            <p:spPr>
              <a:xfrm>
                <a:off x="4596474" y="1383471"/>
                <a:ext cx="4440022" cy="576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7CA9AA9D-9FBC-8B46-F7B4-4C6CB56A77B5}"/>
                  </a:ext>
                </a:extLst>
              </p:cNvPr>
              <p:cNvSpPr/>
              <p:nvPr/>
            </p:nvSpPr>
            <p:spPr>
              <a:xfrm rot="16200000">
                <a:off x="4200474" y="1563471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F5EDCEB-D9A8-8DC7-44AA-1F346533615F}"/>
                </a:ext>
              </a:extLst>
            </p:cNvPr>
            <p:cNvSpPr txBox="1"/>
            <p:nvPr/>
          </p:nvSpPr>
          <p:spPr>
            <a:xfrm>
              <a:off x="3695748" y="1260765"/>
              <a:ext cx="608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ko-KR" altLang="en-US" sz="3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AFC8DEB-3FB9-DBBF-D985-4277A951F151}"/>
                </a:ext>
              </a:extLst>
            </p:cNvPr>
            <p:cNvSpPr txBox="1"/>
            <p:nvPr/>
          </p:nvSpPr>
          <p:spPr>
            <a:xfrm>
              <a:off x="4355976" y="1443050"/>
              <a:ext cx="4439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asis MT Pro Light" panose="02040304050005020304" pitchFamily="18" charset="0"/>
                  <a:cs typeface="Arial" pitchFamily="34" charset="0"/>
                </a:rPr>
                <a:t>Tindakan </a:t>
              </a:r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masis MT Pro Light" panose="02040304050005020304" pitchFamily="18" charset="0"/>
                  <a:cs typeface="Arial" pitchFamily="34" charset="0"/>
                </a:rPr>
                <a:t>Meneruskan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asis MT Pro Light" panose="02040304050005020304" pitchFamily="18" charset="0"/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masis MT Pro Light" panose="02040304050005020304" pitchFamily="18" charset="0"/>
                  <a:cs typeface="Arial" pitchFamily="34" charset="0"/>
                </a:rPr>
                <a:t>Perubahan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  <a:cs typeface="Arial" pitchFamily="34" charset="0"/>
              </a:endParaRPr>
            </a:p>
          </p:txBody>
        </p:sp>
      </p:grpSp>
      <p:pic>
        <p:nvPicPr>
          <p:cNvPr id="75" name="Picture 2" descr="D:\Picture\logo ibi small.gif">
            <a:extLst>
              <a:ext uri="{FF2B5EF4-FFF2-40B4-BE49-F238E27FC236}">
                <a16:creationId xmlns:a16="http://schemas.microsoft.com/office/drawing/2014/main" id="{7BEB2FCC-9FF1-BCB2-5227-3B7ABE2E3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60" y="103840"/>
            <a:ext cx="787450" cy="7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B32312-55BF-37C5-CBB1-877353ABCD30}"/>
              </a:ext>
            </a:extLst>
          </p:cNvPr>
          <p:cNvSpPr/>
          <p:nvPr/>
        </p:nvSpPr>
        <p:spPr>
          <a:xfrm>
            <a:off x="0" y="339502"/>
            <a:ext cx="9144000" cy="689600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masis MT Pro Medium" panose="02040604050005020304" pitchFamily="18" charset="0"/>
              </a:rPr>
              <a:t>MASALAH IMPLEMENTASI PERUBAHAN</a:t>
            </a:r>
            <a:endParaRPr lang="en-ID" sz="3200" dirty="0">
              <a:solidFill>
                <a:schemeClr val="tx1"/>
              </a:solidFill>
              <a:latin typeface="Amasis MT Pro Medium" panose="02040604050005020304" pitchFamily="18" charset="0"/>
            </a:endParaRPr>
          </a:p>
        </p:txBody>
      </p:sp>
      <p:pic>
        <p:nvPicPr>
          <p:cNvPr id="33" name="Picture 2" descr="D:\Picture\logo ibi small.gif">
            <a:extLst>
              <a:ext uri="{FF2B5EF4-FFF2-40B4-BE49-F238E27FC236}">
                <a16:creationId xmlns:a16="http://schemas.microsoft.com/office/drawing/2014/main" id="{54253038-93C4-E051-9CA5-04FA3FFC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71950"/>
            <a:ext cx="689600" cy="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F3897E4B-F214-0AAB-392F-6FC4BDFB98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782" y="1203598"/>
            <a:ext cx="7848872" cy="864096"/>
          </a:xfrm>
        </p:spPr>
        <p:txBody>
          <a:bodyPr/>
          <a:lstStyle/>
          <a:p>
            <a:pPr algn="just"/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Havard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Business Essentials (2003)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menemukan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masalah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implementasi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perubahan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pada 93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perusahaan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sebagai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berikut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:</a:t>
            </a: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6F1D447A-750A-664D-7978-A544BB1E2F9E}"/>
              </a:ext>
            </a:extLst>
          </p:cNvPr>
          <p:cNvSpPr txBox="1">
            <a:spLocks/>
          </p:cNvSpPr>
          <p:nvPr/>
        </p:nvSpPr>
        <p:spPr>
          <a:xfrm>
            <a:off x="594782" y="2067695"/>
            <a:ext cx="7073562" cy="266429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Implementasi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memerlukan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waktu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yang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lebih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lama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daripada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yang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telah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dialokasikan</a:t>
            </a:r>
            <a:endParaRPr lang="en-US" altLang="ko-KR" sz="2400" dirty="0">
              <a:solidFill>
                <a:srgbClr val="FFFF00"/>
              </a:solidFill>
              <a:latin typeface="Amasis MT Pro Light" panose="020403040500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Masalah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utama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dihadapi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selama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implementasi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tidak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diidentifikasi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sebelumnya</a:t>
            </a:r>
            <a:endParaRPr lang="en-US" altLang="ko-KR" sz="2400" dirty="0">
              <a:solidFill>
                <a:srgbClr val="FFFF00"/>
              </a:solidFill>
              <a:latin typeface="Amasis MT Pro Light" panose="020403040500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Koordinasi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aktivitas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implementasi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tidak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cukup</a:t>
            </a:r>
            <a:r>
              <a:rPr lang="en-US" altLang="ko-KR" sz="2400" dirty="0">
                <a:solidFill>
                  <a:srgbClr val="FFFF00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efektif</a:t>
            </a:r>
            <a:endParaRPr lang="en-US" altLang="ko-KR" sz="2400" dirty="0">
              <a:solidFill>
                <a:srgbClr val="FFFF00"/>
              </a:solidFill>
              <a:latin typeface="Amasis MT Pro Light" panose="020403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2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B32312-55BF-37C5-CBB1-877353ABCD30}"/>
              </a:ext>
            </a:extLst>
          </p:cNvPr>
          <p:cNvSpPr/>
          <p:nvPr/>
        </p:nvSpPr>
        <p:spPr>
          <a:xfrm>
            <a:off x="0" y="411510"/>
            <a:ext cx="9144000" cy="504056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masis MT Pro Medium" panose="02040604050005020304" pitchFamily="18" charset="0"/>
              </a:rPr>
              <a:t>MASALAH IMPLEMENTASI PERUBAHAN </a:t>
            </a:r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</a:rPr>
              <a:t>(continue …)</a:t>
            </a:r>
            <a:endParaRPr lang="en-ID" sz="32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pic>
        <p:nvPicPr>
          <p:cNvPr id="33" name="Picture 2" descr="D:\Picture\logo ibi small.gif">
            <a:extLst>
              <a:ext uri="{FF2B5EF4-FFF2-40B4-BE49-F238E27FC236}">
                <a16:creationId xmlns:a16="http://schemas.microsoft.com/office/drawing/2014/main" id="{54253038-93C4-E051-9CA5-04FA3FFC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71950"/>
            <a:ext cx="689600" cy="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6F1D447A-750A-664D-7978-A544BB1E2F9E}"/>
              </a:ext>
            </a:extLst>
          </p:cNvPr>
          <p:cNvSpPr txBox="1">
            <a:spLocks/>
          </p:cNvSpPr>
          <p:nvPr/>
        </p:nvSpPr>
        <p:spPr>
          <a:xfrm>
            <a:off x="738798" y="1131590"/>
            <a:ext cx="7073562" cy="360040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Aktivitas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yang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bersaing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dan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krisis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menarik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perhatian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dari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implementasi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keputusan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strategis</a:t>
            </a:r>
            <a:endParaRPr lang="en-US" altLang="ko-KR" sz="2400" dirty="0">
              <a:solidFill>
                <a:schemeClr val="bg1"/>
              </a:solidFill>
              <a:latin typeface="Amasis MT Pro Light" panose="020403040500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Kapabilitas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pekerja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tidak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mencukupi</a:t>
            </a:r>
            <a:endParaRPr lang="en-US" altLang="ko-KR" sz="2400" dirty="0">
              <a:solidFill>
                <a:schemeClr val="bg1"/>
              </a:solidFill>
              <a:latin typeface="Amasis MT Pro Light" panose="020403040500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Pelatihan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dan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instruksi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yang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diberikan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pada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pekerja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tingkat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bawah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tidak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cukup</a:t>
            </a:r>
            <a:endParaRPr lang="en-US" altLang="ko-KR" sz="2400" dirty="0">
              <a:solidFill>
                <a:schemeClr val="bg1"/>
              </a:solidFill>
              <a:latin typeface="Amasis MT Pro Light" panose="020403040500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Faktor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tidak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terkendali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dari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lingkungan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eksternal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mempunyai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dampak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merugikan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pada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implementasi</a:t>
            </a:r>
            <a:endParaRPr lang="en-US" altLang="ko-KR" sz="2400" dirty="0">
              <a:solidFill>
                <a:schemeClr val="bg1"/>
              </a:solidFill>
              <a:latin typeface="Amasis MT Pro Light" panose="020403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7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B32312-55BF-37C5-CBB1-877353ABCD30}"/>
              </a:ext>
            </a:extLst>
          </p:cNvPr>
          <p:cNvSpPr/>
          <p:nvPr/>
        </p:nvSpPr>
        <p:spPr>
          <a:xfrm>
            <a:off x="0" y="339502"/>
            <a:ext cx="9144000" cy="689600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masis MT Pro Medium" panose="02040604050005020304" pitchFamily="18" charset="0"/>
              </a:rPr>
              <a:t>MELAKSANAKAN PERUBAHAN</a:t>
            </a:r>
            <a:endParaRPr lang="en-ID" sz="3200" dirty="0">
              <a:solidFill>
                <a:schemeClr val="tx1"/>
              </a:solidFill>
              <a:latin typeface="Amasis MT Pro Medium" panose="02040604050005020304" pitchFamily="18" charset="0"/>
            </a:endParaRPr>
          </a:p>
        </p:txBody>
      </p:sp>
      <p:pic>
        <p:nvPicPr>
          <p:cNvPr id="33" name="Picture 2" descr="D:\Picture\logo ibi small.gif">
            <a:extLst>
              <a:ext uri="{FF2B5EF4-FFF2-40B4-BE49-F238E27FC236}">
                <a16:creationId xmlns:a16="http://schemas.microsoft.com/office/drawing/2014/main" id="{54253038-93C4-E051-9CA5-04FA3FFC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71950"/>
            <a:ext cx="689600" cy="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F3897E4B-F214-0AAB-392F-6FC4BDFB98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782" y="1203598"/>
            <a:ext cx="7848872" cy="864096"/>
          </a:xfrm>
        </p:spPr>
        <p:txBody>
          <a:bodyPr/>
          <a:lstStyle/>
          <a:p>
            <a:pPr algn="just"/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Menurut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Harvard Business Essentials (2003)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terdapat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langkah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yang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membuat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implementasi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perubahan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berhasil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yaitu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:</a:t>
            </a: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6F1D447A-750A-664D-7978-A544BB1E2F9E}"/>
              </a:ext>
            </a:extLst>
          </p:cNvPr>
          <p:cNvSpPr txBox="1">
            <a:spLocks/>
          </p:cNvSpPr>
          <p:nvPr/>
        </p:nvSpPr>
        <p:spPr>
          <a:xfrm>
            <a:off x="1314862" y="2067694"/>
            <a:ext cx="6785530" cy="266429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rgbClr val="FFFF00"/>
                </a:solidFill>
                <a:latin typeface="Amasis MT Pro Light" panose="02040304050005020304" pitchFamily="18" charset="0"/>
              </a:rPr>
              <a:t>Enlisting the support and </a:t>
            </a:r>
            <a:r>
              <a:rPr lang="en-US" altLang="ko-KR" sz="2400" b="1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involment</a:t>
            </a:r>
            <a:r>
              <a:rPr lang="en-US" altLang="ko-KR" sz="2400" b="1" dirty="0">
                <a:solidFill>
                  <a:srgbClr val="FFFF00"/>
                </a:solidFill>
                <a:latin typeface="Amasis MT Pro Light" panose="02040304050005020304" pitchFamily="18" charset="0"/>
              </a:rPr>
              <a:t> of key </a:t>
            </a:r>
            <a:r>
              <a:rPr lang="en-US" altLang="ko-KR" sz="2400" b="1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peolpe</a:t>
            </a:r>
            <a:endParaRPr lang="en-US" altLang="ko-KR" sz="2400" b="1" dirty="0">
              <a:solidFill>
                <a:srgbClr val="FFFF00"/>
              </a:solidFill>
              <a:latin typeface="Amasis MT Pro Light" panose="020403040500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rgbClr val="FFFF00"/>
                </a:solidFill>
                <a:latin typeface="Amasis MT Pro Light" panose="02040304050005020304" pitchFamily="18" charset="0"/>
              </a:rPr>
              <a:t>Craft a solid plan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rgbClr val="FFFF00"/>
                </a:solidFill>
                <a:latin typeface="Amasis MT Pro Light" panose="02040304050005020304" pitchFamily="18" charset="0"/>
              </a:rPr>
              <a:t>Support the plan with consistent behaviors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rgbClr val="FFFF00"/>
                </a:solidFill>
                <a:latin typeface="Amasis MT Pro Light" panose="02040304050005020304" pitchFamily="18" charset="0"/>
              </a:rPr>
              <a:t>Develop enabling structures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rgbClr val="FFFF00"/>
                </a:solidFill>
                <a:latin typeface="Amasis MT Pro Light" panose="02040304050005020304" pitchFamily="18" charset="0"/>
              </a:rPr>
              <a:t>Celebrate milestone </a:t>
            </a:r>
            <a:r>
              <a:rPr lang="en-US" altLang="ko-KR" sz="2400" b="1" dirty="0" err="1">
                <a:solidFill>
                  <a:srgbClr val="FFFF00"/>
                </a:solidFill>
                <a:latin typeface="Amasis MT Pro Light" panose="02040304050005020304" pitchFamily="18" charset="0"/>
              </a:rPr>
              <a:t>succeses</a:t>
            </a:r>
            <a:endParaRPr lang="en-US" altLang="ko-KR" sz="2400" b="1" dirty="0">
              <a:solidFill>
                <a:srgbClr val="FFFF00"/>
              </a:solidFill>
              <a:latin typeface="Amasis MT Pro Light" panose="020403040500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rgbClr val="FFFF00"/>
                </a:solidFill>
                <a:latin typeface="Amasis MT Pro Light" panose="02040304050005020304" pitchFamily="18" charset="0"/>
              </a:rPr>
              <a:t>Communicate relentlessly</a:t>
            </a:r>
          </a:p>
        </p:txBody>
      </p:sp>
    </p:spTree>
    <p:extLst>
      <p:ext uri="{BB962C8B-B14F-4D97-AF65-F5344CB8AC3E}">
        <p14:creationId xmlns:p14="http://schemas.microsoft.com/office/powerpoint/2010/main" val="9802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B32312-55BF-37C5-CBB1-877353ABCD30}"/>
              </a:ext>
            </a:extLst>
          </p:cNvPr>
          <p:cNvSpPr/>
          <p:nvPr/>
        </p:nvSpPr>
        <p:spPr>
          <a:xfrm>
            <a:off x="0" y="339502"/>
            <a:ext cx="9144000" cy="689600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masis MT Pro Medium" panose="02040604050005020304" pitchFamily="18" charset="0"/>
              </a:rPr>
              <a:t>TINDAKAN MENERUSKAN PERUBAHAN</a:t>
            </a:r>
            <a:endParaRPr lang="en-ID" sz="3200" dirty="0">
              <a:solidFill>
                <a:schemeClr val="tx1"/>
              </a:solidFill>
              <a:latin typeface="Amasis MT Pro Medium" panose="02040604050005020304" pitchFamily="18" charset="0"/>
            </a:endParaRPr>
          </a:p>
        </p:txBody>
      </p:sp>
      <p:pic>
        <p:nvPicPr>
          <p:cNvPr id="33" name="Picture 2" descr="D:\Picture\logo ibi small.gif">
            <a:extLst>
              <a:ext uri="{FF2B5EF4-FFF2-40B4-BE49-F238E27FC236}">
                <a16:creationId xmlns:a16="http://schemas.microsoft.com/office/drawing/2014/main" id="{54253038-93C4-E051-9CA5-04FA3FFC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71950"/>
            <a:ext cx="689600" cy="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F3897E4B-F214-0AAB-392F-6FC4BDFB98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782" y="1203598"/>
            <a:ext cx="7848872" cy="864096"/>
          </a:xfrm>
        </p:spPr>
        <p:txBody>
          <a:bodyPr/>
          <a:lstStyle/>
          <a:p>
            <a:pPr algn="just"/>
            <a:r>
              <a:rPr lang="de-DE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Ian Palmer, Ricard Dunford, dan Gib Akin (2009), menyatakan beberapa langkah meneruskan perubahan</a:t>
            </a:r>
            <a:r>
              <a:rPr lang="en-US" altLang="ko-KR" sz="2400" dirty="0">
                <a:solidFill>
                  <a:schemeClr val="bg1"/>
                </a:solidFill>
                <a:latin typeface="Amasis MT Pro Light" panose="02040304050005020304" pitchFamily="18" charset="0"/>
              </a:rPr>
              <a:t>:</a:t>
            </a: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6F1D447A-750A-664D-7978-A544BB1E2F9E}"/>
              </a:ext>
            </a:extLst>
          </p:cNvPr>
          <p:cNvSpPr txBox="1">
            <a:spLocks/>
          </p:cNvSpPr>
          <p:nvPr/>
        </p:nvSpPr>
        <p:spPr>
          <a:xfrm>
            <a:off x="1458878" y="2139702"/>
            <a:ext cx="6209466" cy="266429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rgbClr val="FFC000"/>
                </a:solidFill>
                <a:latin typeface="Amasis MT Pro Light" panose="02040304050005020304" pitchFamily="18" charset="0"/>
              </a:rPr>
              <a:t>Redesign roles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rgbClr val="FFC000"/>
                </a:solidFill>
                <a:latin typeface="Amasis MT Pro Light" panose="02040304050005020304" pitchFamily="18" charset="0"/>
              </a:rPr>
              <a:t>Redesign reward system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rgbClr val="FFC000"/>
                </a:solidFill>
                <a:latin typeface="Amasis MT Pro Light" panose="02040304050005020304" pitchFamily="18" charset="0"/>
              </a:rPr>
              <a:t>Link selection decision to change objectives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rgbClr val="FFC000"/>
                </a:solidFill>
                <a:latin typeface="Amasis MT Pro Light" panose="02040304050005020304" pitchFamily="18" charset="0"/>
              </a:rPr>
              <a:t>Act </a:t>
            </a:r>
            <a:r>
              <a:rPr lang="en-US" altLang="ko-KR" sz="2400" b="1" dirty="0" err="1">
                <a:solidFill>
                  <a:srgbClr val="FFC000"/>
                </a:solidFill>
                <a:latin typeface="Amasis MT Pro Light" panose="02040304050005020304" pitchFamily="18" charset="0"/>
              </a:rPr>
              <a:t>consistenly</a:t>
            </a:r>
            <a:r>
              <a:rPr lang="en-US" altLang="ko-KR" sz="2400" b="1" dirty="0">
                <a:solidFill>
                  <a:srgbClr val="FFC000"/>
                </a:solidFill>
                <a:latin typeface="Amasis MT Pro Light" panose="02040304050005020304" pitchFamily="18" charset="0"/>
              </a:rPr>
              <a:t> with advocated actions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400" b="1" dirty="0" err="1">
                <a:solidFill>
                  <a:srgbClr val="FFC000"/>
                </a:solidFill>
                <a:latin typeface="Amasis MT Pro Light" panose="02040304050005020304" pitchFamily="18" charset="0"/>
              </a:rPr>
              <a:t>Encorage</a:t>
            </a:r>
            <a:r>
              <a:rPr lang="en-US" altLang="ko-KR" sz="2400" b="1" dirty="0">
                <a:solidFill>
                  <a:srgbClr val="FFC000"/>
                </a:solidFill>
                <a:latin typeface="Amasis MT Pro Light" panose="02040304050005020304" pitchFamily="18" charset="0"/>
              </a:rPr>
              <a:t> voluntary acts  of initiative</a:t>
            </a:r>
          </a:p>
        </p:txBody>
      </p:sp>
    </p:spTree>
    <p:extLst>
      <p:ext uri="{BB962C8B-B14F-4D97-AF65-F5344CB8AC3E}">
        <p14:creationId xmlns:p14="http://schemas.microsoft.com/office/powerpoint/2010/main" val="23248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B32312-55BF-37C5-CBB1-877353ABCD30}"/>
              </a:ext>
            </a:extLst>
          </p:cNvPr>
          <p:cNvSpPr/>
          <p:nvPr/>
        </p:nvSpPr>
        <p:spPr>
          <a:xfrm>
            <a:off x="0" y="411510"/>
            <a:ext cx="9144000" cy="504056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masis MT Pro Medium" panose="02040604050005020304" pitchFamily="18" charset="0"/>
              </a:rPr>
              <a:t>TINDAKAN MENERUSKAN PERUBAHAN </a:t>
            </a:r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</a:rPr>
              <a:t>(continue …)</a:t>
            </a:r>
            <a:endParaRPr lang="en-ID" sz="32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pic>
        <p:nvPicPr>
          <p:cNvPr id="33" name="Picture 2" descr="D:\Picture\logo ibi small.gif">
            <a:extLst>
              <a:ext uri="{FF2B5EF4-FFF2-40B4-BE49-F238E27FC236}">
                <a16:creationId xmlns:a16="http://schemas.microsoft.com/office/drawing/2014/main" id="{54253038-93C4-E051-9CA5-04FA3FFC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71950"/>
            <a:ext cx="689600" cy="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6F1D447A-750A-664D-7978-A544BB1E2F9E}"/>
              </a:ext>
            </a:extLst>
          </p:cNvPr>
          <p:cNvSpPr txBox="1">
            <a:spLocks/>
          </p:cNvSpPr>
          <p:nvPr/>
        </p:nvSpPr>
        <p:spPr>
          <a:xfrm>
            <a:off x="986592" y="1203598"/>
            <a:ext cx="3617178" cy="201622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sz="2800" dirty="0">
                <a:solidFill>
                  <a:schemeClr val="bg1"/>
                </a:solidFill>
                <a:latin typeface="Amasis MT Pro Light" panose="02040304050005020304" pitchFamily="18" charset="0"/>
              </a:rPr>
              <a:t>Measures progress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sz="2800" dirty="0">
                <a:solidFill>
                  <a:schemeClr val="bg1"/>
                </a:solidFill>
                <a:latin typeface="Amasis MT Pro Light" panose="02040304050005020304" pitchFamily="18" charset="0"/>
              </a:rPr>
              <a:t>Celebrate </a:t>
            </a:r>
            <a:r>
              <a:rPr lang="en-US" altLang="ko-KR" sz="2800" dirty="0" err="1">
                <a:solidFill>
                  <a:schemeClr val="bg1"/>
                </a:solidFill>
                <a:latin typeface="Amasis MT Pro Light" panose="02040304050005020304" pitchFamily="18" charset="0"/>
              </a:rPr>
              <a:t>en</a:t>
            </a:r>
            <a:r>
              <a:rPr lang="en-US" altLang="ko-KR" sz="2800" dirty="0">
                <a:solidFill>
                  <a:schemeClr val="bg1"/>
                </a:solidFill>
                <a:latin typeface="Amasis MT Pro Light" panose="02040304050005020304" pitchFamily="18" charset="0"/>
              </a:rPr>
              <a:t> route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sz="2800" dirty="0">
                <a:solidFill>
                  <a:schemeClr val="bg1"/>
                </a:solidFill>
                <a:latin typeface="Amasis MT Pro Light" panose="02040304050005020304" pitchFamily="18" charset="0"/>
              </a:rPr>
              <a:t>Fine-tune</a:t>
            </a:r>
          </a:p>
        </p:txBody>
      </p:sp>
    </p:spTree>
    <p:extLst>
      <p:ext uri="{BB962C8B-B14F-4D97-AF65-F5344CB8AC3E}">
        <p14:creationId xmlns:p14="http://schemas.microsoft.com/office/powerpoint/2010/main" val="331719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363838"/>
            <a:ext cx="9144000" cy="1440160"/>
          </a:xfrm>
        </p:spPr>
        <p:txBody>
          <a:bodyPr/>
          <a:lstStyle/>
          <a:p>
            <a:r>
              <a:rPr lang="en-US" altLang="ko-KR" sz="8000" dirty="0">
                <a:latin typeface="Amasis MT Pro Light" panose="02040304050005020304" pitchFamily="18" charset="0"/>
              </a:rPr>
              <a:t>Thank you</a:t>
            </a:r>
            <a:endParaRPr lang="ko-KR" altLang="en-US" sz="8000" dirty="0">
              <a:latin typeface="Amasis MT Pro Light" panose="020403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205</Words>
  <Application>Microsoft Office PowerPoint</Application>
  <PresentationFormat>On-screen Show (16:9)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Abadi</vt:lpstr>
      <vt:lpstr>Amasis MT Pro Light</vt:lpstr>
      <vt:lpstr>Amasis MT Pro Medium</vt:lpstr>
      <vt:lpstr>Arial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Agus Eka Priyanto</cp:lastModifiedBy>
  <cp:revision>84</cp:revision>
  <dcterms:created xsi:type="dcterms:W3CDTF">2016-12-05T23:26:54Z</dcterms:created>
  <dcterms:modified xsi:type="dcterms:W3CDTF">2023-06-12T16:56:27Z</dcterms:modified>
</cp:coreProperties>
</file>