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2" r:id="rId3"/>
    <p:sldId id="314" r:id="rId4"/>
    <p:sldId id="315" r:id="rId5"/>
    <p:sldId id="316" r:id="rId6"/>
    <p:sldId id="311" r:id="rId7"/>
    <p:sldId id="317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28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 smtClean="0"/>
              <a:t>METODE PENGUMPULAN DATA</a:t>
            </a:r>
            <a:r>
              <a:rPr lang="id-ID" sz="4000" dirty="0" smtClean="0"/>
              <a:t> </a:t>
            </a:r>
            <a:r>
              <a:rPr lang="id-ID" sz="4000" dirty="0" smtClean="0"/>
              <a:t>RISET </a:t>
            </a:r>
            <a:r>
              <a:rPr lang="id-ID" sz="4000" dirty="0"/>
              <a:t>SDM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(sesi 1)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SUMBER DATA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sz="3200" dirty="0">
              <a:solidFill>
                <a:srgbClr val="FFC000"/>
              </a:solidFill>
            </a:endParaRPr>
          </a:p>
          <a:p>
            <a:r>
              <a:rPr lang="id-ID" sz="3200" b="1" dirty="0" smtClean="0">
                <a:solidFill>
                  <a:srgbClr val="C00000"/>
                </a:solidFill>
              </a:rPr>
              <a:t>PENGERTIAN </a:t>
            </a:r>
            <a:r>
              <a:rPr lang="id-ID" sz="3200" b="1" dirty="0" smtClean="0">
                <a:solidFill>
                  <a:srgbClr val="C00000"/>
                </a:solidFill>
              </a:rPr>
              <a:t>SUMBER DATA </a:t>
            </a:r>
          </a:p>
          <a:p>
            <a:pPr marL="0" indent="0">
              <a:buNone/>
            </a:pPr>
            <a:endParaRPr lang="id-ID" sz="3200" dirty="0" smtClean="0"/>
          </a:p>
          <a:p>
            <a:pPr marL="0" indent="0">
              <a:buNone/>
            </a:pPr>
            <a:r>
              <a:rPr lang="id-ID" altLang="id-ID" sz="3200" dirty="0" smtClean="0">
                <a:latin typeface="Arial" charset="0"/>
                <a:cs typeface="Arial" charset="0"/>
              </a:rPr>
              <a:t>1.Sumber </a:t>
            </a:r>
            <a:r>
              <a:rPr lang="id-ID" altLang="id-ID" sz="3200" dirty="0">
                <a:latin typeface="Arial" charset="0"/>
                <a:cs typeface="Arial" charset="0"/>
              </a:rPr>
              <a:t>data cenderung pada pengertian </a:t>
            </a:r>
            <a:r>
              <a:rPr lang="id-ID" altLang="id-ID" sz="3200" dirty="0" smtClean="0">
                <a:latin typeface="Arial" charset="0"/>
                <a:cs typeface="Arial" charset="0"/>
              </a:rPr>
              <a:t>darimana (sumbernya)data </a:t>
            </a:r>
            <a:r>
              <a:rPr lang="id-ID" altLang="id-ID" sz="3200" dirty="0">
                <a:latin typeface="Arial" charset="0"/>
                <a:cs typeface="Arial" charset="0"/>
              </a:rPr>
              <a:t>itu </a:t>
            </a:r>
            <a:r>
              <a:rPr lang="id-ID" altLang="id-ID" sz="3200" dirty="0" smtClean="0">
                <a:latin typeface="Arial" charset="0"/>
                <a:cs typeface="Arial" charset="0"/>
              </a:rPr>
              <a:t>berasal</a:t>
            </a:r>
          </a:p>
          <a:p>
            <a:pPr marL="0" indent="0">
              <a:buNone/>
            </a:pPr>
            <a:endParaRPr lang="id-ID" altLang="id-ID" sz="3200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id-ID" altLang="id-ID" sz="3200" dirty="0" smtClean="0">
                <a:latin typeface="Arial" charset="0"/>
                <a:cs typeface="Arial" charset="0"/>
              </a:rPr>
              <a:t>2.Data </a:t>
            </a:r>
            <a:r>
              <a:rPr lang="id-ID" altLang="id-ID" sz="3200" dirty="0">
                <a:latin typeface="Arial" charset="0"/>
                <a:cs typeface="Arial" charset="0"/>
              </a:rPr>
              <a:t>tergolong menjadi dua bagian ,yaitu data primer </a:t>
            </a:r>
            <a:r>
              <a:rPr lang="id-ID" altLang="id-ID" sz="3200" dirty="0" smtClean="0">
                <a:latin typeface="Arial" charset="0"/>
                <a:cs typeface="Arial" charset="0"/>
              </a:rPr>
              <a:t>dan data </a:t>
            </a:r>
            <a:r>
              <a:rPr lang="id-ID" altLang="id-ID" sz="3200" dirty="0">
                <a:latin typeface="Arial" charset="0"/>
                <a:cs typeface="Arial" charset="0"/>
              </a:rPr>
              <a:t>sekunder</a:t>
            </a:r>
            <a:endParaRPr lang="id-ID" sz="3200" dirty="0" smtClean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altLang="id-ID" b="1" dirty="0">
                <a:solidFill>
                  <a:srgbClr val="FF0000"/>
                </a:solidFill>
                <a:latin typeface="Arial" charset="0"/>
                <a:cs typeface="Arial" charset="0"/>
              </a:rPr>
              <a:t>Data primer : </a:t>
            </a:r>
            <a:endParaRPr lang="id-ID" altLang="id-ID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id-ID" altLang="id-ID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sz="3000" dirty="0" smtClean="0">
                <a:latin typeface="Arial" charset="0"/>
                <a:cs typeface="Arial" charset="0"/>
              </a:rPr>
              <a:t>kualitas </a:t>
            </a:r>
            <a:r>
              <a:rPr lang="id-ID" altLang="id-ID" sz="3000" dirty="0">
                <a:latin typeface="Arial" charset="0"/>
                <a:cs typeface="Arial" charset="0"/>
              </a:rPr>
              <a:t>data dapat dikontrol,karena </a:t>
            </a:r>
            <a:r>
              <a:rPr lang="id-ID" altLang="id-ID" sz="3000" dirty="0" smtClean="0">
                <a:latin typeface="Arial" charset="0"/>
                <a:cs typeface="Arial" charset="0"/>
              </a:rPr>
              <a:t>secara historis peneliti memahami proses pengumpulannya</a:t>
            </a:r>
          </a:p>
          <a:p>
            <a:pPr marL="514350" indent="-514350">
              <a:buAutoNum type="arabicParenBoth"/>
            </a:pPr>
            <a:endParaRPr lang="id-ID" altLang="id-ID" sz="3000" dirty="0" smtClean="0"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sz="3000" dirty="0" smtClean="0">
                <a:latin typeface="Arial" charset="0"/>
                <a:cs typeface="Arial" charset="0"/>
              </a:rPr>
              <a:t>Peneliti dapat mengatasi kesenjangan waktu antara saat dibutuhkan data itu dengan yang tersedia </a:t>
            </a:r>
          </a:p>
          <a:p>
            <a:pPr marL="514350" indent="-514350">
              <a:buAutoNum type="arabicParenBoth"/>
            </a:pPr>
            <a:r>
              <a:rPr lang="id-ID" altLang="id-ID" sz="3000" dirty="0">
                <a:latin typeface="Arial" charset="0"/>
                <a:cs typeface="Arial" charset="0"/>
              </a:rPr>
              <a:t> </a:t>
            </a:r>
            <a:r>
              <a:rPr lang="id-ID" altLang="id-ID" sz="3000" dirty="0" smtClean="0">
                <a:latin typeface="Arial" charset="0"/>
                <a:cs typeface="Arial" charset="0"/>
              </a:rPr>
              <a:t> Peneliti lebih leluasa dalam menguhungkan masalah penelitiannya dengan kemungkinan ketersediaan data lapangan </a:t>
            </a: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</a:t>
            </a:r>
            <a:endParaRPr lang="id-ID" b="1" dirty="0" smtClean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968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sz="3200" b="1" dirty="0">
                <a:solidFill>
                  <a:srgbClr val="FF0000"/>
                </a:solidFill>
                <a:latin typeface="Arial" charset="0"/>
                <a:cs typeface="Arial" charset="0"/>
              </a:rPr>
              <a:t>Data primer </a:t>
            </a:r>
            <a:r>
              <a:rPr lang="id-ID" altLang="id-ID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:</a:t>
            </a:r>
          </a:p>
          <a:p>
            <a:pPr marL="0" indent="0">
              <a:buNone/>
            </a:pPr>
            <a:r>
              <a:rPr lang="id-ID" altLang="id-ID" sz="3200" dirty="0" smtClean="0">
                <a:latin typeface="Arial" charset="0"/>
                <a:cs typeface="Arial" charset="0"/>
              </a:rPr>
              <a:t>dimulai </a:t>
            </a:r>
            <a:r>
              <a:rPr lang="id-ID" altLang="id-ID" sz="3200" dirty="0">
                <a:latin typeface="Arial" charset="0"/>
                <a:cs typeface="Arial" charset="0"/>
              </a:rPr>
              <a:t>dari masalah penelitian </a:t>
            </a:r>
            <a:endParaRPr lang="id-ID" altLang="id-ID" sz="3200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id-ID" altLang="id-ID" sz="3200" dirty="0" smtClean="0">
                <a:latin typeface="Arial" charset="0"/>
                <a:cs typeface="Arial" charset="0"/>
              </a:rPr>
              <a:t>variabel dalam rumusan </a:t>
            </a:r>
            <a:r>
              <a:rPr lang="id-ID" altLang="id-ID" sz="3200" dirty="0">
                <a:latin typeface="Arial" charset="0"/>
                <a:cs typeface="Arial" charset="0"/>
              </a:rPr>
              <a:t>masalah </a:t>
            </a:r>
            <a:r>
              <a:rPr lang="id-ID" altLang="id-ID" sz="3200" dirty="0" smtClean="0">
                <a:latin typeface="Arial" charset="0"/>
                <a:cs typeface="Arial" charset="0"/>
              </a:rPr>
              <a:t>dielaborasi</a:t>
            </a:r>
          </a:p>
          <a:p>
            <a:pPr marL="0" indent="0">
              <a:buNone/>
            </a:pPr>
            <a:r>
              <a:rPr lang="id-ID" altLang="id-ID" sz="3200" dirty="0" smtClean="0">
                <a:latin typeface="Arial" charset="0"/>
                <a:cs typeface="Arial" charset="0"/>
              </a:rPr>
              <a:t>kemudian </a:t>
            </a:r>
            <a:r>
              <a:rPr lang="id-ID" altLang="id-ID" sz="3200" dirty="0">
                <a:latin typeface="Arial" charset="0"/>
                <a:cs typeface="Arial" charset="0"/>
              </a:rPr>
              <a:t>dicari </a:t>
            </a:r>
            <a:r>
              <a:rPr lang="id-ID" altLang="id-ID" sz="3200" dirty="0" smtClean="0">
                <a:latin typeface="Arial" charset="0"/>
                <a:cs typeface="Arial" charset="0"/>
              </a:rPr>
              <a:t>datanya melalui </a:t>
            </a:r>
            <a:r>
              <a:rPr lang="id-ID" altLang="id-ID" sz="3200" dirty="0">
                <a:latin typeface="Arial" charset="0"/>
                <a:cs typeface="Arial" charset="0"/>
              </a:rPr>
              <a:t>butir-butir </a:t>
            </a:r>
            <a:endParaRPr lang="id-ID" altLang="id-ID" sz="3200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id-ID" altLang="id-ID" sz="3200" dirty="0" smtClean="0">
                <a:latin typeface="Arial" charset="0"/>
                <a:cs typeface="Arial" charset="0"/>
              </a:rPr>
              <a:t>yang </a:t>
            </a:r>
            <a:r>
              <a:rPr lang="id-ID" altLang="id-ID" sz="3200" dirty="0">
                <a:latin typeface="Arial" charset="0"/>
                <a:cs typeface="Arial" charset="0"/>
              </a:rPr>
              <a:t>disusun dari variabel yang dielaborasi</a:t>
            </a:r>
            <a:endParaRPr lang="id-ID" sz="32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00875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altLang="id-ID" b="1" dirty="0">
                <a:solidFill>
                  <a:srgbClr val="FF0000"/>
                </a:solidFill>
                <a:latin typeface="Arial" charset="0"/>
                <a:cs typeface="Arial" charset="0"/>
              </a:rPr>
              <a:t>Kekurangan data primer : </a:t>
            </a:r>
          </a:p>
          <a:p>
            <a:endParaRPr lang="id-ID" altLang="id-ID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 smtClean="0">
                <a:latin typeface="Arial" charset="0"/>
                <a:cs typeface="Arial" charset="0"/>
              </a:rPr>
              <a:t>Kualitas </a:t>
            </a:r>
            <a:r>
              <a:rPr lang="id-ID" altLang="id-ID" dirty="0">
                <a:latin typeface="Arial" charset="0"/>
                <a:cs typeface="Arial" charset="0"/>
              </a:rPr>
              <a:t>data tidak </a:t>
            </a:r>
            <a:r>
              <a:rPr lang="id-ID" altLang="id-ID" dirty="0" smtClean="0">
                <a:latin typeface="Arial" charset="0"/>
                <a:cs typeface="Arial" charset="0"/>
              </a:rPr>
              <a:t>terjamin </a:t>
            </a:r>
            <a:r>
              <a:rPr lang="id-ID" altLang="id-ID" dirty="0">
                <a:latin typeface="Arial" charset="0"/>
                <a:cs typeface="Arial" charset="0"/>
              </a:rPr>
              <a:t>kalau proses alat pengumpul data dan teknik </a:t>
            </a:r>
            <a:r>
              <a:rPr lang="id-ID" altLang="id-ID" dirty="0" smtClean="0">
                <a:latin typeface="Arial" charset="0"/>
                <a:cs typeface="Arial" charset="0"/>
              </a:rPr>
              <a:t>pengumpulan      </a:t>
            </a:r>
            <a:r>
              <a:rPr lang="id-ID" altLang="id-ID" dirty="0">
                <a:latin typeface="Arial" charset="0"/>
                <a:cs typeface="Arial" charset="0"/>
              </a:rPr>
              <a:t>data tidak memenuhi kaidah ilmiah</a:t>
            </a:r>
            <a:r>
              <a:rPr lang="id-ID" altLang="id-ID" dirty="0" smtClean="0">
                <a:latin typeface="Arial" charset="0"/>
                <a:cs typeface="Arial" charset="0"/>
              </a:rPr>
              <a:t>.</a:t>
            </a:r>
          </a:p>
          <a:p>
            <a:pPr marL="514350" indent="-514350">
              <a:buAutoNum type="arabicParenBoth"/>
            </a:pPr>
            <a:r>
              <a:rPr lang="id-ID" altLang="id-ID" dirty="0" smtClean="0">
                <a:latin typeface="Arial" charset="0"/>
                <a:cs typeface="Arial" charset="0"/>
              </a:rPr>
              <a:t>Data primer memerlukan sumber daya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> </a:t>
            </a:r>
            <a:r>
              <a:rPr lang="id-ID" altLang="id-ID" dirty="0" smtClean="0">
                <a:latin typeface="Arial" charset="0"/>
                <a:cs typeface="Arial" charset="0"/>
              </a:rPr>
              <a:t>     (biaya,waktu,tenaga) yang besar</a:t>
            </a:r>
          </a:p>
          <a:p>
            <a:pPr marL="0" indent="0">
              <a:buNone/>
            </a:pPr>
            <a:r>
              <a:rPr lang="id-ID" altLang="id-ID" dirty="0" smtClean="0">
                <a:latin typeface="Arial" charset="0"/>
                <a:cs typeface="Arial" charset="0"/>
              </a:rPr>
              <a:t> 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</a:t>
            </a:r>
            <a:r>
              <a:rPr lang="id-ID" dirty="0" smtClean="0"/>
              <a:t>K</a:t>
            </a:r>
            <a:r>
              <a:rPr lang="en-US" dirty="0" smtClean="0"/>
              <a:t>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 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154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 smtClean="0">
                <a:solidFill>
                  <a:schemeClr val="tx2"/>
                </a:solidFill>
              </a:rPr>
              <a:t>.</a:t>
            </a:r>
            <a:r>
              <a:rPr lang="id-ID" altLang="id-ID" b="1" dirty="0">
                <a:solidFill>
                  <a:schemeClr val="tx2"/>
                </a:solidFill>
                <a:latin typeface="Arial" charset="0"/>
                <a:cs typeface="Arial" charset="0"/>
              </a:rPr>
              <a:t> Data </a:t>
            </a:r>
            <a:r>
              <a:rPr lang="id-ID" altLang="id-ID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sekunder </a:t>
            </a:r>
            <a:r>
              <a:rPr lang="id-ID" altLang="id-ID" dirty="0" smtClean="0">
                <a:latin typeface="Arial" charset="0"/>
                <a:cs typeface="Arial" charset="0"/>
              </a:rPr>
              <a:t>:</a:t>
            </a:r>
          </a:p>
          <a:p>
            <a:pPr marL="0" indent="0">
              <a:buNone/>
            </a:pPr>
            <a:endParaRPr lang="id-ID" altLang="id-ID" dirty="0" smtClean="0"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>
                <a:latin typeface="Arial" charset="0"/>
                <a:cs typeface="Arial" charset="0"/>
              </a:rPr>
              <a:t>A</a:t>
            </a:r>
            <a:r>
              <a:rPr lang="id-ID" altLang="id-ID" dirty="0" smtClean="0">
                <a:latin typeface="Arial" charset="0"/>
                <a:cs typeface="Arial" charset="0"/>
              </a:rPr>
              <a:t>dalah </a:t>
            </a:r>
            <a:r>
              <a:rPr lang="id-ID" altLang="id-ID" dirty="0">
                <a:latin typeface="Arial" charset="0"/>
                <a:cs typeface="Arial" charset="0"/>
              </a:rPr>
              <a:t>data yang sudah tersedia </a:t>
            </a:r>
            <a:r>
              <a:rPr lang="id-ID" altLang="id-ID" dirty="0" smtClean="0">
                <a:latin typeface="Arial" charset="0"/>
                <a:cs typeface="Arial" charset="0"/>
              </a:rPr>
              <a:t>dan dikumpulkan oleh pihak lain      </a:t>
            </a:r>
            <a:r>
              <a:rPr lang="id-ID" altLang="id-ID" dirty="0">
                <a:latin typeface="Arial" charset="0"/>
                <a:cs typeface="Arial" charset="0"/>
              </a:rPr>
              <a:t>dikumpulkan oleh pihak lain</a:t>
            </a:r>
            <a:r>
              <a:rPr lang="id-ID" altLang="id-ID" dirty="0" smtClean="0">
                <a:latin typeface="Arial" charset="0"/>
                <a:cs typeface="Arial" charset="0"/>
              </a:rPr>
              <a:t>.</a:t>
            </a:r>
          </a:p>
          <a:p>
            <a:pPr marL="514350" indent="-514350">
              <a:buAutoNum type="arabicParenBoth"/>
            </a:pPr>
            <a:endParaRPr lang="id-ID" altLang="id-ID" dirty="0"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 smtClean="0">
                <a:latin typeface="Arial" charset="0"/>
                <a:cs typeface="Arial" charset="0"/>
              </a:rPr>
              <a:t> Peneliti memanfaatkan data tersebut menurut kebutuhan </a:t>
            </a: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1777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5344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altLang="id-ID" sz="24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Jenis data :</a:t>
            </a:r>
          </a:p>
          <a:p>
            <a:pPr marL="0" indent="0">
              <a:buNone/>
            </a:pPr>
            <a:endParaRPr lang="id-ID" altLang="id-ID" sz="24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id-ID" altLang="id-ID" sz="2400" dirty="0" smtClean="0">
                <a:latin typeface="Arial" charset="0"/>
                <a:cs typeface="Arial" charset="0"/>
              </a:rPr>
              <a:t>1.Lebih </a:t>
            </a:r>
            <a:r>
              <a:rPr lang="id-ID" altLang="id-ID" sz="2400" dirty="0">
                <a:latin typeface="Arial" charset="0"/>
                <a:cs typeface="Arial" charset="0"/>
              </a:rPr>
              <a:t>cenderung pada pengertian data macam </a:t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>     apa yang harus dikumpulkan oleh peneliti</a:t>
            </a:r>
            <a:r>
              <a:rPr lang="id-ID" altLang="id-ID" sz="2400" dirty="0" smtClean="0">
                <a:latin typeface="Arial" charset="0"/>
                <a:cs typeface="Arial" charset="0"/>
              </a:rPr>
              <a:t>.</a:t>
            </a:r>
            <a:r>
              <a:rPr lang="id-ID" altLang="id-ID" sz="2400" dirty="0">
                <a:latin typeface="Arial" charset="0"/>
                <a:cs typeface="Arial" charset="0"/>
              </a:rPr>
              <a:t/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/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>2. Ketika kuestioner diberikan kepada responden (subyek) ,</a:t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>    maka kita memperoleh informasi sesuai dengan </a:t>
            </a:r>
            <a:r>
              <a:rPr lang="id-ID" altLang="id-ID" sz="2400" dirty="0" smtClean="0">
                <a:latin typeface="Arial" charset="0"/>
                <a:cs typeface="Arial" charset="0"/>
              </a:rPr>
              <a:t> tuntunan     </a:t>
            </a:r>
            <a:r>
              <a:rPr lang="id-ID" altLang="id-ID" sz="2400" dirty="0">
                <a:latin typeface="Arial" charset="0"/>
                <a:cs typeface="Arial" charset="0"/>
              </a:rPr>
              <a:t/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 smtClean="0">
                <a:latin typeface="Arial" charset="0"/>
                <a:cs typeface="Arial" charset="0"/>
              </a:rPr>
              <a:t>    kuestioner tersebut</a:t>
            </a:r>
          </a:p>
          <a:p>
            <a:pPr marL="0" indent="0">
              <a:buNone/>
            </a:pPr>
            <a:r>
              <a:rPr lang="id-ID" altLang="id-ID" sz="2400" dirty="0">
                <a:latin typeface="Arial" charset="0"/>
                <a:cs typeface="Arial" charset="0"/>
              </a:rPr>
              <a:t/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>3. Jenis data subyek juga bisa diperoleh ketika wawancara</a:t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>    langsung dengan responden (data berupa lisan dan </a:t>
            </a:r>
          </a:p>
          <a:p>
            <a:pPr marL="0" indent="0">
              <a:buNone/>
            </a:pPr>
            <a:r>
              <a:rPr lang="id-ID" altLang="id-ID" sz="2400" dirty="0" smtClean="0">
                <a:latin typeface="Arial" charset="0"/>
                <a:cs typeface="Arial" charset="0"/>
              </a:rPr>
              <a:t>    ekspresi     </a:t>
            </a:r>
            <a:r>
              <a:rPr lang="id-ID" altLang="id-ID" sz="2400" dirty="0">
                <a:latin typeface="Arial" charset="0"/>
                <a:cs typeface="Arial" charset="0"/>
              </a:rPr>
              <a:t>jika melalui </a:t>
            </a:r>
            <a:r>
              <a:rPr lang="id-ID" altLang="id-ID" sz="2400" dirty="0" smtClean="0">
                <a:latin typeface="Arial" charset="0"/>
                <a:cs typeface="Arial" charset="0"/>
              </a:rPr>
              <a:t>telepon ), </a:t>
            </a:r>
            <a:r>
              <a:rPr lang="id-ID" altLang="id-ID" sz="2400" dirty="0">
                <a:latin typeface="Arial" charset="0"/>
                <a:cs typeface="Arial" charset="0"/>
              </a:rPr>
              <a:t>data berupa lisan (verbal</a:t>
            </a:r>
            <a:r>
              <a:rPr lang="id-ID" altLang="id-ID" sz="2400" dirty="0" smtClean="0">
                <a:latin typeface="Arial" charset="0"/>
                <a:cs typeface="Arial" charset="0"/>
              </a:rPr>
              <a:t>)</a:t>
            </a:r>
          </a:p>
          <a:p>
            <a:pPr marL="0" indent="0">
              <a:buNone/>
            </a:pPr>
            <a:r>
              <a:rPr lang="id-ID" altLang="id-ID" sz="2400" dirty="0">
                <a:latin typeface="Arial" charset="0"/>
                <a:cs typeface="Arial" charset="0"/>
              </a:rPr>
              <a:t/>
            </a:r>
            <a:br>
              <a:rPr lang="id-ID" altLang="id-ID" sz="2400" dirty="0"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>Contoh : data tentang tingkat kepuasan kerja,tingkat motivasi</a:t>
            </a:r>
            <a:r>
              <a:rPr lang="id-ID" altLang="id-ID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d-ID" altLang="id-ID" sz="2400" b="1" dirty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id-ID" altLang="id-ID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d-ID" altLang="id-ID" sz="2400" b="1" dirty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id-ID" altLang="id-ID" sz="2400" dirty="0">
                <a:latin typeface="Arial" charset="0"/>
                <a:cs typeface="Arial" charset="0"/>
              </a:rPr>
              <a:t/>
            </a:r>
            <a:br>
              <a:rPr lang="id-ID" altLang="id-ID" sz="2400" dirty="0">
                <a:latin typeface="Arial" charset="0"/>
                <a:cs typeface="Arial" charset="0"/>
              </a:rPr>
            </a:br>
            <a:endParaRPr lang="id-ID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748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3893</TotalTime>
  <Words>252</Words>
  <Application>Microsoft Office PowerPoint</Application>
  <PresentationFormat>On-screen Show (4:3)</PresentationFormat>
  <Paragraphs>63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SUMBER DATA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537</cp:revision>
  <cp:lastPrinted>2015-09-17T08:41:14Z</cp:lastPrinted>
  <dcterms:created xsi:type="dcterms:W3CDTF">2010-04-18T12:06:30Z</dcterms:created>
  <dcterms:modified xsi:type="dcterms:W3CDTF">2022-11-28T08:13:51Z</dcterms:modified>
</cp:coreProperties>
</file>