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  <p:sldId id="273" r:id="rId4"/>
    <p:sldId id="276" r:id="rId5"/>
    <p:sldId id="277" r:id="rId6"/>
    <p:sldId id="279" r:id="rId7"/>
    <p:sldId id="274" r:id="rId8"/>
    <p:sldId id="269" r:id="rId9"/>
    <p:sldId id="280" r:id="rId10"/>
    <p:sldId id="281" r:id="rId11"/>
    <p:sldId id="282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>
      <p:cViewPr varScale="1">
        <p:scale>
          <a:sx n="103" d="100"/>
          <a:sy n="103" d="100"/>
        </p:scale>
        <p:origin x="178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6/19/25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1447800"/>
            <a:ext cx="9144000" cy="541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 err="1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Komputer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200" dirty="0" err="1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Aplikasi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 </a:t>
            </a:r>
            <a:r>
              <a:rPr lang="en-US" sz="3200" dirty="0" err="1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Vektor</a:t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</a:br>
            <a:endParaRPr lang="en-US" sz="320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199" y="2286000"/>
            <a:ext cx="6400799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Iklan</a:t>
            </a:r>
            <a: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80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Layanan</a:t>
            </a:r>
            <a: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Masyarakat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495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r>
              <a:rPr lang="en-US" sz="1400" dirty="0" err="1">
                <a:solidFill>
                  <a:schemeClr val="tx1"/>
                </a:solidFill>
              </a:rPr>
              <a:t>Dosen</a:t>
            </a:r>
            <a:r>
              <a:rPr lang="en-US" sz="1400" dirty="0">
                <a:solidFill>
                  <a:schemeClr val="tx1"/>
                </a:solidFill>
              </a:rPr>
              <a:t> :</a:t>
            </a:r>
          </a:p>
          <a:p>
            <a:pPr algn="l" eaLnBrk="1" hangingPunct="1"/>
            <a:r>
              <a:rPr lang="en-US" sz="1400" b="1" dirty="0">
                <a:solidFill>
                  <a:schemeClr val="tx1"/>
                </a:solidFill>
              </a:rPr>
              <a:t>Muhammad </a:t>
            </a:r>
            <a:r>
              <a:rPr lang="en-US" sz="1400" b="1" dirty="0" err="1">
                <a:solidFill>
                  <a:schemeClr val="tx1"/>
                </a:solidFill>
              </a:rPr>
              <a:t>Redintan</a:t>
            </a:r>
            <a:r>
              <a:rPr lang="en-US" sz="1400" b="1" dirty="0">
                <a:solidFill>
                  <a:schemeClr val="tx1"/>
                </a:solidFill>
              </a:rPr>
              <a:t> Justin, M.Ds</a:t>
            </a:r>
          </a:p>
        </p:txBody>
      </p:sp>
      <p:pic>
        <p:nvPicPr>
          <p:cNvPr id="13314" name="Picture 2" descr="http://www.oxygen-consulting.co.uk/wp-content/uploads/2012/06/times-infographic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97215" cy="1447800"/>
          </a:xfrm>
          <a:prstGeom prst="rect">
            <a:avLst/>
          </a:prstGeom>
          <a:noFill/>
        </p:spPr>
      </p:pic>
      <p:pic>
        <p:nvPicPr>
          <p:cNvPr id="13316" name="Picture 4" descr="http://smarthive.com/wp-content/uploads/2014/05/flight-instruction-illustration-505x3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0"/>
            <a:ext cx="2299179" cy="1447800"/>
          </a:xfrm>
          <a:prstGeom prst="rect">
            <a:avLst/>
          </a:prstGeom>
          <a:noFill/>
        </p:spPr>
      </p:pic>
      <p:pic>
        <p:nvPicPr>
          <p:cNvPr id="13318" name="Picture 6" descr="http://previews.123rf.com/images/arrow/arrow1107/arrow110700001/10025431-Media-Icons-Stock-Photo-icon.jpg"/>
          <p:cNvPicPr>
            <a:picLocks noChangeAspect="1" noChangeArrowheads="1"/>
          </p:cNvPicPr>
          <p:nvPr/>
        </p:nvPicPr>
        <p:blipFill>
          <a:blip r:embed="rId4" cstate="print"/>
          <a:srcRect r="54000" b="62000"/>
          <a:stretch>
            <a:fillRect/>
          </a:stretch>
        </p:blipFill>
        <p:spPr bwMode="auto">
          <a:xfrm>
            <a:off x="3581400" y="0"/>
            <a:ext cx="1752600" cy="1447800"/>
          </a:xfrm>
          <a:prstGeom prst="rect">
            <a:avLst/>
          </a:prstGeom>
          <a:noFill/>
        </p:spPr>
      </p:pic>
      <p:pic>
        <p:nvPicPr>
          <p:cNvPr id="13320" name="Picture 8" descr="http://retaildesignblog.net/wp-content/uploads/2013/04/Voskresenskoe-wayfinding-and-identity-by-Tomat-design-0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-1"/>
            <a:ext cx="2133600" cy="1472777"/>
          </a:xfrm>
          <a:prstGeom prst="rect">
            <a:avLst/>
          </a:prstGeom>
          <a:noFill/>
        </p:spPr>
      </p:pic>
      <p:pic>
        <p:nvPicPr>
          <p:cNvPr id="13322" name="Picture 10" descr="https://thisisbravetalk.files.wordpress.com/2013/03/coventgarden595_0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53000" y="0"/>
            <a:ext cx="2066925" cy="1474818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 flipV="1">
            <a:off x="0" y="1447800"/>
            <a:ext cx="9144000" cy="76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ave planet posters with earth globe with dry part">
            <a:extLst>
              <a:ext uri="{FF2B5EF4-FFF2-40B4-BE49-F238E27FC236}">
                <a16:creationId xmlns:a16="http://schemas.microsoft.com/office/drawing/2014/main" id="{9B949F0C-0E85-AAEB-DB6F-2F6A0ABCC3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628650"/>
            <a:ext cx="7950200" cy="560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109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nd drawn international day against drug abuse and illicit trafficking illustration">
            <a:extLst>
              <a:ext uri="{FF2B5EF4-FFF2-40B4-BE49-F238E27FC236}">
                <a16:creationId xmlns:a16="http://schemas.microsoft.com/office/drawing/2014/main" id="{99314255-C95B-75C4-A440-C6BC66E6A1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85800"/>
            <a:ext cx="54864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4337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4478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0574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Aturan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Perkuliahan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0574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Definisi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Iklan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1000"/>
            <a:ext cx="7467600" cy="5486400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>
                <a:solidFill>
                  <a:schemeClr val="tx1"/>
                </a:solidFill>
              </a:rPr>
              <a:t>MENURUT AHLI</a:t>
            </a: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en-US" sz="1800" dirty="0">
                <a:solidFill>
                  <a:schemeClr val="tx1"/>
                </a:solidFill>
              </a:rPr>
              <a:t>Kata </a:t>
            </a:r>
            <a:r>
              <a:rPr lang="en-US" sz="1800" dirty="0" err="1">
                <a:solidFill>
                  <a:schemeClr val="tx1"/>
                </a:solidFill>
              </a:rPr>
              <a:t>periklanan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atau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iklan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berasal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bahasa</a:t>
            </a:r>
            <a:r>
              <a:rPr lang="en-US" sz="1800" dirty="0">
                <a:solidFill>
                  <a:schemeClr val="tx1"/>
                </a:solidFill>
              </a:rPr>
              <a:t> Yunani, yang </a:t>
            </a:r>
            <a:r>
              <a:rPr lang="en-US" sz="1800" dirty="0" err="1">
                <a:solidFill>
                  <a:schemeClr val="tx1"/>
                </a:solidFill>
              </a:rPr>
              <a:t>artinya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lebih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kurang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adalah</a:t>
            </a:r>
            <a:r>
              <a:rPr lang="en-US" sz="1800" dirty="0">
                <a:solidFill>
                  <a:schemeClr val="tx1"/>
                </a:solidFill>
              </a:rPr>
              <a:t> “</a:t>
            </a:r>
            <a:r>
              <a:rPr lang="en-US" sz="1800" dirty="0" err="1">
                <a:solidFill>
                  <a:schemeClr val="tx1"/>
                </a:solidFill>
              </a:rPr>
              <a:t>menggiring</a:t>
            </a:r>
            <a:r>
              <a:rPr lang="en-US" sz="1800" dirty="0">
                <a:solidFill>
                  <a:schemeClr val="tx1"/>
                </a:solidFill>
              </a:rPr>
              <a:t> orang pada </a:t>
            </a:r>
            <a:r>
              <a:rPr lang="en-US" sz="1800" dirty="0" err="1">
                <a:solidFill>
                  <a:schemeClr val="tx1"/>
                </a:solidFill>
              </a:rPr>
              <a:t>gagasan</a:t>
            </a:r>
            <a:r>
              <a:rPr lang="en-US" sz="1800" dirty="0">
                <a:solidFill>
                  <a:schemeClr val="tx1"/>
                </a:solidFill>
              </a:rPr>
              <a:t>”. Adapun </a:t>
            </a:r>
            <a:r>
              <a:rPr lang="en-US" sz="1800" dirty="0" err="1">
                <a:solidFill>
                  <a:schemeClr val="tx1"/>
                </a:solidFill>
              </a:rPr>
              <a:t>pengertian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periklanan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secara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komprehensif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menurut</a:t>
            </a:r>
            <a:r>
              <a:rPr lang="en-US" sz="1800" dirty="0">
                <a:solidFill>
                  <a:schemeClr val="tx1"/>
                </a:solidFill>
              </a:rPr>
              <a:t> Kotler, Philip &amp; Armstrong (2011:97), </a:t>
            </a:r>
            <a:r>
              <a:rPr lang="en-US" sz="1800" dirty="0" err="1">
                <a:solidFill>
                  <a:schemeClr val="tx1"/>
                </a:solidFill>
              </a:rPr>
              <a:t>periklanan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adalah</a:t>
            </a:r>
            <a:r>
              <a:rPr lang="en-US" sz="1800" dirty="0">
                <a:solidFill>
                  <a:schemeClr val="tx1"/>
                </a:solidFill>
              </a:rPr>
              <a:t> “</a:t>
            </a:r>
            <a:r>
              <a:rPr lang="en-US" sz="1800" dirty="0" err="1">
                <a:solidFill>
                  <a:schemeClr val="tx1"/>
                </a:solidFill>
              </a:rPr>
              <a:t>Segala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penyajian</a:t>
            </a:r>
            <a:r>
              <a:rPr lang="en-US" sz="1800" dirty="0">
                <a:solidFill>
                  <a:schemeClr val="tx1"/>
                </a:solidFill>
              </a:rPr>
              <a:t> dan </a:t>
            </a:r>
            <a:r>
              <a:rPr lang="en-US" sz="1800" dirty="0" err="1">
                <a:solidFill>
                  <a:schemeClr val="tx1"/>
                </a:solidFill>
              </a:rPr>
              <a:t>promosi</a:t>
            </a:r>
            <a:r>
              <a:rPr lang="en-US" sz="1800" dirty="0">
                <a:solidFill>
                  <a:schemeClr val="tx1"/>
                </a:solidFill>
              </a:rPr>
              <a:t> ide, </a:t>
            </a:r>
            <a:r>
              <a:rPr lang="en-US" sz="1800" dirty="0" err="1">
                <a:solidFill>
                  <a:schemeClr val="tx1"/>
                </a:solidFill>
              </a:rPr>
              <a:t>barang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atau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jasa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secara</a:t>
            </a:r>
            <a:r>
              <a:rPr lang="en-US" sz="1800" dirty="0">
                <a:solidFill>
                  <a:schemeClr val="tx1"/>
                </a:solidFill>
              </a:rPr>
              <a:t> non-personal oleh </a:t>
            </a:r>
            <a:r>
              <a:rPr lang="en-US" sz="1800" dirty="0" err="1">
                <a:solidFill>
                  <a:schemeClr val="tx1"/>
                </a:solidFill>
              </a:rPr>
              <a:t>suatu</a:t>
            </a:r>
            <a:r>
              <a:rPr lang="en-US" sz="1800" dirty="0">
                <a:solidFill>
                  <a:schemeClr val="tx1"/>
                </a:solidFill>
              </a:rPr>
              <a:t> sponsor </a:t>
            </a:r>
            <a:r>
              <a:rPr lang="en-US" sz="1800" dirty="0" err="1">
                <a:solidFill>
                  <a:schemeClr val="tx1"/>
                </a:solidFill>
              </a:rPr>
              <a:t>tertentu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memerlukan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pembayaran</a:t>
            </a:r>
            <a:r>
              <a:rPr lang="en-US" sz="1800" dirty="0">
                <a:solidFill>
                  <a:schemeClr val="tx1"/>
                </a:solidFill>
              </a:rPr>
              <a:t>”. </a:t>
            </a:r>
          </a:p>
          <a:p>
            <a:pPr algn="just"/>
            <a:r>
              <a:rPr lang="en-US" sz="1800" dirty="0" err="1">
                <a:solidFill>
                  <a:schemeClr val="tx1"/>
                </a:solidFill>
              </a:rPr>
              <a:t>Menurut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Rangkuti</a:t>
            </a:r>
            <a:r>
              <a:rPr lang="en-US" sz="1800" dirty="0">
                <a:solidFill>
                  <a:schemeClr val="tx1"/>
                </a:solidFill>
              </a:rPr>
              <a:t> (2009:23), </a:t>
            </a:r>
            <a:r>
              <a:rPr lang="en-US" sz="1800" dirty="0" err="1">
                <a:solidFill>
                  <a:schemeClr val="tx1"/>
                </a:solidFill>
              </a:rPr>
              <a:t>periklanan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adalah</a:t>
            </a:r>
            <a:r>
              <a:rPr lang="en-US" sz="1800" dirty="0">
                <a:solidFill>
                  <a:schemeClr val="tx1"/>
                </a:solidFill>
              </a:rPr>
              <a:t> “</a:t>
            </a:r>
            <a:r>
              <a:rPr lang="en-US" sz="1800" dirty="0" err="1">
                <a:solidFill>
                  <a:schemeClr val="tx1"/>
                </a:solidFill>
              </a:rPr>
              <a:t>Komunikasi</a:t>
            </a:r>
            <a:r>
              <a:rPr lang="en-US" sz="1800" dirty="0">
                <a:solidFill>
                  <a:schemeClr val="tx1"/>
                </a:solidFill>
              </a:rPr>
              <a:t> non </a:t>
            </a:r>
            <a:r>
              <a:rPr lang="en-US" sz="1800" dirty="0" err="1">
                <a:solidFill>
                  <a:schemeClr val="tx1"/>
                </a:solidFill>
              </a:rPr>
              <a:t>individu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dengan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sejumlah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biaya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melalui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berbagai</a:t>
            </a:r>
            <a:r>
              <a:rPr lang="en-US" sz="1800" dirty="0">
                <a:solidFill>
                  <a:schemeClr val="tx1"/>
                </a:solidFill>
              </a:rPr>
              <a:t> media yang </a:t>
            </a:r>
            <a:r>
              <a:rPr lang="en-US" sz="1800" dirty="0" err="1">
                <a:solidFill>
                  <a:schemeClr val="tx1"/>
                </a:solidFill>
              </a:rPr>
              <a:t>dilakukan</a:t>
            </a:r>
            <a:r>
              <a:rPr lang="en-US" sz="1800" dirty="0">
                <a:solidFill>
                  <a:schemeClr val="tx1"/>
                </a:solidFill>
              </a:rPr>
              <a:t> oleh </a:t>
            </a:r>
            <a:r>
              <a:rPr lang="en-US" sz="1800" dirty="0" err="1">
                <a:solidFill>
                  <a:schemeClr val="tx1"/>
                </a:solidFill>
              </a:rPr>
              <a:t>perusahaan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lembaga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nirlaba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serta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individu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err="1">
                <a:solidFill>
                  <a:schemeClr val="tx1"/>
                </a:solidFill>
              </a:rPr>
              <a:t>Iklan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diartikan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sebagai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prestasi</a:t>
            </a:r>
            <a:r>
              <a:rPr lang="en-US" sz="1800" dirty="0">
                <a:solidFill>
                  <a:schemeClr val="tx1"/>
                </a:solidFill>
              </a:rPr>
              <a:t> non personal yang </a:t>
            </a:r>
            <a:r>
              <a:rPr lang="en-US" sz="1800" dirty="0" err="1">
                <a:solidFill>
                  <a:schemeClr val="tx1"/>
                </a:solidFill>
              </a:rPr>
              <a:t>dibayar</a:t>
            </a:r>
            <a:r>
              <a:rPr lang="en-US" sz="1800" dirty="0">
                <a:solidFill>
                  <a:schemeClr val="tx1"/>
                </a:solidFill>
              </a:rPr>
              <a:t> oleh sponsor </a:t>
            </a:r>
            <a:r>
              <a:rPr lang="en-US" sz="1800" dirty="0" err="1">
                <a:solidFill>
                  <a:schemeClr val="tx1"/>
                </a:solidFill>
              </a:rPr>
              <a:t>untuk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mempresentasikan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gagasan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atau</a:t>
            </a:r>
            <a:r>
              <a:rPr lang="en-US" sz="1800" dirty="0">
                <a:solidFill>
                  <a:schemeClr val="tx1"/>
                </a:solidFill>
              </a:rPr>
              <a:t> ide </a:t>
            </a:r>
            <a:r>
              <a:rPr lang="en-US" sz="1800" dirty="0" err="1">
                <a:solidFill>
                  <a:schemeClr val="tx1"/>
                </a:solidFill>
              </a:rPr>
              <a:t>promosi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barang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atau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jasa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tertentu</a:t>
            </a:r>
            <a:r>
              <a:rPr lang="en-US" sz="1800" dirty="0">
                <a:solidFill>
                  <a:schemeClr val="tx1"/>
                </a:solidFill>
              </a:rPr>
              <a:t>”. </a:t>
            </a:r>
          </a:p>
          <a:p>
            <a:pPr algn="just"/>
            <a:r>
              <a:rPr lang="en-US" sz="1800" dirty="0" err="1">
                <a:solidFill>
                  <a:schemeClr val="tx1"/>
                </a:solidFill>
              </a:rPr>
              <a:t>Pengertian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periklanan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menurut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Djaslim</a:t>
            </a:r>
            <a:r>
              <a:rPr lang="en-US" sz="1800" dirty="0">
                <a:solidFill>
                  <a:schemeClr val="tx1"/>
                </a:solidFill>
              </a:rPr>
              <a:t>, Saladin (2010:129) </a:t>
            </a:r>
            <a:r>
              <a:rPr lang="en-US" sz="1800" dirty="0" err="1">
                <a:solidFill>
                  <a:schemeClr val="tx1"/>
                </a:solidFill>
              </a:rPr>
              <a:t>adalah</a:t>
            </a:r>
            <a:r>
              <a:rPr lang="en-US" sz="1800" dirty="0">
                <a:solidFill>
                  <a:schemeClr val="tx1"/>
                </a:solidFill>
              </a:rPr>
              <a:t> “</a:t>
            </a:r>
            <a:r>
              <a:rPr lang="en-US" sz="1800" dirty="0" err="1">
                <a:solidFill>
                  <a:schemeClr val="tx1"/>
                </a:solidFill>
              </a:rPr>
              <a:t>Semua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penyajian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sifatnya</a:t>
            </a:r>
            <a:r>
              <a:rPr lang="en-US" sz="1800" dirty="0">
                <a:solidFill>
                  <a:schemeClr val="tx1"/>
                </a:solidFill>
              </a:rPr>
              <a:t> nonpersonal, dan </a:t>
            </a:r>
            <a:r>
              <a:rPr lang="en-US" sz="1800" dirty="0" err="1">
                <a:solidFill>
                  <a:schemeClr val="tx1"/>
                </a:solidFill>
              </a:rPr>
              <a:t>promosi</a:t>
            </a:r>
            <a:r>
              <a:rPr lang="en-US" sz="1800" dirty="0">
                <a:solidFill>
                  <a:schemeClr val="tx1"/>
                </a:solidFill>
              </a:rPr>
              <a:t> ide-ide, </a:t>
            </a:r>
            <a:r>
              <a:rPr lang="en-US" sz="1800" dirty="0" err="1">
                <a:solidFill>
                  <a:schemeClr val="tx1"/>
                </a:solidFill>
              </a:rPr>
              <a:t>promosi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barang-barang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atau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jasa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dibayar</a:t>
            </a:r>
            <a:r>
              <a:rPr lang="en-US" sz="1800" dirty="0">
                <a:solidFill>
                  <a:schemeClr val="tx1"/>
                </a:solidFill>
              </a:rPr>
              <a:t> oleh sponsor”. </a:t>
            </a:r>
            <a:r>
              <a:rPr lang="en-US" sz="1800" dirty="0" err="1">
                <a:solidFill>
                  <a:schemeClr val="tx1"/>
                </a:solidFill>
              </a:rPr>
              <a:t>Sedangkan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menurut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Kasali</a:t>
            </a:r>
            <a:r>
              <a:rPr lang="en-US" sz="1800" dirty="0">
                <a:solidFill>
                  <a:schemeClr val="tx1"/>
                </a:solidFill>
              </a:rPr>
              <a:t> (2011:9) </a:t>
            </a:r>
            <a:r>
              <a:rPr lang="en-US" sz="1800" dirty="0" err="1">
                <a:solidFill>
                  <a:schemeClr val="tx1"/>
                </a:solidFill>
              </a:rPr>
              <a:t>mendefinisikan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periklanan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adalah</a:t>
            </a:r>
            <a:r>
              <a:rPr lang="en-US" sz="1800" dirty="0">
                <a:solidFill>
                  <a:schemeClr val="tx1"/>
                </a:solidFill>
              </a:rPr>
              <a:t> “</a:t>
            </a:r>
            <a:r>
              <a:rPr lang="en-US" sz="1800" dirty="0" err="1">
                <a:solidFill>
                  <a:schemeClr val="tx1"/>
                </a:solidFill>
              </a:rPr>
              <a:t>Suatu</a:t>
            </a:r>
            <a:r>
              <a:rPr lang="en-US" sz="1800" dirty="0">
                <a:solidFill>
                  <a:schemeClr val="tx1"/>
                </a:solidFill>
              </a:rPr>
              <a:t> media yang statis dan </a:t>
            </a:r>
            <a:r>
              <a:rPr lang="en-US" sz="1800" dirty="0" err="1">
                <a:solidFill>
                  <a:schemeClr val="tx1"/>
                </a:solidFill>
              </a:rPr>
              <a:t>mengutamakan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pesan-pesan</a:t>
            </a:r>
            <a:r>
              <a:rPr lang="en-US" sz="1800" dirty="0">
                <a:solidFill>
                  <a:schemeClr val="tx1"/>
                </a:solidFill>
              </a:rPr>
              <a:t> visual”. </a:t>
            </a:r>
          </a:p>
        </p:txBody>
      </p:sp>
    </p:spTree>
    <p:extLst>
      <p:ext uri="{BB962C8B-B14F-4D97-AF65-F5344CB8AC3E}">
        <p14:creationId xmlns:p14="http://schemas.microsoft.com/office/powerpoint/2010/main" val="273141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447800"/>
            <a:ext cx="7467600" cy="3429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>
                <a:solidFill>
                  <a:schemeClr val="tx1"/>
                </a:solidFill>
              </a:rPr>
              <a:t>Berdasarkan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pendapat</a:t>
            </a:r>
            <a:r>
              <a:rPr lang="en-US" sz="2000" dirty="0">
                <a:solidFill>
                  <a:schemeClr val="tx1"/>
                </a:solidFill>
              </a:rPr>
              <a:t> para </a:t>
            </a:r>
            <a:r>
              <a:rPr lang="en-US" sz="2000" dirty="0" err="1">
                <a:solidFill>
                  <a:schemeClr val="tx1"/>
                </a:solidFill>
              </a:rPr>
              <a:t>ahli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tentang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pengertian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periklanan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diatas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disimpulkan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bahwa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periklanan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merupakan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komunikasi</a:t>
            </a:r>
            <a:r>
              <a:rPr lang="en-US" sz="2000" dirty="0">
                <a:solidFill>
                  <a:schemeClr val="tx1"/>
                </a:solidFill>
              </a:rPr>
              <a:t> nonpersonal </a:t>
            </a:r>
            <a:r>
              <a:rPr lang="en-US" sz="2000" dirty="0" err="1">
                <a:solidFill>
                  <a:schemeClr val="tx1"/>
                </a:solidFill>
              </a:rPr>
              <a:t>mengenai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barang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maupun</a:t>
            </a:r>
            <a:r>
              <a:rPr lang="en-US" sz="2000" dirty="0">
                <a:solidFill>
                  <a:schemeClr val="tx1"/>
                </a:solidFill>
              </a:rPr>
              <a:t> ide sponsor </a:t>
            </a:r>
            <a:r>
              <a:rPr lang="en-US" sz="2000" dirty="0" err="1">
                <a:solidFill>
                  <a:schemeClr val="tx1"/>
                </a:solidFill>
              </a:rPr>
              <a:t>tertentu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dikeluarkan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kegiatan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tersebut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Secara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sederhana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periklanan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didefinisikan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sebagai</a:t>
            </a:r>
            <a:r>
              <a:rPr lang="en-US" sz="2000" dirty="0">
                <a:solidFill>
                  <a:schemeClr val="tx1"/>
                </a:solidFill>
              </a:rPr>
              <a:t> ”</a:t>
            </a:r>
            <a:r>
              <a:rPr lang="en-US" sz="2000" dirty="0" err="1">
                <a:solidFill>
                  <a:schemeClr val="tx1"/>
                </a:solidFill>
              </a:rPr>
              <a:t>Pesan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menawarkan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produk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ditujukan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kepada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masyarakat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lewat</a:t>
            </a:r>
            <a:r>
              <a:rPr lang="en-US" sz="2000" dirty="0">
                <a:solidFill>
                  <a:schemeClr val="tx1"/>
                </a:solidFill>
              </a:rPr>
              <a:t> media”. </a:t>
            </a:r>
          </a:p>
        </p:txBody>
      </p:sp>
    </p:spTree>
    <p:extLst>
      <p:ext uri="{BB962C8B-B14F-4D97-AF65-F5344CB8AC3E}">
        <p14:creationId xmlns:p14="http://schemas.microsoft.com/office/powerpoint/2010/main" val="3404815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1000"/>
            <a:ext cx="7467600" cy="54864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 err="1">
                <a:solidFill>
                  <a:schemeClr val="accent5">
                    <a:lumMod val="75000"/>
                  </a:schemeClr>
                </a:solidFill>
              </a:rPr>
              <a:t>Tujuan</a:t>
            </a: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5">
                    <a:lumMod val="75000"/>
                  </a:schemeClr>
                </a:solidFill>
              </a:rPr>
              <a:t>Iklan</a:t>
            </a:r>
            <a:endParaRPr lang="en-US" sz="1600" dirty="0">
              <a:solidFill>
                <a:schemeClr val="tx1"/>
              </a:solidFill>
            </a:endParaRPr>
          </a:p>
          <a:p>
            <a:pPr algn="l"/>
            <a:endParaRPr lang="en-US" sz="1600" dirty="0">
              <a:solidFill>
                <a:schemeClr val="tx1"/>
              </a:solidFill>
            </a:endParaRPr>
          </a:p>
          <a:p>
            <a:pPr marL="342900" indent="-342900" algn="l">
              <a:buAutoNum type="arabicParenR"/>
            </a:pPr>
            <a:r>
              <a:rPr lang="en-US" sz="1600" dirty="0" err="1">
                <a:solidFill>
                  <a:schemeClr val="tx1"/>
                </a:solidFill>
              </a:rPr>
              <a:t>Menciptakan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kesadaran</a:t>
            </a:r>
            <a:r>
              <a:rPr lang="en-US" sz="1600" dirty="0">
                <a:solidFill>
                  <a:schemeClr val="tx1"/>
                </a:solidFill>
              </a:rPr>
              <a:t> pada </a:t>
            </a:r>
            <a:r>
              <a:rPr lang="en-US" sz="1600" dirty="0" err="1">
                <a:solidFill>
                  <a:schemeClr val="tx1"/>
                </a:solidFill>
              </a:rPr>
              <a:t>suatu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merek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dibenak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konsumen</a:t>
            </a:r>
            <a:r>
              <a:rPr lang="en-US" sz="1600" dirty="0">
                <a:solidFill>
                  <a:schemeClr val="tx1"/>
                </a:solidFill>
              </a:rPr>
              <a:t>. Brand awareness yang </a:t>
            </a:r>
            <a:r>
              <a:rPr lang="en-US" sz="1600" dirty="0" err="1">
                <a:solidFill>
                  <a:schemeClr val="tx1"/>
                </a:solidFill>
              </a:rPr>
              <a:t>tinggi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merupakan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kunci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pembuka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tercapainya</a:t>
            </a:r>
            <a:r>
              <a:rPr lang="en-US" sz="1600" dirty="0">
                <a:solidFill>
                  <a:schemeClr val="tx1"/>
                </a:solidFill>
              </a:rPr>
              <a:t> brand equity yang </a:t>
            </a:r>
            <a:r>
              <a:rPr lang="en-US" sz="1600" dirty="0" err="1">
                <a:solidFill>
                  <a:schemeClr val="tx1"/>
                </a:solidFill>
              </a:rPr>
              <a:t>kuat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</a:p>
          <a:p>
            <a:pPr marL="342900" indent="-342900" algn="l">
              <a:buAutoNum type="arabicParenR"/>
            </a:pPr>
            <a:r>
              <a:rPr lang="en-US" sz="1600" dirty="0" err="1">
                <a:solidFill>
                  <a:schemeClr val="tx1"/>
                </a:solidFill>
              </a:rPr>
              <a:t>Mengkomunikasikan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informasi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kepada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konsumen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mengenai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atribut</a:t>
            </a:r>
            <a:r>
              <a:rPr lang="en-US" sz="1600" dirty="0">
                <a:solidFill>
                  <a:schemeClr val="tx1"/>
                </a:solidFill>
              </a:rPr>
              <a:t> dan </a:t>
            </a:r>
            <a:r>
              <a:rPr lang="en-US" sz="1600" dirty="0" err="1">
                <a:solidFill>
                  <a:schemeClr val="tx1"/>
                </a:solidFill>
              </a:rPr>
              <a:t>manfaat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suatu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merek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AutoNum type="arabicParenR"/>
            </a:pPr>
            <a:r>
              <a:rPr lang="en-US" sz="1600" dirty="0" err="1">
                <a:solidFill>
                  <a:schemeClr val="tx1"/>
                </a:solidFill>
              </a:rPr>
              <a:t>Mengembangkan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merubah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citra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personalitas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sebuah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merek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</a:p>
          <a:p>
            <a:pPr marL="342900" indent="-342900" algn="l">
              <a:buAutoNum type="arabicParenR"/>
            </a:pPr>
            <a:r>
              <a:rPr lang="en-US" sz="1600" dirty="0" err="1">
                <a:solidFill>
                  <a:schemeClr val="tx1"/>
                </a:solidFill>
              </a:rPr>
              <a:t>Mengasosiasikan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suatu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merek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dengan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perasaan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serta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emosi</a:t>
            </a:r>
            <a:endParaRPr lang="en-US" sz="1600" dirty="0">
              <a:solidFill>
                <a:schemeClr val="tx1"/>
              </a:solidFill>
            </a:endParaRPr>
          </a:p>
          <a:p>
            <a:pPr marL="342900" indent="-342900" algn="l">
              <a:buAutoNum type="arabicParenR"/>
            </a:pPr>
            <a:r>
              <a:rPr lang="en-US" sz="1600" dirty="0" err="1">
                <a:solidFill>
                  <a:schemeClr val="tx1"/>
                </a:solidFill>
              </a:rPr>
              <a:t>Menciptakan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norma-norma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kelompok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AutoNum type="arabicParenR"/>
            </a:pPr>
            <a:r>
              <a:rPr lang="en-US" sz="1600" dirty="0" err="1">
                <a:solidFill>
                  <a:schemeClr val="tx1"/>
                </a:solidFill>
              </a:rPr>
              <a:t>Mengedepankan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perilaku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konsumen</a:t>
            </a:r>
            <a:endParaRPr lang="en-US" sz="1600" dirty="0">
              <a:solidFill>
                <a:schemeClr val="tx1"/>
              </a:solidFill>
            </a:endParaRPr>
          </a:p>
          <a:p>
            <a:pPr marL="342900" indent="-342900" algn="l">
              <a:buAutoNum type="arabicParenR"/>
            </a:pPr>
            <a:r>
              <a:rPr lang="en-US" sz="1600" dirty="0" err="1">
                <a:solidFill>
                  <a:schemeClr val="tx1"/>
                </a:solidFill>
              </a:rPr>
              <a:t>Menarik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calon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konsumen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menjadi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konsumen</a:t>
            </a:r>
            <a:r>
              <a:rPr lang="en-US" sz="1600" dirty="0">
                <a:solidFill>
                  <a:schemeClr val="tx1"/>
                </a:solidFill>
              </a:rPr>
              <a:t> yang loyal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jangka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waktu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tertentu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AutoNum type="arabicParenR"/>
            </a:pPr>
            <a:r>
              <a:rPr lang="en-US" sz="1600" dirty="0" err="1">
                <a:solidFill>
                  <a:schemeClr val="tx1"/>
                </a:solidFill>
              </a:rPr>
              <a:t>Mengarahkan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konsumen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membeli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produknya</a:t>
            </a:r>
            <a:r>
              <a:rPr lang="en-US" sz="1600" dirty="0">
                <a:solidFill>
                  <a:schemeClr val="tx1"/>
                </a:solidFill>
              </a:rPr>
              <a:t> dan </a:t>
            </a:r>
            <a:r>
              <a:rPr lang="en-US" sz="1600" dirty="0" err="1">
                <a:solidFill>
                  <a:schemeClr val="tx1"/>
                </a:solidFill>
              </a:rPr>
              <a:t>mempertahankan</a:t>
            </a:r>
            <a:r>
              <a:rPr lang="en-US" sz="1600" dirty="0">
                <a:solidFill>
                  <a:schemeClr val="tx1"/>
                </a:solidFill>
              </a:rPr>
              <a:t> market power </a:t>
            </a:r>
            <a:r>
              <a:rPr lang="en-US" sz="1600" dirty="0" err="1">
                <a:solidFill>
                  <a:schemeClr val="tx1"/>
                </a:solidFill>
              </a:rPr>
              <a:t>perusahaan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</a:p>
          <a:p>
            <a:pPr marL="342900" indent="-342900" algn="l">
              <a:buAutoNum type="arabicParenR"/>
            </a:pPr>
            <a:r>
              <a:rPr lang="en-US" sz="1600" dirty="0" err="1">
                <a:solidFill>
                  <a:schemeClr val="tx1"/>
                </a:solidFill>
              </a:rPr>
              <a:t>Mengembangkan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sikap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positif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calon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konsumen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diharapkan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dapat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menjadi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pembeli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potensial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dimasa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datang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62274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TEMA : IKLAN LAYANAN MASYRAKAT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1112837"/>
            <a:ext cx="7315200" cy="50593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800" dirty="0" err="1"/>
              <a:t>Menurut</a:t>
            </a:r>
            <a:r>
              <a:rPr lang="en-US" sz="1800" dirty="0"/>
              <a:t> </a:t>
            </a:r>
            <a:r>
              <a:rPr lang="en-US" sz="1800" dirty="0" err="1"/>
              <a:t>Kamus</a:t>
            </a:r>
            <a:r>
              <a:rPr lang="en-US" sz="1800" dirty="0"/>
              <a:t> </a:t>
            </a:r>
            <a:r>
              <a:rPr lang="en-US" sz="1800" dirty="0" err="1"/>
              <a:t>Besar</a:t>
            </a:r>
            <a:r>
              <a:rPr lang="en-US" sz="1800" dirty="0"/>
              <a:t> Bahasa Indonesia (</a:t>
            </a:r>
            <a:r>
              <a:rPr lang="en-US" sz="1800" dirty="0" err="1"/>
              <a:t>Balai</a:t>
            </a:r>
            <a:r>
              <a:rPr lang="en-US" sz="1800" dirty="0"/>
              <a:t> Pustaka) </a:t>
            </a:r>
            <a:r>
              <a:rPr lang="en-US" sz="1800" dirty="0" err="1"/>
              <a:t>iklan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 </a:t>
            </a:r>
            <a:r>
              <a:rPr lang="en-US" sz="1800" dirty="0" err="1"/>
              <a:t>pemberitahuan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</a:t>
            </a:r>
            <a:r>
              <a:rPr lang="en-US" sz="1800" dirty="0" err="1"/>
              <a:t>khalayak</a:t>
            </a:r>
            <a:r>
              <a:rPr lang="en-US" sz="1800" dirty="0"/>
              <a:t> </a:t>
            </a:r>
            <a:r>
              <a:rPr lang="en-US" sz="1800" dirty="0" err="1"/>
              <a:t>ramai</a:t>
            </a:r>
            <a:r>
              <a:rPr lang="en-US" sz="1800" dirty="0"/>
              <a:t>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barang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jasa</a:t>
            </a:r>
            <a:r>
              <a:rPr lang="en-US" sz="1800" dirty="0"/>
              <a:t> yang </a:t>
            </a:r>
            <a:r>
              <a:rPr lang="en-US" sz="1800" dirty="0" err="1"/>
              <a:t>dijual</a:t>
            </a:r>
            <a:r>
              <a:rPr lang="en-US" sz="1800" dirty="0"/>
              <a:t>, </a:t>
            </a:r>
            <a:r>
              <a:rPr lang="en-US" sz="1800" dirty="0" err="1"/>
              <a:t>dipasang</a:t>
            </a:r>
            <a:r>
              <a:rPr lang="en-US" sz="1800" dirty="0"/>
              <a:t> di media </a:t>
            </a:r>
            <a:r>
              <a:rPr lang="en-US" sz="1800" dirty="0" err="1"/>
              <a:t>massa</a:t>
            </a:r>
            <a:r>
              <a:rPr lang="en-US" sz="1800" dirty="0"/>
              <a:t>.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sebuah</a:t>
            </a:r>
            <a:r>
              <a:rPr lang="en-US" sz="1800" dirty="0"/>
              <a:t> </a:t>
            </a:r>
            <a:r>
              <a:rPr lang="en-US" sz="1800" dirty="0" err="1"/>
              <a:t>kampanye</a:t>
            </a:r>
            <a:r>
              <a:rPr lang="en-US" sz="1800" dirty="0"/>
              <a:t> </a:t>
            </a:r>
            <a:r>
              <a:rPr lang="en-US" sz="1800" dirty="0" err="1"/>
              <a:t>sosial</a:t>
            </a:r>
            <a:r>
              <a:rPr lang="en-US" sz="1800" dirty="0"/>
              <a:t>, salah </a:t>
            </a:r>
            <a:r>
              <a:rPr lang="en-US" sz="1800" dirty="0" err="1"/>
              <a:t>satu</a:t>
            </a:r>
            <a:r>
              <a:rPr lang="en-US" sz="1800" dirty="0"/>
              <a:t> media yang </a:t>
            </a:r>
            <a:r>
              <a:rPr lang="en-US" sz="1800" dirty="0" err="1"/>
              <a:t>digunakan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iklan</a:t>
            </a:r>
            <a:r>
              <a:rPr lang="en-US" sz="1800" dirty="0"/>
              <a:t> </a:t>
            </a:r>
            <a:r>
              <a:rPr lang="en-US" sz="1800" dirty="0" err="1"/>
              <a:t>layanan</a:t>
            </a:r>
            <a:r>
              <a:rPr lang="en-US" sz="1800" dirty="0"/>
              <a:t> </a:t>
            </a:r>
            <a:r>
              <a:rPr lang="en-US" sz="1800" dirty="0" err="1"/>
              <a:t>masyarakat</a:t>
            </a:r>
            <a:r>
              <a:rPr lang="en-US" sz="1800" dirty="0"/>
              <a:t>, </a:t>
            </a:r>
            <a:r>
              <a:rPr lang="en-US" sz="1800" dirty="0" err="1"/>
              <a:t>dimana</a:t>
            </a:r>
            <a:r>
              <a:rPr lang="en-US" sz="1800" dirty="0"/>
              <a:t> </a:t>
            </a:r>
            <a:r>
              <a:rPr lang="en-US" sz="1800" dirty="0" err="1"/>
              <a:t>sebuah</a:t>
            </a:r>
            <a:r>
              <a:rPr lang="en-US" sz="1800" dirty="0"/>
              <a:t> </a:t>
            </a:r>
            <a:r>
              <a:rPr lang="en-US" sz="1800" dirty="0" err="1"/>
              <a:t>iklan</a:t>
            </a:r>
            <a:r>
              <a:rPr lang="en-US" sz="1800" dirty="0"/>
              <a:t> yang </a:t>
            </a:r>
            <a:r>
              <a:rPr lang="en-US" sz="1800" dirty="0" err="1"/>
              <a:t>dibuat</a:t>
            </a:r>
            <a:r>
              <a:rPr lang="en-US" sz="1800" dirty="0"/>
              <a:t> oleh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perusahaan</a:t>
            </a:r>
            <a:r>
              <a:rPr lang="en-US" sz="1800" dirty="0"/>
              <a:t> </a:t>
            </a:r>
            <a:r>
              <a:rPr lang="en-US" sz="1800" dirty="0" err="1"/>
              <a:t>periklanan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tempat</a:t>
            </a:r>
            <a:r>
              <a:rPr lang="en-US" sz="1800" dirty="0"/>
              <a:t> dan </a:t>
            </a:r>
            <a:r>
              <a:rPr lang="en-US" sz="1800" dirty="0" err="1"/>
              <a:t>waktu</a:t>
            </a:r>
            <a:r>
              <a:rPr lang="en-US" sz="1800" dirty="0"/>
              <a:t> yang </a:t>
            </a:r>
            <a:r>
              <a:rPr lang="en-US" sz="1800" dirty="0" err="1"/>
              <a:t>disediakan</a:t>
            </a:r>
            <a:r>
              <a:rPr lang="en-US" sz="1800" dirty="0"/>
              <a:t> oleh media </a:t>
            </a:r>
            <a:r>
              <a:rPr lang="en-US" sz="1800" dirty="0" err="1"/>
              <a:t>massa</a:t>
            </a:r>
            <a:r>
              <a:rPr lang="en-US" sz="1800" dirty="0"/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800" dirty="0" err="1"/>
              <a:t>Iklan</a:t>
            </a:r>
            <a:r>
              <a:rPr lang="en-US" sz="1800" dirty="0"/>
              <a:t> </a:t>
            </a:r>
            <a:r>
              <a:rPr lang="en-US" sz="1800" dirty="0" err="1"/>
              <a:t>layanan</a:t>
            </a:r>
            <a:r>
              <a:rPr lang="en-US" sz="1800" dirty="0"/>
              <a:t> </a:t>
            </a:r>
            <a:r>
              <a:rPr lang="en-US" sz="1800" dirty="0" err="1"/>
              <a:t>masyarakat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bentuk</a:t>
            </a:r>
            <a:r>
              <a:rPr lang="en-US" sz="1800" dirty="0"/>
              <a:t> </a:t>
            </a:r>
            <a:r>
              <a:rPr lang="en-US" sz="1800" dirty="0" err="1"/>
              <a:t>tanggung</a:t>
            </a:r>
            <a:r>
              <a:rPr lang="en-US" sz="1800" dirty="0"/>
              <a:t> </a:t>
            </a:r>
            <a:r>
              <a:rPr lang="en-US" sz="1800" dirty="0" err="1"/>
              <a:t>jawab</a:t>
            </a:r>
            <a:r>
              <a:rPr lang="en-US" sz="1800" dirty="0"/>
              <a:t> moral </a:t>
            </a:r>
            <a:r>
              <a:rPr lang="en-US" sz="1800" dirty="0" err="1"/>
              <a:t>dari</a:t>
            </a:r>
            <a:r>
              <a:rPr lang="en-US" sz="1800" dirty="0"/>
              <a:t> biro </a:t>
            </a:r>
            <a:r>
              <a:rPr lang="en-US" sz="1800" dirty="0" err="1"/>
              <a:t>iklan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media </a:t>
            </a:r>
            <a:r>
              <a:rPr lang="en-US" sz="1800" dirty="0" err="1"/>
              <a:t>kepada</a:t>
            </a:r>
            <a:r>
              <a:rPr lang="en-US" sz="1800" dirty="0"/>
              <a:t> </a:t>
            </a:r>
            <a:r>
              <a:rPr lang="en-US" sz="1800" dirty="0" err="1"/>
              <a:t>masyarakat</a:t>
            </a:r>
            <a:r>
              <a:rPr lang="en-US" sz="1800" dirty="0"/>
              <a:t>. </a:t>
            </a:r>
            <a:r>
              <a:rPr lang="en-US" sz="1800" dirty="0" err="1"/>
              <a:t>Masalah</a:t>
            </a:r>
            <a:r>
              <a:rPr lang="en-US" sz="1800" dirty="0"/>
              <a:t> yang </a:t>
            </a:r>
            <a:r>
              <a:rPr lang="en-US" sz="1800" dirty="0" err="1"/>
              <a:t>diangkat</a:t>
            </a:r>
            <a:r>
              <a:rPr lang="en-US" sz="1800" dirty="0"/>
              <a:t> </a:t>
            </a:r>
            <a:r>
              <a:rPr lang="en-US" sz="1800" dirty="0" err="1"/>
              <a:t>biasanya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masalah</a:t>
            </a:r>
            <a:r>
              <a:rPr lang="en-US" sz="1800" dirty="0"/>
              <a:t> – </a:t>
            </a:r>
            <a:r>
              <a:rPr lang="en-US" sz="1800" dirty="0" err="1"/>
              <a:t>masalah</a:t>
            </a:r>
            <a:r>
              <a:rPr lang="en-US" sz="1800" dirty="0"/>
              <a:t> </a:t>
            </a:r>
            <a:r>
              <a:rPr lang="en-US" sz="1800" dirty="0" err="1"/>
              <a:t>sosial</a:t>
            </a:r>
            <a:r>
              <a:rPr lang="en-US" sz="1800" dirty="0"/>
              <a:t> yang </a:t>
            </a:r>
            <a:r>
              <a:rPr lang="en-US" sz="1800" dirty="0" err="1"/>
              <a:t>sedang</a:t>
            </a:r>
            <a:r>
              <a:rPr lang="en-US" sz="1800" dirty="0"/>
              <a:t> </a:t>
            </a:r>
            <a:r>
              <a:rPr lang="en-US" sz="1800" dirty="0" err="1"/>
              <a:t>hangat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menjadi</a:t>
            </a:r>
            <a:r>
              <a:rPr lang="en-US" sz="1800" dirty="0"/>
              <a:t> </a:t>
            </a:r>
            <a:r>
              <a:rPr lang="en-US" sz="1800" dirty="0" err="1"/>
              <a:t>isu</a:t>
            </a:r>
            <a:r>
              <a:rPr lang="en-US" sz="1800" dirty="0"/>
              <a:t> </a:t>
            </a:r>
            <a:r>
              <a:rPr lang="en-US" sz="1800" dirty="0" err="1"/>
              <a:t>nasional</a:t>
            </a:r>
            <a:r>
              <a:rPr lang="en-US" sz="1800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1000"/>
            <a:ext cx="7391400" cy="54864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KRITERIA IKLAN LAYANAN MASYARAKAT</a:t>
            </a:r>
            <a:endParaRPr lang="en-US" sz="1600" dirty="0">
              <a:solidFill>
                <a:schemeClr val="tx1"/>
              </a:solidFill>
            </a:endParaRPr>
          </a:p>
          <a:p>
            <a:pPr algn="l"/>
            <a:endParaRPr lang="en-US" sz="16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</a:rPr>
              <a:t>a. </a:t>
            </a:r>
            <a:r>
              <a:rPr lang="en-US" sz="1600" dirty="0" err="1">
                <a:solidFill>
                  <a:schemeClr val="tx1"/>
                </a:solidFill>
              </a:rPr>
              <a:t>Tidak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komersil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600" dirty="0" err="1">
                <a:solidFill>
                  <a:schemeClr val="tx1"/>
                </a:solidFill>
              </a:rPr>
              <a:t>contoh</a:t>
            </a:r>
            <a:r>
              <a:rPr lang="en-US" sz="1600" dirty="0">
                <a:solidFill>
                  <a:schemeClr val="tx1"/>
                </a:solidFill>
              </a:rPr>
              <a:t>: </a:t>
            </a:r>
            <a:r>
              <a:rPr lang="en-US" sz="1600" dirty="0" err="1">
                <a:solidFill>
                  <a:schemeClr val="tx1"/>
                </a:solidFill>
              </a:rPr>
              <a:t>iklan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pemakaian</a:t>
            </a:r>
            <a:r>
              <a:rPr lang="en-US" sz="1600" dirty="0">
                <a:solidFill>
                  <a:schemeClr val="tx1"/>
                </a:solidFill>
              </a:rPr>
              <a:t> helm </a:t>
            </a:r>
            <a:r>
              <a:rPr lang="en-US" sz="1600" dirty="0" err="1">
                <a:solidFill>
                  <a:schemeClr val="tx1"/>
                </a:solidFill>
              </a:rPr>
              <a:t>dalam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berkendara</a:t>
            </a:r>
            <a:r>
              <a:rPr lang="en-US" sz="1600" dirty="0">
                <a:solidFill>
                  <a:schemeClr val="tx1"/>
                </a:solidFill>
              </a:rPr>
              <a:t>) </a:t>
            </a:r>
          </a:p>
          <a:p>
            <a:pPr algn="l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</a:rPr>
              <a:t>b. </a:t>
            </a:r>
            <a:r>
              <a:rPr lang="en-US" sz="1600" dirty="0" err="1">
                <a:solidFill>
                  <a:schemeClr val="tx1"/>
                </a:solidFill>
              </a:rPr>
              <a:t>Tidak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bersifat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keagamaan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</a:rPr>
              <a:t>c. </a:t>
            </a:r>
            <a:r>
              <a:rPr lang="en-US" sz="1600" dirty="0" err="1">
                <a:solidFill>
                  <a:schemeClr val="tx1"/>
                </a:solidFill>
              </a:rPr>
              <a:t>Tidak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bersifat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politis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</a:rPr>
              <a:t>d. </a:t>
            </a:r>
            <a:r>
              <a:rPr lang="en-US" sz="1600" dirty="0" err="1">
                <a:solidFill>
                  <a:schemeClr val="tx1"/>
                </a:solidFill>
              </a:rPr>
              <a:t>Berwawasan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nasional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</a:rPr>
              <a:t>e. </a:t>
            </a:r>
            <a:r>
              <a:rPr lang="en-US" sz="1600" dirty="0" err="1">
                <a:solidFill>
                  <a:schemeClr val="tx1"/>
                </a:solidFill>
              </a:rPr>
              <a:t>Diperuntukkan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semua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lapisan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masyarakat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</a:rPr>
              <a:t>f. </a:t>
            </a:r>
            <a:r>
              <a:rPr lang="en-US" sz="1600" dirty="0" err="1">
                <a:solidFill>
                  <a:schemeClr val="tx1"/>
                </a:solidFill>
              </a:rPr>
              <a:t>Diajukan</a:t>
            </a:r>
            <a:r>
              <a:rPr lang="en-US" sz="1600" dirty="0">
                <a:solidFill>
                  <a:schemeClr val="tx1"/>
                </a:solidFill>
              </a:rPr>
              <a:t> oleh </a:t>
            </a:r>
            <a:r>
              <a:rPr lang="en-US" sz="1600" dirty="0" err="1">
                <a:solidFill>
                  <a:schemeClr val="tx1"/>
                </a:solidFill>
              </a:rPr>
              <a:t>organisasi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telah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diakui</a:t>
            </a:r>
            <a:r>
              <a:rPr lang="en-US" sz="1600" dirty="0">
                <a:solidFill>
                  <a:schemeClr val="tx1"/>
                </a:solidFill>
              </a:rPr>
              <a:t> dan </a:t>
            </a:r>
            <a:r>
              <a:rPr lang="en-US" sz="1600" dirty="0" err="1">
                <a:solidFill>
                  <a:schemeClr val="tx1"/>
                </a:solidFill>
              </a:rPr>
              <a:t>diterima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</a:rPr>
              <a:t>g. </a:t>
            </a:r>
            <a:r>
              <a:rPr lang="en-US" sz="1600" dirty="0" err="1">
                <a:solidFill>
                  <a:schemeClr val="tx1"/>
                </a:solidFill>
              </a:rPr>
              <a:t>Dapat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diiklankan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</a:p>
          <a:p>
            <a:pPr marL="187325" indent="-187325" algn="l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</a:rPr>
              <a:t>h. </a:t>
            </a:r>
            <a:r>
              <a:rPr lang="en-US" sz="1600" dirty="0" err="1">
                <a:solidFill>
                  <a:schemeClr val="tx1"/>
                </a:solidFill>
              </a:rPr>
              <a:t>Mempunyai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dampak</a:t>
            </a:r>
            <a:r>
              <a:rPr lang="en-US" sz="1600" dirty="0">
                <a:solidFill>
                  <a:schemeClr val="tx1"/>
                </a:solidFill>
              </a:rPr>
              <a:t> dan </a:t>
            </a:r>
            <a:r>
              <a:rPr lang="en-US" sz="1600" dirty="0" err="1">
                <a:solidFill>
                  <a:schemeClr val="tx1"/>
                </a:solidFill>
              </a:rPr>
              <a:t>kepentingan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tinggi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sehingga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patut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memperoleh</a:t>
            </a:r>
            <a:r>
              <a:rPr lang="en-US" sz="1600" dirty="0">
                <a:solidFill>
                  <a:schemeClr val="tx1"/>
                </a:solidFill>
              </a:rPr>
              <a:t>  </a:t>
            </a:r>
            <a:r>
              <a:rPr lang="en-US" sz="1600" dirty="0" err="1">
                <a:solidFill>
                  <a:schemeClr val="tx1"/>
                </a:solidFill>
              </a:rPr>
              <a:t>dukungan</a:t>
            </a:r>
            <a:r>
              <a:rPr lang="en-US" sz="1600" dirty="0">
                <a:solidFill>
                  <a:schemeClr val="tx1"/>
                </a:solidFill>
              </a:rPr>
              <a:t> media </a:t>
            </a:r>
            <a:r>
              <a:rPr lang="en-US" sz="1600" dirty="0" err="1">
                <a:solidFill>
                  <a:schemeClr val="tx1"/>
                </a:solidFill>
              </a:rPr>
              <a:t>lokal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maupun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nasional</a:t>
            </a:r>
            <a:endParaRPr lang="en-US" sz="16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endParaRPr lang="en-US" sz="1600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3073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500</Words>
  <Application>Microsoft Macintosh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Komputer Aplikasi Vektor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72</cp:revision>
  <dcterms:created xsi:type="dcterms:W3CDTF">2016-02-13T14:18:26Z</dcterms:created>
  <dcterms:modified xsi:type="dcterms:W3CDTF">2025-06-19T02:47:05Z</dcterms:modified>
</cp:coreProperties>
</file>