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4" r:id="rId3"/>
    <p:sldId id="303" r:id="rId4"/>
    <p:sldId id="304" r:id="rId5"/>
    <p:sldId id="305" r:id="rId6"/>
    <p:sldId id="280" r:id="rId7"/>
    <p:sldId id="295" r:id="rId8"/>
    <p:sldId id="292" r:id="rId9"/>
    <p:sldId id="284" r:id="rId10"/>
    <p:sldId id="275" r:id="rId11"/>
    <p:sldId id="297" r:id="rId12"/>
    <p:sldId id="281" r:id="rId13"/>
    <p:sldId id="282" r:id="rId14"/>
    <p:sldId id="283" r:id="rId15"/>
    <p:sldId id="296" r:id="rId16"/>
    <p:sldId id="294" r:id="rId17"/>
    <p:sldId id="302" r:id="rId18"/>
    <p:sldId id="289" r:id="rId19"/>
    <p:sldId id="290" r:id="rId20"/>
    <p:sldId id="291" r:id="rId21"/>
    <p:sldId id="286" r:id="rId22"/>
    <p:sldId id="298" r:id="rId23"/>
    <p:sldId id="299" r:id="rId24"/>
    <p:sldId id="306" r:id="rId25"/>
    <p:sldId id="287" r:id="rId26"/>
    <p:sldId id="293" r:id="rId27"/>
    <p:sldId id="301" r:id="rId28"/>
    <p:sldId id="288" r:id="rId29"/>
    <p:sldId id="285" r:id="rId30"/>
    <p:sldId id="307" r:id="rId31"/>
    <p:sldId id="308" r:id="rId32"/>
    <p:sldId id="269" r:id="rId33"/>
    <p:sldId id="270" r:id="rId34"/>
    <p:sldId id="310" r:id="rId35"/>
    <p:sldId id="27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>
      <p:cViewPr varScale="1">
        <p:scale>
          <a:sx n="101" d="100"/>
          <a:sy n="101" d="100"/>
        </p:scale>
        <p:origin x="186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407-2250-4352-B096-CF931DCFC8E2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4FCB-4F14-422F-9516-B56F8EF9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407-2250-4352-B096-CF931DCFC8E2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4FCB-4F14-422F-9516-B56F8EF9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407-2250-4352-B096-CF931DCFC8E2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4FCB-4F14-422F-9516-B56F8EF9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407-2250-4352-B096-CF931DCFC8E2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4FCB-4F14-422F-9516-B56F8EF9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407-2250-4352-B096-CF931DCFC8E2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4FCB-4F14-422F-9516-B56F8EF9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407-2250-4352-B096-CF931DCFC8E2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4FCB-4F14-422F-9516-B56F8EF9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407-2250-4352-B096-CF931DCFC8E2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4FCB-4F14-422F-9516-B56F8EF9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407-2250-4352-B096-CF931DCFC8E2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4FCB-4F14-422F-9516-B56F8EF9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407-2250-4352-B096-CF931DCFC8E2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4FCB-4F14-422F-9516-B56F8EF9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407-2250-4352-B096-CF931DCFC8E2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4FCB-4F14-422F-9516-B56F8EF9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407-2250-4352-B096-CF931DCFC8E2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54FCB-4F14-422F-9516-B56F8EF9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BF407-2250-4352-B096-CF931DCFC8E2}" type="datetimeFigureOut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54FCB-4F14-422F-9516-B56F8EF9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43000"/>
            <a:ext cx="5638800" cy="3679825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DKV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Grafis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Informasi</a:t>
            </a:r>
            <a:b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</a:br>
            <a:endParaRPr lang="en-US" sz="3200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133600"/>
            <a:ext cx="5638800" cy="367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Calibri"/>
              </a:rPr>
              <a:t>Sign System</a:t>
            </a:r>
            <a:br>
              <a:rPr kumimoji="0" lang="en-US" sz="8000" b="1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Calibri"/>
              </a:rPr>
            </a:br>
            <a:endParaRPr kumimoji="0" lang="en-US" sz="8000" b="1" i="0" u="none" strike="noStrike" kern="1200" cap="none" spc="-15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838200" y="5192713"/>
            <a:ext cx="6400800" cy="1143000"/>
          </a:xfrm>
        </p:spPr>
        <p:txBody>
          <a:bodyPr>
            <a:noAutofit/>
          </a:bodyPr>
          <a:lstStyle/>
          <a:p>
            <a:pPr algn="l" eaLnBrk="1" hangingPunct="1"/>
            <a:endParaRPr lang="en-US" sz="1400" dirty="0">
              <a:solidFill>
                <a:schemeClr val="tx1"/>
              </a:solidFill>
            </a:endParaRPr>
          </a:p>
          <a:p>
            <a:pPr algn="l" eaLnBrk="1" hangingPunct="1"/>
            <a:endParaRPr lang="en-US" sz="1400" dirty="0">
              <a:solidFill>
                <a:schemeClr val="tx1"/>
              </a:solidFill>
            </a:endParaRPr>
          </a:p>
          <a:p>
            <a:pPr algn="l" eaLnBrk="1" hangingPunct="1"/>
            <a:r>
              <a:rPr lang="en-US" sz="1400" dirty="0" err="1">
                <a:solidFill>
                  <a:schemeClr val="tx1"/>
                </a:solidFill>
              </a:rPr>
              <a:t>Sumber</a:t>
            </a:r>
            <a:r>
              <a:rPr lang="en-US" sz="1400" dirty="0">
                <a:solidFill>
                  <a:schemeClr val="tx1"/>
                </a:solidFill>
              </a:rPr>
              <a:t> :</a:t>
            </a:r>
          </a:p>
          <a:p>
            <a:pPr algn="l" eaLnBrk="1" hangingPunct="1"/>
            <a:r>
              <a:rPr lang="en-US" sz="1400" b="1" dirty="0" err="1">
                <a:solidFill>
                  <a:schemeClr val="tx1"/>
                </a:solidFill>
              </a:rPr>
              <a:t>Wantoro</a:t>
            </a:r>
            <a:r>
              <a:rPr lang="en-US" sz="1400" b="1" dirty="0">
                <a:solidFill>
                  <a:schemeClr val="tx1"/>
                </a:solidFill>
              </a:rPr>
              <a:t>, M.Ds</a:t>
            </a:r>
          </a:p>
          <a:p>
            <a:pPr algn="l"/>
            <a:r>
              <a:rPr lang="en-US" sz="1400" b="1" dirty="0" err="1">
                <a:solidFill>
                  <a:schemeClr val="tx1"/>
                </a:solidFill>
              </a:rPr>
              <a:t>Arif</a:t>
            </a:r>
            <a:r>
              <a:rPr lang="en-US" sz="1400" b="1" dirty="0">
                <a:solidFill>
                  <a:schemeClr val="tx1"/>
                </a:solidFill>
              </a:rPr>
              <a:t> Try </a:t>
            </a:r>
            <a:r>
              <a:rPr lang="en-US" sz="1400" b="1" dirty="0" err="1">
                <a:solidFill>
                  <a:schemeClr val="tx1"/>
                </a:solidFill>
              </a:rPr>
              <a:t>Cahyadi</a:t>
            </a:r>
            <a:r>
              <a:rPr lang="en-US" sz="1400" b="1" dirty="0">
                <a:solidFill>
                  <a:schemeClr val="tx1"/>
                </a:solidFill>
              </a:rPr>
              <a:t>, M.Ds</a:t>
            </a:r>
          </a:p>
          <a:p>
            <a:pPr algn="l" eaLnBrk="1" hangingPunct="1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3320" name="Picture 8" descr="http://retaildesignblog.net/wp-content/uploads/2013/04/Voskresenskoe-wayfinding-and-identity-by-Tomat-design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-1"/>
            <a:ext cx="2133600" cy="1472777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76" y="1"/>
            <a:ext cx="94107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0"/>
            <a:ext cx="2612136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35345"/>
          <a:stretch/>
        </p:blipFill>
        <p:spPr>
          <a:xfrm>
            <a:off x="7391400" y="0"/>
            <a:ext cx="1828800" cy="1504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4887" r="21164" b="16189"/>
          <a:stretch/>
        </p:blipFill>
        <p:spPr>
          <a:xfrm>
            <a:off x="4852872" y="1"/>
            <a:ext cx="2614728" cy="1524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flipV="1">
            <a:off x="0" y="1447800"/>
            <a:ext cx="9144000" cy="76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51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206" b="50046"/>
          <a:stretch/>
        </p:blipFill>
        <p:spPr>
          <a:xfrm>
            <a:off x="0" y="1295400"/>
            <a:ext cx="4594757" cy="4779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0054" r="5206"/>
          <a:stretch/>
        </p:blipFill>
        <p:spPr>
          <a:xfrm>
            <a:off x="4601411" y="1219200"/>
            <a:ext cx="454258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69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927100"/>
            <a:ext cx="76835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13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0622"/>
            <a:ext cx="8701298" cy="65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6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62" t="1965" r="1876" b="2350"/>
          <a:stretch/>
        </p:blipFill>
        <p:spPr>
          <a:xfrm>
            <a:off x="1115943" y="134706"/>
            <a:ext cx="6926544" cy="656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02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620000" cy="68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97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8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09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6" y="0"/>
            <a:ext cx="457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789" y="0"/>
            <a:ext cx="4577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33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263"/>
            <a:ext cx="9144000" cy="61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1524000"/>
            <a:ext cx="7391400" cy="367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50" dirty="0" err="1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Apa</a:t>
            </a:r>
            <a:r>
              <a:rPr lang="en-US" sz="4400" spc="-150" dirty="0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4400" spc="-150" dirty="0" err="1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itu</a:t>
            </a:r>
            <a:r>
              <a:rPr lang="en-US" sz="4400" spc="-150" dirty="0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4400" b="1" spc="-150" dirty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Sign System</a:t>
            </a:r>
            <a:endParaRPr kumimoji="0" lang="en-US" sz="80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" y="374904"/>
            <a:ext cx="9134874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20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8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20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" y="577108"/>
            <a:ext cx="9124855" cy="567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48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5616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292" r="22888"/>
          <a:stretch/>
        </p:blipFill>
        <p:spPr>
          <a:xfrm>
            <a:off x="5105400" y="-1"/>
            <a:ext cx="4038600" cy="686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69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1524000"/>
            <a:ext cx="7391400" cy="367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50" dirty="0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Direction </a:t>
            </a:r>
            <a:r>
              <a:rPr lang="en-US" sz="4400" b="1" spc="-150" dirty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Sign</a:t>
            </a:r>
            <a:endParaRPr kumimoji="0" lang="en-US" sz="80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81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94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73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46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69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96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75" y="0"/>
            <a:ext cx="459918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8766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6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19" r="819"/>
          <a:stretch/>
        </p:blipFill>
        <p:spPr>
          <a:xfrm>
            <a:off x="0" y="289453"/>
            <a:ext cx="9144000" cy="63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87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990600" y="2438400"/>
            <a:ext cx="71628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/>
              <a:t>Sign System</a:t>
            </a:r>
            <a:r>
              <a:rPr lang="en-US" sz="2400" b="1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b="1" dirty="0" err="1"/>
              <a:t>Sistem</a:t>
            </a:r>
            <a:r>
              <a:rPr lang="en-US" sz="2400" b="1" dirty="0"/>
              <a:t> </a:t>
            </a:r>
            <a:r>
              <a:rPr lang="en-US" sz="2400" b="1" dirty="0" err="1"/>
              <a:t>Tanda</a:t>
            </a:r>
            <a:r>
              <a:rPr lang="en-US" sz="2400" b="1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perangkat</a:t>
            </a:r>
            <a:r>
              <a:rPr lang="en-US" sz="2400" dirty="0"/>
              <a:t> </a:t>
            </a:r>
            <a:r>
              <a:rPr lang="en-US" sz="2400" dirty="0" err="1"/>
              <a:t>unsur</a:t>
            </a:r>
            <a:r>
              <a:rPr lang="en-US" sz="2400" dirty="0"/>
              <a:t> yang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teratur</a:t>
            </a:r>
            <a:r>
              <a:rPr lang="en-US" sz="2400" dirty="0"/>
              <a:t> </a:t>
            </a:r>
            <a:r>
              <a:rPr lang="en-US" sz="2400" dirty="0" err="1"/>
              <a:t>saling</a:t>
            </a:r>
            <a:r>
              <a:rPr lang="en-US" sz="2400" dirty="0"/>
              <a:t> </a:t>
            </a:r>
            <a:r>
              <a:rPr lang="en-US" sz="2400" dirty="0" err="1"/>
              <a:t>berkaitan</a:t>
            </a:r>
            <a:r>
              <a:rPr lang="en-US" sz="2400" dirty="0"/>
              <a:t>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membentuk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totalitas</a:t>
            </a:r>
            <a:r>
              <a:rPr lang="en-US" sz="2400" dirty="0"/>
              <a:t> </a:t>
            </a:r>
            <a:r>
              <a:rPr lang="en-US" sz="2400" dirty="0" err="1"/>
              <a:t>petunjuk</a:t>
            </a:r>
            <a:r>
              <a:rPr lang="en-US" sz="2400" dirty="0"/>
              <a:t> yang </a:t>
            </a:r>
            <a:r>
              <a:rPr lang="en-US" sz="2400" dirty="0" err="1"/>
              <a:t>mengatur</a:t>
            </a:r>
            <a:r>
              <a:rPr lang="en-US" sz="2400" dirty="0"/>
              <a:t> </a:t>
            </a:r>
            <a:r>
              <a:rPr lang="en-US" sz="2400" dirty="0" err="1"/>
              <a:t>alur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tertentu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tertentu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media </a:t>
            </a:r>
            <a:r>
              <a:rPr lang="en-US" sz="2400" dirty="0" err="1"/>
              <a:t>tanda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7098" y="48178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32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1524000"/>
            <a:ext cx="7391400" cy="367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50" dirty="0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Regulation </a:t>
            </a:r>
            <a:r>
              <a:rPr lang="en-US" sz="4400" b="1" spc="-150" dirty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Sign</a:t>
            </a:r>
            <a:endParaRPr kumimoji="0" lang="en-US" sz="80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81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47800"/>
            <a:ext cx="3192018" cy="449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76400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3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54380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Exercises</a:t>
            </a: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Data-data </a:t>
            </a:r>
            <a:r>
              <a:rPr lang="en-US" sz="1800" dirty="0" err="1"/>
              <a:t>mengenai</a:t>
            </a:r>
            <a:r>
              <a:rPr lang="en-US" sz="1800" dirty="0"/>
              <a:t> </a:t>
            </a:r>
            <a:r>
              <a:rPr lang="en-US" sz="1800" dirty="0" err="1"/>
              <a:t>fasilitas</a:t>
            </a:r>
            <a:r>
              <a:rPr lang="en-US" sz="1800" dirty="0"/>
              <a:t> yang </a:t>
            </a:r>
            <a:r>
              <a:rPr lang="en-US" sz="1800" dirty="0" err="1"/>
              <a:t>ada</a:t>
            </a:r>
            <a:r>
              <a:rPr lang="en-US" sz="1800" dirty="0"/>
              <a:t>, </a:t>
            </a:r>
            <a:r>
              <a:rPr lang="en-US" sz="1800" dirty="0" err="1"/>
              <a:t>alur</a:t>
            </a:r>
            <a:r>
              <a:rPr lang="en-US" sz="1800" dirty="0"/>
              <a:t> keluar masuk, </a:t>
            </a:r>
            <a:r>
              <a:rPr lang="en-US" sz="1800" dirty="0" err="1"/>
              <a:t>akses</a:t>
            </a:r>
            <a:r>
              <a:rPr lang="en-US" sz="1800" dirty="0"/>
              <a:t>, </a:t>
            </a:r>
            <a:r>
              <a:rPr lang="en-US" sz="1800" dirty="0" err="1"/>
              <a:t>denah</a:t>
            </a:r>
            <a:r>
              <a:rPr lang="en-US" sz="1800" dirty="0"/>
              <a:t>/</a:t>
            </a:r>
            <a:r>
              <a:rPr lang="en-US" sz="1800" dirty="0" err="1"/>
              <a:t>peta</a:t>
            </a:r>
            <a:r>
              <a:rPr lang="en-US" sz="1800" dirty="0"/>
              <a:t>, </a:t>
            </a:r>
            <a:r>
              <a:rPr lang="en-US" sz="1800" dirty="0" err="1"/>
              <a:t>profil</a:t>
            </a:r>
            <a:r>
              <a:rPr lang="en-US" sz="1800" dirty="0"/>
              <a:t> </a:t>
            </a:r>
            <a:r>
              <a:rPr lang="en-US" sz="1800" dirty="0" err="1"/>
              <a:t>pengunjung</a:t>
            </a:r>
            <a:r>
              <a:rPr lang="en-US" sz="1800" dirty="0"/>
              <a:t>,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sebagainya</a:t>
            </a:r>
            <a:r>
              <a:rPr lang="en-US" sz="1800" dirty="0"/>
              <a:t> </a:t>
            </a:r>
            <a:r>
              <a:rPr lang="en-US" sz="1800" dirty="0" err="1"/>
              <a:t>beserta</a:t>
            </a:r>
            <a:r>
              <a:rPr lang="en-US" sz="1800" dirty="0"/>
              <a:t> foto-foto. (Dari </a:t>
            </a:r>
            <a:r>
              <a:rPr lang="en-US" sz="1800" dirty="0" err="1"/>
              <a:t>Observasi</a:t>
            </a:r>
            <a:r>
              <a:rPr lang="en-US" sz="1800" dirty="0"/>
              <a:t> sebelumnya yang sudah </a:t>
            </a:r>
            <a:r>
              <a:rPr lang="en-US" sz="1800" dirty="0" err="1"/>
              <a:t>dilakukan</a:t>
            </a:r>
            <a:r>
              <a:rPr lang="en-US" sz="1800" dirty="0"/>
              <a:t>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391400" cy="50593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err="1">
                <a:solidFill>
                  <a:srgbClr val="31859C"/>
                </a:solidFill>
              </a:rPr>
              <a:t>Pertemuan</a:t>
            </a:r>
            <a:r>
              <a:rPr lang="en-US" sz="1800" b="1" dirty="0">
                <a:solidFill>
                  <a:srgbClr val="31859C"/>
                </a:solidFill>
              </a:rPr>
              <a:t> 10 : </a:t>
            </a:r>
          </a:p>
          <a:p>
            <a:pPr marL="0" indent="0">
              <a:buNone/>
            </a:pP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Mahasiswa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secara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individu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mengajukan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3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alternatif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visual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dari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masing-masing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sign 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(2 identification, 2 direction, 2 regulation) yang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metode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manual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diwarnai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Asistensi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dengan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aturan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diatas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merupakan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syarat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mendapatkan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presensi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tanda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kehadiran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 err="1">
                <a:solidFill>
                  <a:srgbClr val="31859C"/>
                </a:solidFill>
              </a:rPr>
              <a:t>Pertemuan</a:t>
            </a:r>
            <a:r>
              <a:rPr lang="en-US" sz="2000" b="1" dirty="0">
                <a:solidFill>
                  <a:srgbClr val="31859C"/>
                </a:solidFill>
              </a:rPr>
              <a:t> 11 : </a:t>
            </a:r>
          </a:p>
          <a:p>
            <a:pPr marL="0" indent="0">
              <a:buNone/>
            </a:pPr>
            <a:r>
              <a:rPr lang="en-US" sz="1700" dirty="0" err="1"/>
              <a:t>Mahasiswa</a:t>
            </a:r>
            <a:r>
              <a:rPr lang="en-US" sz="1700" dirty="0"/>
              <a:t> (</a:t>
            </a:r>
            <a:r>
              <a:rPr lang="en-US" sz="1700" dirty="0" err="1"/>
              <a:t>secara</a:t>
            </a:r>
            <a:r>
              <a:rPr lang="en-US" sz="1700" dirty="0"/>
              <a:t> </a:t>
            </a:r>
            <a:r>
              <a:rPr lang="en-US" sz="1700" dirty="0" err="1"/>
              <a:t>individu</a:t>
            </a:r>
            <a:r>
              <a:rPr lang="en-US" sz="1700" dirty="0"/>
              <a:t>) 3 </a:t>
            </a:r>
            <a:r>
              <a:rPr lang="en-US" sz="1700" dirty="0" err="1"/>
              <a:t>alternatif</a:t>
            </a:r>
            <a:r>
              <a:rPr lang="en-US" sz="1700" dirty="0"/>
              <a:t> visual </a:t>
            </a:r>
            <a:r>
              <a:rPr lang="en-US" sz="1700" dirty="0" err="1"/>
              <a:t>dari</a:t>
            </a:r>
            <a:r>
              <a:rPr lang="en-US" sz="1700" dirty="0"/>
              <a:t> </a:t>
            </a:r>
            <a:r>
              <a:rPr lang="en-US" sz="1700" dirty="0" err="1"/>
              <a:t>masing-masing</a:t>
            </a:r>
            <a:r>
              <a:rPr lang="en-US" sz="1700" dirty="0"/>
              <a:t> sign </a:t>
            </a:r>
          </a:p>
          <a:p>
            <a:pPr marL="0" indent="0">
              <a:buNone/>
            </a:pPr>
            <a:r>
              <a:rPr lang="en-US" sz="1700" dirty="0"/>
              <a:t>(2 identification, 2 direction, 2 regulation) yang </a:t>
            </a:r>
            <a:r>
              <a:rPr lang="en-US" sz="1700" dirty="0" err="1"/>
              <a:t>merupakan</a:t>
            </a:r>
            <a:r>
              <a:rPr lang="en-US" sz="1700" dirty="0"/>
              <a:t> </a:t>
            </a:r>
            <a:r>
              <a:rPr lang="en-US" sz="1700" dirty="0" err="1"/>
              <a:t>pengembangan</a:t>
            </a:r>
            <a:r>
              <a:rPr lang="en-US" sz="1700" dirty="0"/>
              <a:t> </a:t>
            </a:r>
            <a:r>
              <a:rPr lang="en-US" sz="1700" dirty="0" err="1"/>
              <a:t>dari</a:t>
            </a:r>
            <a:r>
              <a:rPr lang="en-US" sz="1700" dirty="0"/>
              <a:t> </a:t>
            </a:r>
            <a:r>
              <a:rPr lang="en-US" sz="1700" dirty="0" err="1"/>
              <a:t>asistensi</a:t>
            </a:r>
            <a:r>
              <a:rPr lang="en-US" sz="1700" dirty="0"/>
              <a:t> manual </a:t>
            </a:r>
            <a:r>
              <a:rPr lang="en-US" sz="1700" dirty="0" err="1"/>
              <a:t>terpilih</a:t>
            </a:r>
            <a:r>
              <a:rPr lang="en-US" sz="1700" dirty="0"/>
              <a:t>. </a:t>
            </a:r>
            <a:r>
              <a:rPr lang="en-US" sz="1700" dirty="0" err="1"/>
              <a:t>Asistensi</a:t>
            </a:r>
            <a:r>
              <a:rPr lang="en-US" sz="1700" dirty="0"/>
              <a:t> </a:t>
            </a:r>
            <a:r>
              <a:rPr lang="en-US" sz="1700" dirty="0" err="1"/>
              <a:t>berbentuk</a:t>
            </a:r>
            <a:r>
              <a:rPr lang="en-US" sz="1700" dirty="0"/>
              <a:t> digital. </a:t>
            </a:r>
            <a:r>
              <a:rPr lang="en-US" sz="1700" dirty="0" err="1"/>
              <a:t>Asistensi</a:t>
            </a:r>
            <a:r>
              <a:rPr lang="en-US" sz="1700" dirty="0"/>
              <a:t> </a:t>
            </a:r>
            <a:r>
              <a:rPr lang="en-US" sz="1700" dirty="0" err="1"/>
              <a:t>dengan</a:t>
            </a:r>
            <a:r>
              <a:rPr lang="en-US" sz="1700" dirty="0"/>
              <a:t> </a:t>
            </a:r>
            <a:r>
              <a:rPr lang="en-US" sz="1700" dirty="0" err="1"/>
              <a:t>aturan</a:t>
            </a:r>
            <a:r>
              <a:rPr lang="en-US" sz="1700" dirty="0"/>
              <a:t> </a:t>
            </a:r>
            <a:r>
              <a:rPr lang="en-US" sz="1700" dirty="0" err="1"/>
              <a:t>diatas</a:t>
            </a:r>
            <a:r>
              <a:rPr lang="en-US" sz="1700" dirty="0"/>
              <a:t> </a:t>
            </a:r>
            <a:r>
              <a:rPr lang="en-US" sz="1700" dirty="0" err="1"/>
              <a:t>merupakan</a:t>
            </a:r>
            <a:r>
              <a:rPr lang="en-US" sz="1700" dirty="0"/>
              <a:t> </a:t>
            </a:r>
            <a:r>
              <a:rPr lang="en-US" sz="1700" dirty="0" err="1"/>
              <a:t>syarat</a:t>
            </a:r>
            <a:r>
              <a:rPr lang="en-US" sz="1700" dirty="0"/>
              <a:t> </a:t>
            </a:r>
            <a:r>
              <a:rPr lang="en-US" sz="1700" dirty="0" err="1"/>
              <a:t>mendapatkan</a:t>
            </a:r>
            <a:r>
              <a:rPr lang="en-US" sz="1700" dirty="0"/>
              <a:t> </a:t>
            </a:r>
            <a:r>
              <a:rPr lang="en-US" sz="1700" dirty="0" err="1"/>
              <a:t>presensi</a:t>
            </a:r>
            <a:r>
              <a:rPr lang="en-US" sz="1700" dirty="0"/>
              <a:t>/</a:t>
            </a:r>
            <a:r>
              <a:rPr lang="en-US" sz="1700" dirty="0" err="1"/>
              <a:t>tanda</a:t>
            </a:r>
            <a:r>
              <a:rPr lang="en-US" sz="1700" dirty="0"/>
              <a:t> </a:t>
            </a:r>
            <a:r>
              <a:rPr lang="en-US" sz="1700" dirty="0" err="1"/>
              <a:t>kehadiran</a:t>
            </a:r>
            <a:r>
              <a:rPr lang="en-US" sz="1700" dirty="0"/>
              <a:t>.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 err="1">
                <a:solidFill>
                  <a:srgbClr val="31859C"/>
                </a:solidFill>
              </a:rPr>
              <a:t>Pertemuan</a:t>
            </a:r>
            <a:r>
              <a:rPr lang="en-US" sz="1800" b="1" dirty="0">
                <a:solidFill>
                  <a:srgbClr val="31859C"/>
                </a:solidFill>
              </a:rPr>
              <a:t> 12 :</a:t>
            </a:r>
          </a:p>
          <a:p>
            <a:pPr marL="0" indent="0">
              <a:buNone/>
            </a:pPr>
            <a:r>
              <a:rPr lang="en-US" sz="1600" dirty="0" err="1"/>
              <a:t>Pengumpulan</a:t>
            </a:r>
            <a:r>
              <a:rPr lang="en-US" sz="1600" dirty="0"/>
              <a:t> &amp; </a:t>
            </a:r>
            <a:r>
              <a:rPr lang="en-US" sz="1600" dirty="0" err="1"/>
              <a:t>Penilaian</a:t>
            </a:r>
            <a:r>
              <a:rPr lang="en-US" sz="1600" dirty="0"/>
              <a:t> di </a:t>
            </a:r>
            <a:r>
              <a:rPr lang="en-US" sz="1600" dirty="0" err="1"/>
              <a:t>kelas</a:t>
            </a:r>
            <a:r>
              <a:rPr lang="en-US" sz="1600" dirty="0"/>
              <a:t>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Media : Sketchbook A3,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Pensil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pensil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warna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spidol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/drawing pen,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penggaris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kamera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komputer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Sifat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Tugas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 : Homework –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Perorangan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Durasi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 : 4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minggu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. Output :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Infografis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obyek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berukuran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 A2.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7848600" cy="5486400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Rule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Pengumpulan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Tugas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Minggu Depan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200" dirty="0" err="1"/>
              <a:t>Susunan</a:t>
            </a:r>
            <a:r>
              <a:rPr lang="en-US" sz="2200" dirty="0"/>
              <a:t> </a:t>
            </a:r>
            <a:r>
              <a:rPr lang="en-US" sz="2200" dirty="0" err="1"/>
              <a:t>halaman</a:t>
            </a:r>
            <a:r>
              <a:rPr lang="en-US" sz="2200" dirty="0"/>
              <a:t> </a:t>
            </a:r>
            <a:r>
              <a:rPr lang="en-US" sz="2200" dirty="0" err="1"/>
              <a:t>sbb</a:t>
            </a:r>
            <a:r>
              <a:rPr lang="en-US" sz="2200" dirty="0"/>
              <a:t>:</a:t>
            </a:r>
          </a:p>
          <a:p>
            <a:pPr marL="457200" indent="-457200">
              <a:buNone/>
              <a:defRPr/>
            </a:pPr>
            <a:r>
              <a:rPr lang="en-US" sz="2200" dirty="0"/>
              <a:t>	Hal. 1 : Cover (</a:t>
            </a:r>
            <a:r>
              <a:rPr lang="en-US" sz="2200" dirty="0" err="1"/>
              <a:t>berisi</a:t>
            </a:r>
            <a:r>
              <a:rPr lang="en-US" sz="2200" dirty="0"/>
              <a:t> </a:t>
            </a:r>
            <a:r>
              <a:rPr lang="en-US" sz="2200" dirty="0" err="1"/>
              <a:t>nama</a:t>
            </a:r>
            <a:r>
              <a:rPr lang="en-US" sz="2200" dirty="0"/>
              <a:t>, </a:t>
            </a:r>
            <a:r>
              <a:rPr lang="en-US" sz="2200" dirty="0" err="1"/>
              <a:t>kelas</a:t>
            </a:r>
            <a:r>
              <a:rPr lang="en-US" sz="2200" dirty="0"/>
              <a:t>, NIM, </a:t>
            </a:r>
            <a:r>
              <a:rPr lang="en-US" sz="2200" dirty="0" err="1"/>
              <a:t>gambar</a:t>
            </a:r>
            <a:r>
              <a:rPr lang="en-US" sz="2200" dirty="0"/>
              <a:t> </a:t>
            </a:r>
            <a:r>
              <a:rPr lang="en-US" sz="2200" dirty="0" err="1"/>
              <a:t>pasar</a:t>
            </a:r>
            <a:r>
              <a:rPr lang="en-US" sz="2200" dirty="0"/>
              <a:t>)</a:t>
            </a:r>
          </a:p>
          <a:p>
            <a:pPr marL="457200" indent="-457200">
              <a:buNone/>
              <a:defRPr/>
            </a:pPr>
            <a:r>
              <a:rPr lang="en-US" sz="2200" dirty="0"/>
              <a:t>	Hal. 2-3 : </a:t>
            </a:r>
            <a:r>
              <a:rPr lang="en-US" sz="2400" dirty="0"/>
              <a:t>Data-data </a:t>
            </a:r>
            <a:r>
              <a:rPr lang="en-US" sz="2400" dirty="0" err="1"/>
              <a:t>mengenai</a:t>
            </a:r>
            <a:r>
              <a:rPr lang="en-US" sz="2400" dirty="0"/>
              <a:t> </a:t>
            </a:r>
            <a:r>
              <a:rPr lang="en-US" sz="2400" dirty="0" err="1"/>
              <a:t>fasilitas</a:t>
            </a:r>
            <a:r>
              <a:rPr lang="en-US" sz="2400" dirty="0"/>
              <a:t> yang </a:t>
            </a:r>
            <a:r>
              <a:rPr lang="en-US" sz="2400" dirty="0" err="1"/>
              <a:t>ada</a:t>
            </a:r>
            <a:r>
              <a:rPr lang="en-US" sz="2400" dirty="0"/>
              <a:t>, </a:t>
            </a:r>
            <a:r>
              <a:rPr lang="en-US" sz="2400" dirty="0" err="1"/>
              <a:t>alur</a:t>
            </a:r>
            <a:r>
              <a:rPr lang="en-US" sz="2400" dirty="0"/>
              <a:t> keluar masuk, </a:t>
            </a:r>
            <a:r>
              <a:rPr lang="en-US" sz="2400" dirty="0" err="1"/>
              <a:t>akses</a:t>
            </a:r>
            <a:r>
              <a:rPr lang="en-US" sz="2400" dirty="0"/>
              <a:t>, </a:t>
            </a:r>
            <a:r>
              <a:rPr lang="en-US" sz="2400" dirty="0" err="1"/>
              <a:t>denah</a:t>
            </a:r>
            <a:r>
              <a:rPr lang="en-US" sz="2400" dirty="0"/>
              <a:t>/</a:t>
            </a:r>
            <a:r>
              <a:rPr lang="en-US" sz="2400" dirty="0" err="1"/>
              <a:t>peta</a:t>
            </a:r>
            <a:r>
              <a:rPr lang="en-US" sz="2400" dirty="0"/>
              <a:t>, </a:t>
            </a:r>
            <a:r>
              <a:rPr lang="en-US" sz="2400" dirty="0" err="1"/>
              <a:t>profil</a:t>
            </a:r>
            <a:r>
              <a:rPr lang="en-US" sz="2400" dirty="0"/>
              <a:t> </a:t>
            </a:r>
            <a:r>
              <a:rPr lang="en-US" sz="2400" dirty="0" err="1"/>
              <a:t>pengunjung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sebagainya</a:t>
            </a:r>
            <a:r>
              <a:rPr lang="en-US" sz="2400" dirty="0"/>
              <a:t> </a:t>
            </a:r>
            <a:r>
              <a:rPr lang="en-US" sz="2400" dirty="0" err="1"/>
              <a:t>beserta</a:t>
            </a:r>
            <a:r>
              <a:rPr lang="en-US" sz="2400" dirty="0"/>
              <a:t> foto-foto. (</a:t>
            </a:r>
            <a:r>
              <a:rPr lang="en-US" sz="2400" dirty="0" err="1"/>
              <a:t>disesuaikan</a:t>
            </a:r>
            <a:r>
              <a:rPr lang="en-US" sz="2400" dirty="0"/>
              <a:t>)</a:t>
            </a:r>
            <a:endParaRPr lang="en-US" sz="2200" dirty="0"/>
          </a:p>
          <a:p>
            <a:pPr marL="457200" indent="-457200">
              <a:buNone/>
              <a:defRPr/>
            </a:pPr>
            <a:r>
              <a:rPr lang="en-US" sz="2200" dirty="0"/>
              <a:t>	Hal. 4 : </a:t>
            </a:r>
            <a:r>
              <a:rPr lang="en-US" sz="2200" dirty="0" err="1"/>
              <a:t>Sketsa</a:t>
            </a:r>
            <a:r>
              <a:rPr lang="en-US" sz="2200" dirty="0"/>
              <a:t> Identification Sign 1 (3 alternative </a:t>
            </a:r>
            <a:r>
              <a:rPr lang="en-US" sz="2200" dirty="0" err="1"/>
              <a:t>sketsa</a:t>
            </a:r>
            <a:r>
              <a:rPr lang="en-US" sz="2200" dirty="0"/>
              <a:t>)</a:t>
            </a:r>
          </a:p>
          <a:p>
            <a:pPr marL="457200" indent="-457200">
              <a:buNone/>
              <a:defRPr/>
            </a:pPr>
            <a:r>
              <a:rPr lang="en-US" sz="2200" dirty="0"/>
              <a:t>	Hal. 5 : </a:t>
            </a:r>
            <a:r>
              <a:rPr lang="en-US" sz="2200" dirty="0" err="1"/>
              <a:t>Sketsa</a:t>
            </a:r>
            <a:r>
              <a:rPr lang="en-US" sz="2200" dirty="0"/>
              <a:t> Identification Sign 2 (3 alternative </a:t>
            </a:r>
            <a:r>
              <a:rPr lang="en-US" sz="2200" dirty="0" err="1"/>
              <a:t>sketsa</a:t>
            </a:r>
            <a:r>
              <a:rPr lang="en-US" sz="2200" dirty="0"/>
              <a:t>)</a:t>
            </a:r>
          </a:p>
          <a:p>
            <a:pPr marL="457200" indent="-457200">
              <a:buNone/>
              <a:defRPr/>
            </a:pPr>
            <a:r>
              <a:rPr lang="en-US" sz="2200" dirty="0"/>
              <a:t>	Hal. 6 : </a:t>
            </a:r>
            <a:r>
              <a:rPr lang="en-US" sz="2200" dirty="0" err="1"/>
              <a:t>Sketsa</a:t>
            </a:r>
            <a:r>
              <a:rPr lang="en-US" sz="2200" dirty="0"/>
              <a:t> Direction Sign 1 (3 alternative </a:t>
            </a:r>
            <a:r>
              <a:rPr lang="en-US" sz="2200" dirty="0" err="1"/>
              <a:t>sketsa</a:t>
            </a:r>
            <a:r>
              <a:rPr lang="en-US" sz="2200" dirty="0"/>
              <a:t>)</a:t>
            </a:r>
          </a:p>
          <a:p>
            <a:pPr marL="457200" indent="-457200">
              <a:buNone/>
              <a:defRPr/>
            </a:pPr>
            <a:r>
              <a:rPr lang="en-US" sz="2200" dirty="0"/>
              <a:t>	Hal. 7 : </a:t>
            </a:r>
            <a:r>
              <a:rPr lang="en-US" sz="2200" dirty="0" err="1"/>
              <a:t>Sketsa</a:t>
            </a:r>
            <a:r>
              <a:rPr lang="en-US" sz="2200" dirty="0"/>
              <a:t> Direction Sign 2 (3 alternative </a:t>
            </a:r>
            <a:r>
              <a:rPr lang="en-US" sz="2200" dirty="0" err="1"/>
              <a:t>sketsa</a:t>
            </a:r>
            <a:r>
              <a:rPr lang="en-US" sz="2200" dirty="0"/>
              <a:t>)</a:t>
            </a:r>
          </a:p>
          <a:p>
            <a:pPr marL="457200" indent="-457200">
              <a:buNone/>
              <a:defRPr/>
            </a:pPr>
            <a:r>
              <a:rPr lang="en-US" sz="2200" dirty="0"/>
              <a:t>	Hal. 8 : </a:t>
            </a:r>
            <a:r>
              <a:rPr lang="en-US" sz="2200" dirty="0" err="1"/>
              <a:t>Sketsa</a:t>
            </a:r>
            <a:r>
              <a:rPr lang="en-US" sz="2200" dirty="0"/>
              <a:t> Regulation Sign 1  (3 alternative </a:t>
            </a:r>
            <a:r>
              <a:rPr lang="en-US" sz="2200" dirty="0" err="1"/>
              <a:t>sketsa</a:t>
            </a:r>
            <a:r>
              <a:rPr lang="en-US" sz="2200" dirty="0"/>
              <a:t>)</a:t>
            </a:r>
          </a:p>
          <a:p>
            <a:pPr marL="457200" indent="-457200">
              <a:buNone/>
              <a:defRPr/>
            </a:pPr>
            <a:r>
              <a:rPr lang="en-US" sz="2200" dirty="0"/>
              <a:t>	Hal. 9 : </a:t>
            </a:r>
            <a:r>
              <a:rPr lang="en-US" sz="2200" dirty="0" err="1"/>
              <a:t>Sketsa</a:t>
            </a:r>
            <a:r>
              <a:rPr lang="en-US" sz="2200" dirty="0"/>
              <a:t> Regulation Sign 2  (3 alternative </a:t>
            </a:r>
            <a:r>
              <a:rPr lang="en-US" sz="2200" dirty="0" err="1"/>
              <a:t>sketsa</a:t>
            </a:r>
            <a:r>
              <a:rPr lang="en-US" sz="2200" dirty="0"/>
              <a:t>)</a:t>
            </a:r>
          </a:p>
          <a:p>
            <a:pPr marL="457200" indent="-457200">
              <a:buFont typeface="Arial" pitchFamily="34" charset="0"/>
              <a:buAutoNum type="arabicPeriod" startAt="2"/>
              <a:defRPr/>
            </a:pPr>
            <a:r>
              <a:rPr lang="en-US" sz="2200" dirty="0"/>
              <a:t>Buat dalam 1 file PDF dgn format : </a:t>
            </a:r>
            <a:r>
              <a:rPr lang="en-US" sz="2200" b="1" dirty="0" err="1"/>
              <a:t>Kls_NIM_Nama_Pasar</a:t>
            </a:r>
            <a:r>
              <a:rPr lang="en-US" sz="2200" dirty="0"/>
              <a:t>. </a:t>
            </a:r>
          </a:p>
          <a:p>
            <a:pPr marL="457200" indent="-457200">
              <a:buFont typeface="Arial" pitchFamily="34" charset="0"/>
              <a:buAutoNum type="arabicPeriod" startAt="2"/>
              <a:defRPr/>
            </a:pPr>
            <a:r>
              <a:rPr lang="en-US" sz="2200" dirty="0" err="1"/>
              <a:t>Maks</a:t>
            </a:r>
            <a:r>
              <a:rPr lang="en-US" sz="2200" dirty="0"/>
              <a:t>. </a:t>
            </a:r>
            <a:r>
              <a:rPr lang="en-US" sz="2200" dirty="0" err="1"/>
              <a:t>Berat</a:t>
            </a:r>
            <a:r>
              <a:rPr lang="en-US" sz="2200" dirty="0"/>
              <a:t> file 5 MB. </a:t>
            </a:r>
            <a:r>
              <a:rPr lang="en-US" sz="2200" dirty="0" err="1"/>
              <a:t>Gunakan</a:t>
            </a:r>
            <a:r>
              <a:rPr lang="en-US" sz="2200" dirty="0"/>
              <a:t> Compressed </a:t>
            </a:r>
            <a:r>
              <a:rPr lang="en-US" sz="2200" dirty="0" err="1"/>
              <a:t>jika</a:t>
            </a:r>
            <a:r>
              <a:rPr lang="en-US" sz="2200" dirty="0"/>
              <a:t> </a:t>
            </a:r>
            <a:r>
              <a:rPr lang="en-US" sz="2200" dirty="0" err="1"/>
              <a:t>perlu</a:t>
            </a:r>
            <a:r>
              <a:rPr lang="en-US" sz="2200" dirty="0"/>
              <a:t>.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AutoNum type="arabicPeriod" startAt="2"/>
              <a:defRPr/>
            </a:pPr>
            <a:r>
              <a:rPr lang="en-US" sz="2200" dirty="0" err="1"/>
              <a:t>Pengumpulan</a:t>
            </a:r>
            <a:r>
              <a:rPr lang="en-US" sz="2200" dirty="0"/>
              <a:t> </a:t>
            </a:r>
            <a:r>
              <a:rPr lang="en-US" sz="2200" dirty="0" err="1"/>
              <a:t>dilakukan</a:t>
            </a:r>
            <a:r>
              <a:rPr lang="en-US" sz="2200" dirty="0"/>
              <a:t> </a:t>
            </a:r>
            <a:r>
              <a:rPr lang="en-US" sz="2200" dirty="0" err="1"/>
              <a:t>di</a:t>
            </a:r>
            <a:r>
              <a:rPr lang="en-US" sz="2200" dirty="0"/>
              <a:t> </a:t>
            </a:r>
            <a:r>
              <a:rPr lang="en-US" sz="2200" dirty="0" err="1"/>
              <a:t>grup</a:t>
            </a:r>
            <a:r>
              <a:rPr lang="en-US" sz="2200" dirty="0"/>
              <a:t> </a:t>
            </a:r>
            <a:r>
              <a:rPr lang="en-US" sz="2200" dirty="0" err="1"/>
              <a:t>kelas</a:t>
            </a:r>
            <a:r>
              <a:rPr lang="en-US" sz="2200" dirty="0"/>
              <a:t> </a:t>
            </a:r>
            <a:r>
              <a:rPr lang="en-US" sz="2200" dirty="0" err="1"/>
              <a:t>pukul</a:t>
            </a:r>
            <a:r>
              <a:rPr lang="en-US" sz="2200" dirty="0"/>
              <a:t> 13.00-14.00 </a:t>
            </a:r>
            <a:r>
              <a:rPr lang="en-US" sz="2200" dirty="0" err="1"/>
              <a:t>wib</a:t>
            </a:r>
            <a:endParaRPr lang="en-US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d-ID" sz="1800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305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1447800"/>
            <a:ext cx="7391400" cy="367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Selamat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 </a:t>
            </a:r>
            <a:r>
              <a:rPr kumimoji="0" lang="en-US" sz="4400" b="1" i="0" u="none" strike="noStrike" kern="1200" cap="none" spc="-15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Berkarya</a:t>
            </a:r>
            <a:endParaRPr kumimoji="0" lang="en-US" sz="8000" b="1" i="0" u="none" strike="noStrike" kern="1200" cap="none" spc="-15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162800" cy="4724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000000"/>
                </a:solidFill>
              </a:rPr>
              <a:t>Secara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umum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b="1" i="1" dirty="0">
                <a:solidFill>
                  <a:srgbClr val="000000"/>
                </a:solidFill>
              </a:rPr>
              <a:t>Sign System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dibagi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menjadi</a:t>
            </a:r>
            <a:r>
              <a:rPr lang="en-US" sz="2400" dirty="0">
                <a:solidFill>
                  <a:srgbClr val="000000"/>
                </a:solidFill>
              </a:rPr>
              <a:t> 3 </a:t>
            </a:r>
            <a:r>
              <a:rPr lang="en-US" sz="2400" dirty="0" err="1">
                <a:solidFill>
                  <a:srgbClr val="000000"/>
                </a:solidFill>
              </a:rPr>
              <a:t>jenis</a:t>
            </a:r>
            <a:r>
              <a:rPr lang="en-US" sz="2400" dirty="0">
                <a:solidFill>
                  <a:srgbClr val="000000"/>
                </a:solidFill>
              </a:rPr>
              <a:t> :</a:t>
            </a:r>
          </a:p>
          <a:p>
            <a:pPr marL="0" indent="0">
              <a:buNone/>
            </a:pP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Identification Sign</a:t>
            </a:r>
          </a:p>
          <a:p>
            <a:pPr marL="400050" lvl="1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/>
              <a:t>Sign yang </a:t>
            </a:r>
            <a:r>
              <a:rPr lang="en-US" sz="2000" dirty="0" err="1"/>
              <a:t>menunjukkan</a:t>
            </a:r>
            <a:r>
              <a:rPr lang="en-US" sz="2000" dirty="0"/>
              <a:t> </a:t>
            </a:r>
            <a:r>
              <a:rPr lang="en-US" sz="2000" dirty="0" err="1"/>
              <a:t>keterangan</a:t>
            </a:r>
            <a:r>
              <a:rPr lang="en-US" sz="2000" dirty="0"/>
              <a:t> </a:t>
            </a:r>
            <a:r>
              <a:rPr lang="en-US" sz="2000" dirty="0" err="1"/>
              <a:t>tempat</a:t>
            </a:r>
            <a:r>
              <a:rPr lang="en-US" sz="2000" dirty="0"/>
              <a:t>. </a:t>
            </a:r>
            <a:r>
              <a:rPr lang="en-US" sz="2000" dirty="0" err="1"/>
              <a:t>Biasanya</a:t>
            </a:r>
            <a:r>
              <a:rPr lang="en-US" sz="2000" dirty="0"/>
              <a:t> </a:t>
            </a:r>
            <a:r>
              <a:rPr lang="en-US" sz="2000" dirty="0" err="1"/>
              <a:t>dipasang</a:t>
            </a:r>
            <a:r>
              <a:rPr lang="en-US" sz="2000" dirty="0"/>
              <a:t> </a:t>
            </a:r>
            <a:r>
              <a:rPr lang="en-US" sz="2000" dirty="0" err="1"/>
              <a:t>langsung</a:t>
            </a:r>
            <a:r>
              <a:rPr lang="en-US" sz="2000" dirty="0"/>
              <a:t> </a:t>
            </a:r>
            <a:r>
              <a:rPr lang="en-US" sz="2000" dirty="0" err="1"/>
              <a:t>ditempat</a:t>
            </a:r>
            <a:r>
              <a:rPr lang="en-US" sz="2000" dirty="0"/>
              <a:t> </a:t>
            </a:r>
            <a:r>
              <a:rPr lang="en-US" sz="2000" dirty="0" err="1"/>
              <a:t>tsb</a:t>
            </a:r>
            <a:r>
              <a:rPr lang="en-US" sz="2000" dirty="0"/>
              <a:t>. Co : Sign </a:t>
            </a:r>
            <a:r>
              <a:rPr lang="en-US" sz="2000" dirty="0" err="1"/>
              <a:t>Kasir</a:t>
            </a:r>
            <a:r>
              <a:rPr lang="en-US" sz="2000" dirty="0"/>
              <a:t> </a:t>
            </a:r>
            <a:r>
              <a:rPr lang="en-US" sz="2000" dirty="0" err="1"/>
              <a:t>dimeja</a:t>
            </a:r>
            <a:r>
              <a:rPr lang="en-US" sz="2000" dirty="0"/>
              <a:t> </a:t>
            </a:r>
            <a:r>
              <a:rPr lang="en-US" sz="2000" dirty="0" err="1"/>
              <a:t>kasir</a:t>
            </a:r>
            <a:r>
              <a:rPr lang="en-US" sz="2000" dirty="0"/>
              <a:t>, Sign Toilet di </a:t>
            </a:r>
            <a:r>
              <a:rPr lang="en-US" sz="2000" dirty="0" err="1"/>
              <a:t>pintu</a:t>
            </a:r>
            <a:r>
              <a:rPr lang="en-US" sz="2000" dirty="0"/>
              <a:t> toilet, </a:t>
            </a:r>
            <a:r>
              <a:rPr lang="en-US" sz="2000" dirty="0" err="1"/>
              <a:t>dsb</a:t>
            </a:r>
            <a:r>
              <a:rPr lang="en-US" sz="2000" dirty="0"/>
              <a:t>.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Direction Sign</a:t>
            </a:r>
          </a:p>
          <a:p>
            <a:pPr marL="447675" lvl="1" indent="-447675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       </a:t>
            </a:r>
            <a:r>
              <a:rPr lang="en-US" sz="2000" dirty="0">
                <a:solidFill>
                  <a:srgbClr val="000000"/>
                </a:solidFill>
              </a:rPr>
              <a:t>Sign yang </a:t>
            </a:r>
            <a:r>
              <a:rPr lang="en-US" sz="2000" dirty="0" err="1">
                <a:solidFill>
                  <a:srgbClr val="000000"/>
                </a:solidFill>
              </a:rPr>
              <a:t>mengarahkan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untuk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menuju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tempat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r>
              <a:rPr lang="en-US" sz="2000" dirty="0" err="1">
                <a:solidFill>
                  <a:srgbClr val="000000"/>
                </a:solidFill>
              </a:rPr>
              <a:t>Biasanya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dipasang</a:t>
            </a:r>
            <a:r>
              <a:rPr lang="en-US" sz="2000" dirty="0">
                <a:solidFill>
                  <a:srgbClr val="000000"/>
                </a:solidFill>
              </a:rPr>
              <a:t>  di area </a:t>
            </a:r>
            <a:r>
              <a:rPr lang="en-US" sz="2000" dirty="0" err="1">
                <a:solidFill>
                  <a:srgbClr val="000000"/>
                </a:solidFill>
              </a:rPr>
              <a:t>akan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meuju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tempat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tsb</a:t>
            </a:r>
            <a:r>
              <a:rPr lang="en-US" sz="2000" dirty="0">
                <a:solidFill>
                  <a:srgbClr val="000000"/>
                </a:solidFill>
              </a:rPr>
              <a:t>. Co : Sign </a:t>
            </a:r>
            <a:r>
              <a:rPr lang="en-US" sz="2000" dirty="0" err="1">
                <a:solidFill>
                  <a:srgbClr val="000000"/>
                </a:solidFill>
              </a:rPr>
              <a:t>petunjuk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keluar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ruangan</a:t>
            </a:r>
            <a:r>
              <a:rPr lang="en-US" sz="2000" dirty="0">
                <a:solidFill>
                  <a:srgbClr val="000000"/>
                </a:solidFill>
              </a:rPr>
              <a:t> (exit), Sign </a:t>
            </a:r>
            <a:r>
              <a:rPr lang="en-US" sz="2000" dirty="0" err="1">
                <a:solidFill>
                  <a:srgbClr val="000000"/>
                </a:solidFill>
              </a:rPr>
              <a:t>menuju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lantai</a:t>
            </a:r>
            <a:r>
              <a:rPr lang="en-US" sz="2000" dirty="0">
                <a:solidFill>
                  <a:srgbClr val="000000"/>
                </a:solidFill>
              </a:rPr>
              <a:t> 2, </a:t>
            </a:r>
            <a:r>
              <a:rPr lang="en-US" sz="2000" dirty="0" err="1">
                <a:solidFill>
                  <a:srgbClr val="000000"/>
                </a:solidFill>
              </a:rPr>
              <a:t>dsb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Regulation Sign</a:t>
            </a:r>
          </a:p>
          <a:p>
            <a:pPr marL="447675" lvl="1" indent="-447675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       </a:t>
            </a:r>
            <a:r>
              <a:rPr lang="en-US" sz="2000" dirty="0">
                <a:solidFill>
                  <a:srgbClr val="000000"/>
                </a:solidFill>
              </a:rPr>
              <a:t>Sign yang </a:t>
            </a:r>
            <a:r>
              <a:rPr lang="en-US" sz="2000" dirty="0" err="1">
                <a:solidFill>
                  <a:srgbClr val="000000"/>
                </a:solidFill>
              </a:rPr>
              <a:t>berisi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anjuran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atau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himbauan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mengenai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aturan</a:t>
            </a:r>
            <a:r>
              <a:rPr lang="en-US" sz="2000" dirty="0">
                <a:solidFill>
                  <a:srgbClr val="000000"/>
                </a:solidFill>
              </a:rPr>
              <a:t> di </a:t>
            </a:r>
            <a:r>
              <a:rPr lang="en-US" sz="2000" dirty="0" err="1">
                <a:solidFill>
                  <a:srgbClr val="000000"/>
                </a:solidFill>
              </a:rPr>
              <a:t>suatu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tempat</a:t>
            </a:r>
            <a:r>
              <a:rPr lang="en-US" sz="2000" dirty="0">
                <a:solidFill>
                  <a:srgbClr val="000000"/>
                </a:solidFill>
              </a:rPr>
              <a:t>. Co : Sign </a:t>
            </a:r>
            <a:r>
              <a:rPr lang="en-US" sz="2000" dirty="0" err="1">
                <a:solidFill>
                  <a:srgbClr val="000000"/>
                </a:solidFill>
              </a:rPr>
              <a:t>dilarang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merokok</a:t>
            </a:r>
            <a:r>
              <a:rPr lang="en-US" sz="2000" dirty="0">
                <a:solidFill>
                  <a:srgbClr val="000000"/>
                </a:solidFill>
              </a:rPr>
              <a:t>, Sign </a:t>
            </a:r>
            <a:r>
              <a:rPr lang="en-US" sz="2000" dirty="0" err="1">
                <a:solidFill>
                  <a:srgbClr val="000000"/>
                </a:solidFill>
              </a:rPr>
              <a:t>menyuruh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mematikan</a:t>
            </a:r>
            <a:r>
              <a:rPr lang="en-US" sz="2000" dirty="0">
                <a:solidFill>
                  <a:srgbClr val="000000"/>
                </a:solidFill>
              </a:rPr>
              <a:t> HP, </a:t>
            </a:r>
            <a:r>
              <a:rPr lang="en-US" sz="2000" dirty="0" err="1">
                <a:solidFill>
                  <a:srgbClr val="000000"/>
                </a:solidFill>
              </a:rPr>
              <a:t>dsb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7098" y="48178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332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1524000"/>
            <a:ext cx="7391400" cy="367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50" dirty="0">
                <a:solidFill>
                  <a:srgbClr val="FFFF00"/>
                </a:solidFill>
                <a:latin typeface="Calibri"/>
                <a:ea typeface="+mj-ea"/>
                <a:cs typeface="Calibri"/>
              </a:rPr>
              <a:t>Identification </a:t>
            </a:r>
            <a:r>
              <a:rPr lang="en-US" sz="4400" b="1" spc="-150" dirty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Sign</a:t>
            </a:r>
            <a:endParaRPr kumimoji="0" lang="en-US" sz="80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264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3" y="29204"/>
            <a:ext cx="9094037" cy="682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36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981" r="14493"/>
          <a:stretch/>
        </p:blipFill>
        <p:spPr>
          <a:xfrm>
            <a:off x="0" y="0"/>
            <a:ext cx="504239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344" y="0"/>
            <a:ext cx="456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85" b="76400"/>
          <a:stretch/>
        </p:blipFill>
        <p:spPr>
          <a:xfrm>
            <a:off x="304800" y="15585"/>
            <a:ext cx="3733800" cy="6842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4844" b="56636"/>
          <a:stretch/>
        </p:blipFill>
        <p:spPr>
          <a:xfrm>
            <a:off x="4305421" y="0"/>
            <a:ext cx="4609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1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0" y="889000"/>
            <a:ext cx="31369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04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521</Words>
  <Application>Microsoft Macintosh PowerPoint</Application>
  <PresentationFormat>On-screen Show (4:3)</PresentationFormat>
  <Paragraphs>54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DKV Grafis Informasi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personal</dc:creator>
  <cp:lastModifiedBy>Redintan Justin</cp:lastModifiedBy>
  <cp:revision>93</cp:revision>
  <dcterms:created xsi:type="dcterms:W3CDTF">2016-02-13T14:18:26Z</dcterms:created>
  <dcterms:modified xsi:type="dcterms:W3CDTF">2024-05-22T06:15:14Z</dcterms:modified>
</cp:coreProperties>
</file>