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99" r:id="rId3"/>
    <p:sldId id="301" r:id="rId4"/>
    <p:sldId id="300" r:id="rId5"/>
    <p:sldId id="302" r:id="rId6"/>
    <p:sldId id="303" r:id="rId7"/>
    <p:sldId id="304" r:id="rId8"/>
    <p:sldId id="310" r:id="rId9"/>
    <p:sldId id="312" r:id="rId10"/>
    <p:sldId id="313" r:id="rId11"/>
    <p:sldId id="314" r:id="rId12"/>
    <p:sldId id="315" r:id="rId13"/>
    <p:sldId id="309" r:id="rId14"/>
  </p:sldIdLst>
  <p:sldSz cx="9144000" cy="6858000" type="screen4x3"/>
  <p:notesSz cx="7045325" cy="9345613"/>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36D3B36-0429-4D57-A46F-B5391025BAAC}">
          <p14:sldIdLst>
            <p14:sldId id="256"/>
            <p14:sldId id="299"/>
            <p14:sldId id="301"/>
            <p14:sldId id="300"/>
            <p14:sldId id="302"/>
            <p14:sldId id="303"/>
            <p14:sldId id="304"/>
            <p14:sldId id="310"/>
            <p14:sldId id="312"/>
            <p14:sldId id="313"/>
            <p14:sldId id="314"/>
            <p14:sldId id="315"/>
            <p14:sldId id="30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9B862E-C40F-4DE0-A2DC-2495D7FFABA4}" v="18" dt="2025-06-10T15:15:56.9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70" d="100"/>
          <a:sy n="70" d="100"/>
        </p:scale>
        <p:origin x="1156"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1984812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3979341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950295"/>
            <a:ext cx="9144000" cy="1200329"/>
          </a:xfrm>
          <a:prstGeom prst="rect">
            <a:avLst/>
          </a:prstGeom>
          <a:noFill/>
        </p:spPr>
        <p:txBody>
          <a:bodyPr wrap="square" lIns="91440" tIns="45720" rIns="91440" bIns="45720">
            <a:spAutoFit/>
          </a:bodyPr>
          <a:lstStyle/>
          <a:p>
            <a:pPr algn="ctr"/>
            <a:endPar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Subtitle 3">
            <a:extLst>
              <a:ext uri="{FF2B5EF4-FFF2-40B4-BE49-F238E27FC236}">
                <a16:creationId xmlns:a16="http://schemas.microsoft.com/office/drawing/2014/main" id="{872C46B2-AFE2-27C1-034E-30B9504A34E4}"/>
              </a:ext>
            </a:extLst>
          </p:cNvPr>
          <p:cNvSpPr>
            <a:spLocks noGrp="1"/>
          </p:cNvSpPr>
          <p:nvPr>
            <p:ph type="subTitle" idx="1"/>
          </p:nvPr>
        </p:nvSpPr>
        <p:spPr>
          <a:xfrm>
            <a:off x="1403648" y="2276872"/>
            <a:ext cx="6420176" cy="1280160"/>
          </a:xfrm>
        </p:spPr>
        <p:txBody>
          <a:bodyPr>
            <a:normAutofit fontScale="85000" lnSpcReduction="20000"/>
          </a:bodyPr>
          <a:lstStyle/>
          <a:p>
            <a:r>
              <a:rPr lang="it-IT" dirty="0">
                <a:solidFill>
                  <a:schemeClr val="tx1"/>
                </a:solidFill>
                <a:latin typeface="Swis721 Blk BT" panose="020B0904030502020204" pitchFamily="34" charset="0"/>
              </a:rPr>
              <a:t>Asas Pengelolaan Keuangan Negara, Struktur Pengelola Keuangan Negara, Serta Struktur APBN dan Siklus APBN</a:t>
            </a:r>
            <a:endParaRPr lang="fi-FI" dirty="0">
              <a:solidFill>
                <a:schemeClr val="tx1"/>
              </a:solidFill>
              <a:latin typeface="Swis721 Blk BT" panose="020B09040305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60DE34B-597F-4F00-405A-B5DC96D1181C}"/>
              </a:ext>
            </a:extLst>
          </p:cNvPr>
          <p:cNvSpPr txBox="1"/>
          <p:nvPr/>
        </p:nvSpPr>
        <p:spPr>
          <a:xfrm>
            <a:off x="827584" y="980728"/>
            <a:ext cx="7920880" cy="3046988"/>
          </a:xfrm>
          <a:prstGeom prst="rect">
            <a:avLst/>
          </a:prstGeom>
          <a:noFill/>
        </p:spPr>
        <p:txBody>
          <a:bodyPr wrap="square">
            <a:spAutoFit/>
          </a:bodyPr>
          <a:lstStyle/>
          <a:p>
            <a:r>
              <a:rPr lang="en-ID" sz="2000" b="1" dirty="0"/>
              <a:t>                         </a:t>
            </a:r>
            <a:r>
              <a:rPr lang="en-ID" sz="2400" b="1" dirty="0" err="1"/>
              <a:t>Siklus</a:t>
            </a:r>
            <a:r>
              <a:rPr lang="en-ID" sz="2400" b="1" dirty="0"/>
              <a:t> APBN </a:t>
            </a:r>
            <a:r>
              <a:rPr lang="en-ID" sz="2400" b="1" dirty="0" err="1"/>
              <a:t>dalam</a:t>
            </a:r>
            <a:r>
              <a:rPr lang="en-ID" sz="2400" b="1" dirty="0"/>
              <a:t> Hukum </a:t>
            </a:r>
            <a:r>
              <a:rPr lang="en-ID" sz="2400" b="1" dirty="0" err="1"/>
              <a:t>Kenegaraan</a:t>
            </a:r>
            <a:endParaRPr lang="en-ID" sz="2400" b="1" dirty="0"/>
          </a:p>
          <a:p>
            <a:endParaRPr lang="en-ID" sz="2400" b="1" dirty="0"/>
          </a:p>
          <a:p>
            <a:pPr marL="342900" indent="-342900">
              <a:buFont typeface="Arial" panose="020B0604020202020204" pitchFamily="34" charset="0"/>
              <a:buChar char="•"/>
            </a:pPr>
            <a:r>
              <a:rPr lang="en-ID" sz="2400" dirty="0" err="1"/>
              <a:t>Pengawasan</a:t>
            </a:r>
            <a:r>
              <a:rPr lang="en-ID" sz="2400" dirty="0"/>
              <a:t> APBN: </a:t>
            </a:r>
            <a:r>
              <a:rPr lang="en-ID" sz="2400" dirty="0" err="1"/>
              <a:t>Dilakukan</a:t>
            </a:r>
            <a:r>
              <a:rPr lang="en-ID" sz="2400" dirty="0"/>
              <a:t> oleh DPR dan BPK </a:t>
            </a:r>
            <a:r>
              <a:rPr lang="en-ID" sz="2400" dirty="0" err="1"/>
              <a:t>melalui</a:t>
            </a:r>
            <a:r>
              <a:rPr lang="en-ID" sz="2400" dirty="0"/>
              <a:t> </a:t>
            </a:r>
            <a:r>
              <a:rPr lang="en-ID" sz="2400" dirty="0" err="1"/>
              <a:t>laporan</a:t>
            </a:r>
            <a:r>
              <a:rPr lang="en-ID" sz="2400" dirty="0"/>
              <a:t> semester dan prognosis </a:t>
            </a:r>
            <a:r>
              <a:rPr lang="en-ID" sz="2400" dirty="0" err="1"/>
              <a:t>enam</a:t>
            </a:r>
            <a:r>
              <a:rPr lang="en-ID" sz="2400" dirty="0"/>
              <a:t> </a:t>
            </a:r>
            <a:r>
              <a:rPr lang="en-ID" sz="2400" dirty="0" err="1"/>
              <a:t>bulan</a:t>
            </a:r>
            <a:r>
              <a:rPr lang="en-ID" sz="2400" dirty="0"/>
              <a:t> </a:t>
            </a:r>
            <a:r>
              <a:rPr lang="en-ID" sz="2400" dirty="0" err="1"/>
              <a:t>berikutnya</a:t>
            </a:r>
            <a:r>
              <a:rPr lang="en-ID" sz="2400" dirty="0"/>
              <a:t>.</a:t>
            </a:r>
          </a:p>
          <a:p>
            <a:pPr marL="342900" indent="-342900">
              <a:buFont typeface="Arial" panose="020B0604020202020204" pitchFamily="34" charset="0"/>
              <a:buChar char="•"/>
            </a:pPr>
            <a:r>
              <a:rPr lang="en-ID" sz="2400" dirty="0" err="1"/>
              <a:t>Pertanggungjawaban</a:t>
            </a:r>
            <a:r>
              <a:rPr lang="en-ID" sz="2400" dirty="0"/>
              <a:t> APBN: </a:t>
            </a:r>
            <a:r>
              <a:rPr lang="en-ID" sz="2400" dirty="0" err="1"/>
              <a:t>Pemerintah</a:t>
            </a:r>
            <a:r>
              <a:rPr lang="en-ID" sz="2400" dirty="0"/>
              <a:t> </a:t>
            </a:r>
            <a:r>
              <a:rPr lang="en-ID" sz="2400" dirty="0" err="1"/>
              <a:t>menyusun</a:t>
            </a:r>
            <a:r>
              <a:rPr lang="en-ID" sz="2400" dirty="0"/>
              <a:t> </a:t>
            </a:r>
            <a:r>
              <a:rPr lang="en-ID" sz="2400" dirty="0" err="1"/>
              <a:t>laporan</a:t>
            </a:r>
            <a:r>
              <a:rPr lang="en-ID" sz="2400" dirty="0"/>
              <a:t> </a:t>
            </a:r>
            <a:r>
              <a:rPr lang="en-ID" sz="2400" dirty="0" err="1"/>
              <a:t>pertanggungjawaban</a:t>
            </a:r>
            <a:r>
              <a:rPr lang="en-ID" sz="2400" dirty="0"/>
              <a:t> </a:t>
            </a:r>
            <a:r>
              <a:rPr lang="en-ID" sz="2400" dirty="0" err="1"/>
              <a:t>pelaksanaan</a:t>
            </a:r>
            <a:r>
              <a:rPr lang="en-ID" sz="2400" dirty="0"/>
              <a:t> APBN yang </a:t>
            </a:r>
            <a:r>
              <a:rPr lang="en-ID" sz="2400" dirty="0" err="1"/>
              <a:t>diaudit</a:t>
            </a:r>
            <a:r>
              <a:rPr lang="en-ID" sz="2400" dirty="0"/>
              <a:t> oleh BPK dan </a:t>
            </a:r>
            <a:r>
              <a:rPr lang="en-ID" sz="2400" dirty="0" err="1"/>
              <a:t>disampaikan</a:t>
            </a:r>
            <a:r>
              <a:rPr lang="en-ID" sz="2400" dirty="0"/>
              <a:t> </a:t>
            </a:r>
            <a:r>
              <a:rPr lang="en-ID" sz="2400" dirty="0" err="1"/>
              <a:t>ke</a:t>
            </a:r>
            <a:r>
              <a:rPr lang="en-ID" sz="2400" dirty="0"/>
              <a:t> DPR </a:t>
            </a:r>
            <a:r>
              <a:rPr lang="en-ID" sz="2400" dirty="0" err="1"/>
              <a:t>untuk</a:t>
            </a:r>
            <a:r>
              <a:rPr lang="en-ID" sz="2400" dirty="0"/>
              <a:t> </a:t>
            </a:r>
            <a:r>
              <a:rPr lang="en-ID" sz="2400" dirty="0" err="1"/>
              <a:t>disahkan</a:t>
            </a:r>
            <a:r>
              <a:rPr lang="en-ID" sz="2400" dirty="0"/>
              <a:t> </a:t>
            </a:r>
            <a:r>
              <a:rPr lang="en-ID" sz="2400" dirty="0" err="1"/>
              <a:t>dalam</a:t>
            </a:r>
            <a:r>
              <a:rPr lang="en-ID" sz="2400" dirty="0"/>
              <a:t> </a:t>
            </a:r>
            <a:r>
              <a:rPr lang="en-ID" sz="2400" dirty="0" err="1"/>
              <a:t>bentuk</a:t>
            </a:r>
            <a:r>
              <a:rPr lang="en-ID" sz="2400" dirty="0"/>
              <a:t> UU </a:t>
            </a:r>
            <a:r>
              <a:rPr lang="en-ID" sz="2400" dirty="0" err="1"/>
              <a:t>Perhitungan</a:t>
            </a:r>
            <a:r>
              <a:rPr lang="en-ID" sz="2400" dirty="0"/>
              <a:t> APBN.</a:t>
            </a:r>
          </a:p>
        </p:txBody>
      </p:sp>
    </p:spTree>
    <p:extLst>
      <p:ext uri="{BB962C8B-B14F-4D97-AF65-F5344CB8AC3E}">
        <p14:creationId xmlns:p14="http://schemas.microsoft.com/office/powerpoint/2010/main" val="732565847"/>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5FC7AD-E02F-BDB6-C589-C7C32BC0E8C1}"/>
              </a:ext>
            </a:extLst>
          </p:cNvPr>
          <p:cNvSpPr txBox="1"/>
          <p:nvPr/>
        </p:nvSpPr>
        <p:spPr>
          <a:xfrm>
            <a:off x="3770659" y="620688"/>
            <a:ext cx="1674689" cy="461665"/>
          </a:xfrm>
          <a:prstGeom prst="rect">
            <a:avLst/>
          </a:prstGeom>
          <a:noFill/>
        </p:spPr>
        <p:txBody>
          <a:bodyPr wrap="none" rtlCol="0">
            <a:spAutoFit/>
          </a:bodyPr>
          <a:lstStyle/>
          <a:p>
            <a:r>
              <a:rPr lang="en-US" sz="2400" b="1" dirty="0"/>
              <a:t>Kesimpulan</a:t>
            </a:r>
          </a:p>
        </p:txBody>
      </p:sp>
      <p:sp>
        <p:nvSpPr>
          <p:cNvPr id="5" name="TextBox 4">
            <a:extLst>
              <a:ext uri="{FF2B5EF4-FFF2-40B4-BE49-F238E27FC236}">
                <a16:creationId xmlns:a16="http://schemas.microsoft.com/office/drawing/2014/main" id="{51398C00-22D2-E287-A7A3-9879496937D5}"/>
              </a:ext>
            </a:extLst>
          </p:cNvPr>
          <p:cNvSpPr txBox="1"/>
          <p:nvPr/>
        </p:nvSpPr>
        <p:spPr>
          <a:xfrm>
            <a:off x="863588" y="1082353"/>
            <a:ext cx="7416824" cy="4893647"/>
          </a:xfrm>
          <a:prstGeom prst="rect">
            <a:avLst/>
          </a:prstGeom>
          <a:noFill/>
        </p:spPr>
        <p:txBody>
          <a:bodyPr wrap="square">
            <a:spAutoFit/>
          </a:bodyPr>
          <a:lstStyle/>
          <a:p>
            <a:r>
              <a:rPr lang="en-ID" sz="2400" dirty="0" err="1"/>
              <a:t>Pengelolaan</a:t>
            </a:r>
            <a:r>
              <a:rPr lang="en-ID" sz="2400" dirty="0"/>
              <a:t> </a:t>
            </a:r>
            <a:r>
              <a:rPr lang="en-ID" sz="2400" dirty="0" err="1"/>
              <a:t>keuangan</a:t>
            </a:r>
            <a:r>
              <a:rPr lang="en-ID" sz="2400" dirty="0"/>
              <a:t> negara di Indonesia </a:t>
            </a:r>
            <a:r>
              <a:rPr lang="en-ID" sz="2400" dirty="0" err="1"/>
              <a:t>didasarkan</a:t>
            </a:r>
            <a:r>
              <a:rPr lang="en-ID" sz="2400" dirty="0"/>
              <a:t> pada </a:t>
            </a:r>
            <a:r>
              <a:rPr lang="en-ID" sz="2400" dirty="0" err="1"/>
              <a:t>Undang-Undang</a:t>
            </a:r>
            <a:r>
              <a:rPr lang="en-ID" sz="2400" dirty="0"/>
              <a:t> </a:t>
            </a:r>
            <a:r>
              <a:rPr lang="en-ID" sz="2400" dirty="0" err="1"/>
              <a:t>Nomor</a:t>
            </a:r>
            <a:r>
              <a:rPr lang="en-ID" sz="2400" dirty="0"/>
              <a:t> 17 </a:t>
            </a:r>
            <a:r>
              <a:rPr lang="en-ID" sz="2400" dirty="0" err="1"/>
              <a:t>Tahun</a:t>
            </a:r>
            <a:r>
              <a:rPr lang="en-ID" sz="2400" dirty="0"/>
              <a:t> 2003 </a:t>
            </a:r>
            <a:r>
              <a:rPr lang="en-ID" sz="2400" dirty="0" err="1"/>
              <a:t>tentang</a:t>
            </a:r>
            <a:r>
              <a:rPr lang="en-ID" sz="2400" dirty="0"/>
              <a:t> </a:t>
            </a:r>
            <a:r>
              <a:rPr lang="en-ID" sz="2400" dirty="0" err="1"/>
              <a:t>Keuangan</a:t>
            </a:r>
            <a:r>
              <a:rPr lang="en-ID" sz="2400" dirty="0"/>
              <a:t> Negara, </a:t>
            </a:r>
            <a:r>
              <a:rPr lang="en-ID" sz="2400" dirty="0" err="1"/>
              <a:t>dengan</a:t>
            </a:r>
            <a:r>
              <a:rPr lang="en-ID" sz="2400" dirty="0"/>
              <a:t> </a:t>
            </a:r>
            <a:r>
              <a:rPr lang="en-ID" sz="2400" dirty="0" err="1"/>
              <a:t>tujuan</a:t>
            </a:r>
            <a:r>
              <a:rPr lang="en-ID" sz="2400" dirty="0"/>
              <a:t> </a:t>
            </a:r>
            <a:r>
              <a:rPr lang="en-ID" sz="2400" dirty="0" err="1"/>
              <a:t>menciptakan</a:t>
            </a:r>
            <a:r>
              <a:rPr lang="en-ID" sz="2400" dirty="0"/>
              <a:t> tata </a:t>
            </a:r>
            <a:r>
              <a:rPr lang="en-ID" sz="2400" dirty="0" err="1"/>
              <a:t>kelola</a:t>
            </a:r>
            <a:r>
              <a:rPr lang="en-ID" sz="2400" dirty="0"/>
              <a:t> </a:t>
            </a:r>
            <a:r>
              <a:rPr lang="en-ID" sz="2400" dirty="0" err="1"/>
              <a:t>pemerintahan</a:t>
            </a:r>
            <a:r>
              <a:rPr lang="en-ID" sz="2400" dirty="0"/>
              <a:t> yang </a:t>
            </a:r>
            <a:r>
              <a:rPr lang="en-ID" sz="2400" dirty="0" err="1"/>
              <a:t>baik</a:t>
            </a:r>
            <a:r>
              <a:rPr lang="en-ID" sz="2400" dirty="0"/>
              <a:t> </a:t>
            </a:r>
            <a:r>
              <a:rPr lang="en-ID" sz="2400" dirty="0" err="1"/>
              <a:t>melalui</a:t>
            </a:r>
            <a:r>
              <a:rPr lang="en-ID" sz="2400" dirty="0"/>
              <a:t> </a:t>
            </a:r>
            <a:r>
              <a:rPr lang="en-ID" sz="2400" dirty="0" err="1"/>
              <a:t>prinsip-prinsip</a:t>
            </a:r>
            <a:r>
              <a:rPr lang="en-ID" sz="2400" dirty="0"/>
              <a:t> </a:t>
            </a:r>
            <a:r>
              <a:rPr lang="en-ID" sz="2400" dirty="0" err="1"/>
              <a:t>seperti</a:t>
            </a:r>
            <a:r>
              <a:rPr lang="en-ID" sz="2400" dirty="0"/>
              <a:t> </a:t>
            </a:r>
            <a:r>
              <a:rPr lang="en-ID" sz="2400" dirty="0" err="1"/>
              <a:t>tahunan</a:t>
            </a:r>
            <a:r>
              <a:rPr lang="en-ID" sz="2400" dirty="0"/>
              <a:t>, </a:t>
            </a:r>
            <a:r>
              <a:rPr lang="en-ID" sz="2400" dirty="0" err="1"/>
              <a:t>universalitas</a:t>
            </a:r>
            <a:r>
              <a:rPr lang="en-ID" sz="2400" dirty="0"/>
              <a:t>, </a:t>
            </a:r>
            <a:r>
              <a:rPr lang="en-ID" sz="2400" dirty="0" err="1"/>
              <a:t>kesatuan</a:t>
            </a:r>
            <a:r>
              <a:rPr lang="en-ID" sz="2400" dirty="0"/>
              <a:t>, </a:t>
            </a:r>
            <a:r>
              <a:rPr lang="en-ID" sz="2400" dirty="0" err="1"/>
              <a:t>spesialitas</a:t>
            </a:r>
            <a:r>
              <a:rPr lang="en-ID" sz="2400" dirty="0"/>
              <a:t>, </a:t>
            </a:r>
            <a:r>
              <a:rPr lang="en-ID" sz="2400" dirty="0" err="1"/>
              <a:t>akuntabilitas</a:t>
            </a:r>
            <a:r>
              <a:rPr lang="en-ID" sz="2400" dirty="0"/>
              <a:t>, </a:t>
            </a:r>
            <a:r>
              <a:rPr lang="en-ID" sz="2400" dirty="0" err="1"/>
              <a:t>profesionalitas</a:t>
            </a:r>
            <a:r>
              <a:rPr lang="en-ID" sz="2400" dirty="0"/>
              <a:t>, </a:t>
            </a:r>
            <a:r>
              <a:rPr lang="en-ID" sz="2400" dirty="0" err="1"/>
              <a:t>proporsionalitas</a:t>
            </a:r>
            <a:r>
              <a:rPr lang="en-ID" sz="2400" dirty="0"/>
              <a:t>, </a:t>
            </a:r>
            <a:r>
              <a:rPr lang="en-ID" sz="2400" dirty="0" err="1"/>
              <a:t>keterbukaan</a:t>
            </a:r>
            <a:r>
              <a:rPr lang="en-ID" sz="2400" dirty="0"/>
              <a:t>, dan audit </a:t>
            </a:r>
            <a:r>
              <a:rPr lang="en-ID" sz="2400" dirty="0" err="1"/>
              <a:t>independen.Struktur</a:t>
            </a:r>
            <a:r>
              <a:rPr lang="en-ID" sz="2400" dirty="0"/>
              <a:t> </a:t>
            </a:r>
            <a:r>
              <a:rPr lang="en-ID" sz="2400" dirty="0" err="1"/>
              <a:t>pengelolaannya</a:t>
            </a:r>
            <a:r>
              <a:rPr lang="en-ID" sz="2400" dirty="0"/>
              <a:t> </a:t>
            </a:r>
            <a:r>
              <a:rPr lang="en-ID" sz="2400" dirty="0" err="1"/>
              <a:t>berpusat</a:t>
            </a:r>
            <a:r>
              <a:rPr lang="en-ID" sz="2400" dirty="0"/>
              <a:t> pada </a:t>
            </a:r>
            <a:r>
              <a:rPr lang="en-ID" sz="2400" dirty="0" err="1"/>
              <a:t>Presiden</a:t>
            </a:r>
            <a:r>
              <a:rPr lang="en-ID" sz="2400" dirty="0"/>
              <a:t>, yang </a:t>
            </a:r>
            <a:r>
              <a:rPr lang="en-ID" sz="2400" dirty="0" err="1"/>
              <a:t>mendelegasikan</a:t>
            </a:r>
            <a:r>
              <a:rPr lang="en-ID" sz="2400" dirty="0"/>
              <a:t> </a:t>
            </a:r>
            <a:r>
              <a:rPr lang="en-ID" sz="2400" dirty="0" err="1"/>
              <a:t>wewenang</a:t>
            </a:r>
            <a:r>
              <a:rPr lang="en-ID" sz="2400" dirty="0"/>
              <a:t> </a:t>
            </a:r>
            <a:r>
              <a:rPr lang="en-ID" sz="2400" dirty="0" err="1"/>
              <a:t>kepada</a:t>
            </a:r>
            <a:r>
              <a:rPr lang="en-ID" sz="2400" dirty="0"/>
              <a:t> Menteri </a:t>
            </a:r>
            <a:r>
              <a:rPr lang="en-ID" sz="2400" dirty="0" err="1"/>
              <a:t>Keuangan</a:t>
            </a:r>
            <a:r>
              <a:rPr lang="en-ID" sz="2400" dirty="0"/>
              <a:t>, </a:t>
            </a:r>
            <a:r>
              <a:rPr lang="en-ID" sz="2400" dirty="0" err="1"/>
              <a:t>menteri</a:t>
            </a:r>
            <a:r>
              <a:rPr lang="en-ID" sz="2400" dirty="0"/>
              <a:t>/</a:t>
            </a:r>
            <a:r>
              <a:rPr lang="en-ID" sz="2400" dirty="0" err="1"/>
              <a:t>pimpinan</a:t>
            </a:r>
            <a:r>
              <a:rPr lang="en-ID" sz="2400" dirty="0"/>
              <a:t> </a:t>
            </a:r>
            <a:r>
              <a:rPr lang="en-ID" sz="2400" dirty="0" err="1"/>
              <a:t>lembaga</a:t>
            </a:r>
            <a:r>
              <a:rPr lang="en-ID" sz="2400" dirty="0"/>
              <a:t>, </a:t>
            </a:r>
            <a:r>
              <a:rPr lang="en-ID" sz="2400" dirty="0" err="1"/>
              <a:t>kepala</a:t>
            </a:r>
            <a:r>
              <a:rPr lang="en-ID" sz="2400" dirty="0"/>
              <a:t> </a:t>
            </a:r>
            <a:r>
              <a:rPr lang="en-ID" sz="2400" dirty="0" err="1"/>
              <a:t>daerah</a:t>
            </a:r>
            <a:r>
              <a:rPr lang="en-ID" sz="2400" dirty="0"/>
              <a:t>, </a:t>
            </a:r>
            <a:r>
              <a:rPr lang="en-ID" sz="2400" dirty="0" err="1"/>
              <a:t>serta</a:t>
            </a:r>
            <a:r>
              <a:rPr lang="en-ID" sz="2400" dirty="0"/>
              <a:t> </a:t>
            </a:r>
            <a:r>
              <a:rPr lang="en-ID" sz="2400" dirty="0" err="1"/>
              <a:t>pejabat</a:t>
            </a:r>
            <a:r>
              <a:rPr lang="en-ID" sz="2400" dirty="0"/>
              <a:t> dan </a:t>
            </a:r>
            <a:r>
              <a:rPr lang="en-ID" sz="2400" dirty="0" err="1"/>
              <a:t>kepala</a:t>
            </a:r>
            <a:r>
              <a:rPr lang="en-ID" sz="2400" dirty="0"/>
              <a:t> SKPD di </a:t>
            </a:r>
            <a:r>
              <a:rPr lang="en-ID" sz="2400" dirty="0" err="1"/>
              <a:t>tingkat</a:t>
            </a:r>
            <a:r>
              <a:rPr lang="en-ID" sz="2400" dirty="0"/>
              <a:t> </a:t>
            </a:r>
            <a:r>
              <a:rPr lang="en-ID" sz="2400" dirty="0" err="1"/>
              <a:t>daerah.Struktur</a:t>
            </a:r>
            <a:r>
              <a:rPr lang="en-ID" sz="2400" dirty="0"/>
              <a:t> APBN </a:t>
            </a:r>
            <a:r>
              <a:rPr lang="en-ID" sz="2400" dirty="0" err="1"/>
              <a:t>terdiri</a:t>
            </a:r>
            <a:r>
              <a:rPr lang="en-ID" sz="2400" dirty="0"/>
              <a:t> </a:t>
            </a:r>
            <a:r>
              <a:rPr lang="en-ID" sz="2400" dirty="0" err="1"/>
              <a:t>dari</a:t>
            </a:r>
            <a:r>
              <a:rPr lang="en-ID" sz="2400" dirty="0"/>
              <a:t> </a:t>
            </a:r>
            <a:r>
              <a:rPr lang="en-ID" sz="2400" dirty="0" err="1"/>
              <a:t>pendapatan</a:t>
            </a:r>
            <a:r>
              <a:rPr lang="en-ID" sz="2400" dirty="0"/>
              <a:t> dan </a:t>
            </a:r>
            <a:r>
              <a:rPr lang="en-ID" sz="2400" dirty="0" err="1"/>
              <a:t>hibah</a:t>
            </a:r>
            <a:r>
              <a:rPr lang="en-ID" sz="2400" dirty="0"/>
              <a:t>, </a:t>
            </a:r>
            <a:r>
              <a:rPr lang="en-ID" sz="2400" dirty="0" err="1"/>
              <a:t>belanja</a:t>
            </a:r>
            <a:r>
              <a:rPr lang="en-ID" sz="2400" dirty="0"/>
              <a:t> negara, </a:t>
            </a:r>
            <a:r>
              <a:rPr lang="en-ID" sz="2400" dirty="0" err="1"/>
              <a:t>keseimbangan</a:t>
            </a:r>
            <a:r>
              <a:rPr lang="en-ID" sz="2400" dirty="0"/>
              <a:t> primer, surplus/</a:t>
            </a:r>
            <a:r>
              <a:rPr lang="en-ID" sz="2400" dirty="0" err="1"/>
              <a:t>defisit</a:t>
            </a:r>
            <a:r>
              <a:rPr lang="en-ID" sz="2400" dirty="0"/>
              <a:t>, dan </a:t>
            </a:r>
            <a:r>
              <a:rPr lang="en-ID" sz="2400" dirty="0" err="1"/>
              <a:t>pembiayaan</a:t>
            </a:r>
            <a:r>
              <a:rPr lang="en-ID" sz="2400" dirty="0"/>
              <a:t>. </a:t>
            </a:r>
          </a:p>
        </p:txBody>
      </p:sp>
    </p:spTree>
    <p:extLst>
      <p:ext uri="{BB962C8B-B14F-4D97-AF65-F5344CB8AC3E}">
        <p14:creationId xmlns:p14="http://schemas.microsoft.com/office/powerpoint/2010/main" val="2684155876"/>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6F5A1B9-95E2-DFEC-E2BC-88A1786B99C1}"/>
              </a:ext>
            </a:extLst>
          </p:cNvPr>
          <p:cNvSpPr txBox="1"/>
          <p:nvPr/>
        </p:nvSpPr>
        <p:spPr>
          <a:xfrm>
            <a:off x="3610870" y="893906"/>
            <a:ext cx="1922257" cy="523220"/>
          </a:xfrm>
          <a:prstGeom prst="rect">
            <a:avLst/>
          </a:prstGeom>
          <a:noFill/>
        </p:spPr>
        <p:txBody>
          <a:bodyPr wrap="none" rtlCol="0">
            <a:spAutoFit/>
          </a:bodyPr>
          <a:lstStyle/>
          <a:p>
            <a:r>
              <a:rPr lang="en-US" sz="2800" b="1" dirty="0"/>
              <a:t>Kesimpulan</a:t>
            </a:r>
            <a:endParaRPr lang="en-ID" sz="2800" b="1" dirty="0"/>
          </a:p>
        </p:txBody>
      </p:sp>
      <p:sp>
        <p:nvSpPr>
          <p:cNvPr id="5" name="TextBox 4">
            <a:extLst>
              <a:ext uri="{FF2B5EF4-FFF2-40B4-BE49-F238E27FC236}">
                <a16:creationId xmlns:a16="http://schemas.microsoft.com/office/drawing/2014/main" id="{09A2C128-B537-C1A0-999A-243992F37A5C}"/>
              </a:ext>
            </a:extLst>
          </p:cNvPr>
          <p:cNvSpPr txBox="1"/>
          <p:nvPr/>
        </p:nvSpPr>
        <p:spPr>
          <a:xfrm>
            <a:off x="2204863" y="1916832"/>
            <a:ext cx="4734272" cy="3785652"/>
          </a:xfrm>
          <a:prstGeom prst="rect">
            <a:avLst/>
          </a:prstGeom>
          <a:noFill/>
        </p:spPr>
        <p:txBody>
          <a:bodyPr wrap="square">
            <a:spAutoFit/>
          </a:bodyPr>
          <a:lstStyle/>
          <a:p>
            <a:r>
              <a:rPr lang="en-ID" sz="2400" dirty="0" err="1"/>
              <a:t>Sementara</a:t>
            </a:r>
            <a:r>
              <a:rPr lang="en-ID" sz="2400" dirty="0"/>
              <a:t> </a:t>
            </a:r>
            <a:r>
              <a:rPr lang="en-ID" sz="2400" dirty="0" err="1"/>
              <a:t>itu</a:t>
            </a:r>
            <a:r>
              <a:rPr lang="en-ID" sz="2400" dirty="0"/>
              <a:t>, </a:t>
            </a:r>
            <a:r>
              <a:rPr lang="en-ID" sz="2400" dirty="0" err="1"/>
              <a:t>siklus</a:t>
            </a:r>
            <a:r>
              <a:rPr lang="en-ID" sz="2400" dirty="0"/>
              <a:t> APBN </a:t>
            </a:r>
            <a:r>
              <a:rPr lang="en-ID" sz="2400" dirty="0" err="1"/>
              <a:t>mencakup</a:t>
            </a:r>
            <a:r>
              <a:rPr lang="en-ID" sz="2400" dirty="0"/>
              <a:t> lima </a:t>
            </a:r>
            <a:r>
              <a:rPr lang="en-ID" sz="2400" dirty="0" err="1"/>
              <a:t>tahap</a:t>
            </a:r>
            <a:r>
              <a:rPr lang="en-ID" sz="2400" dirty="0"/>
              <a:t>: </a:t>
            </a:r>
            <a:r>
              <a:rPr lang="en-ID" sz="2400" dirty="0" err="1"/>
              <a:t>perencanaan</a:t>
            </a:r>
            <a:r>
              <a:rPr lang="en-ID" sz="2400" dirty="0"/>
              <a:t>, </a:t>
            </a:r>
            <a:r>
              <a:rPr lang="en-ID" sz="2400" dirty="0" err="1"/>
              <a:t>pembahasan</a:t>
            </a:r>
            <a:r>
              <a:rPr lang="en-ID" sz="2400" dirty="0"/>
              <a:t> dan </a:t>
            </a:r>
            <a:r>
              <a:rPr lang="en-ID" sz="2400" dirty="0" err="1"/>
              <a:t>penetapan</a:t>
            </a:r>
            <a:r>
              <a:rPr lang="en-ID" sz="2400" dirty="0"/>
              <a:t>, </a:t>
            </a:r>
            <a:r>
              <a:rPr lang="en-ID" sz="2400" dirty="0" err="1"/>
              <a:t>pelaksanaan</a:t>
            </a:r>
            <a:r>
              <a:rPr lang="en-ID" sz="2400" dirty="0"/>
              <a:t>, </a:t>
            </a:r>
            <a:r>
              <a:rPr lang="en-ID" sz="2400" dirty="0" err="1"/>
              <a:t>pengawasan</a:t>
            </a:r>
            <a:r>
              <a:rPr lang="en-ID" sz="2400" dirty="0"/>
              <a:t>, dan </a:t>
            </a:r>
            <a:r>
              <a:rPr lang="en-ID" sz="2400" dirty="0" err="1"/>
              <a:t>pertanggungjawaban</a:t>
            </a:r>
            <a:r>
              <a:rPr lang="en-ID" sz="2400" dirty="0"/>
              <a:t>, yang </a:t>
            </a:r>
            <a:r>
              <a:rPr lang="en-ID" sz="2400" dirty="0" err="1"/>
              <a:t>semuanya</a:t>
            </a:r>
            <a:r>
              <a:rPr lang="en-ID" sz="2400" dirty="0"/>
              <a:t> </a:t>
            </a:r>
            <a:r>
              <a:rPr lang="en-ID" sz="2400" dirty="0" err="1"/>
              <a:t>bertujuan</a:t>
            </a:r>
            <a:r>
              <a:rPr lang="en-ID" sz="2400" dirty="0"/>
              <a:t> </a:t>
            </a:r>
            <a:r>
              <a:rPr lang="en-ID" sz="2400" dirty="0" err="1"/>
              <a:t>memastikan</a:t>
            </a:r>
            <a:r>
              <a:rPr lang="en-ID" sz="2400" dirty="0"/>
              <a:t> </a:t>
            </a:r>
            <a:r>
              <a:rPr lang="en-ID" sz="2400" dirty="0" err="1"/>
              <a:t>transparansi</a:t>
            </a:r>
            <a:r>
              <a:rPr lang="en-ID" sz="2400" dirty="0"/>
              <a:t>, </a:t>
            </a:r>
            <a:r>
              <a:rPr lang="en-ID" sz="2400" dirty="0" err="1"/>
              <a:t>akuntabilitas</a:t>
            </a:r>
            <a:r>
              <a:rPr lang="en-ID" sz="2400" dirty="0"/>
              <a:t>, dan </a:t>
            </a:r>
            <a:r>
              <a:rPr lang="en-ID" sz="2400" dirty="0" err="1"/>
              <a:t>efektivitas</a:t>
            </a:r>
            <a:r>
              <a:rPr lang="en-ID" sz="2400" dirty="0"/>
              <a:t> </a:t>
            </a:r>
            <a:r>
              <a:rPr lang="en-ID" sz="2400" dirty="0" err="1"/>
              <a:t>dalam</a:t>
            </a:r>
            <a:r>
              <a:rPr lang="en-ID" sz="2400" dirty="0"/>
              <a:t> </a:t>
            </a:r>
            <a:r>
              <a:rPr lang="en-ID" sz="2400" dirty="0" err="1"/>
              <a:t>pengelolaan</a:t>
            </a:r>
            <a:r>
              <a:rPr lang="en-ID" sz="2400" dirty="0"/>
              <a:t> </a:t>
            </a:r>
            <a:r>
              <a:rPr lang="en-ID" sz="2400" dirty="0" err="1"/>
              <a:t>keuangan</a:t>
            </a:r>
            <a:r>
              <a:rPr lang="en-ID" sz="2400" dirty="0"/>
              <a:t> negara </a:t>
            </a:r>
            <a:r>
              <a:rPr lang="en-ID" sz="2400" dirty="0" err="1"/>
              <a:t>sesuai</a:t>
            </a:r>
            <a:r>
              <a:rPr lang="en-ID" sz="2400" dirty="0"/>
              <a:t> </a:t>
            </a:r>
            <a:r>
              <a:rPr lang="en-ID" sz="2400" dirty="0" err="1"/>
              <a:t>hukum</a:t>
            </a:r>
            <a:r>
              <a:rPr lang="en-ID" sz="2400" dirty="0"/>
              <a:t> yang </a:t>
            </a:r>
            <a:r>
              <a:rPr lang="en-ID" sz="2400" dirty="0" err="1"/>
              <a:t>berlaku</a:t>
            </a:r>
            <a:r>
              <a:rPr lang="en-ID" sz="2400" dirty="0"/>
              <a:t>.</a:t>
            </a:r>
          </a:p>
        </p:txBody>
      </p:sp>
    </p:spTree>
    <p:extLst>
      <p:ext uri="{BB962C8B-B14F-4D97-AF65-F5344CB8AC3E}">
        <p14:creationId xmlns:p14="http://schemas.microsoft.com/office/powerpoint/2010/main" val="721810498"/>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67299D0F-6230-B9AF-E2F0-CCE182271F86}"/>
              </a:ext>
            </a:extLst>
          </p:cNvPr>
          <p:cNvSpPr>
            <a:spLocks noGrp="1"/>
          </p:cNvSpPr>
          <p:nvPr>
            <p:ph type="subTitle" idx="1"/>
          </p:nvPr>
        </p:nvSpPr>
        <p:spPr>
          <a:xfrm>
            <a:off x="1371600" y="2852936"/>
            <a:ext cx="6400800" cy="1752600"/>
          </a:xfrm>
        </p:spPr>
        <p:txBody>
          <a:bodyPr/>
          <a:lstStyle/>
          <a:p>
            <a:r>
              <a:rPr lang="en-US" dirty="0"/>
              <a:t>THE END</a:t>
            </a:r>
            <a:endParaRPr lang="en-ID" dirty="0"/>
          </a:p>
        </p:txBody>
      </p:sp>
    </p:spTree>
    <p:extLst>
      <p:ext uri="{BB962C8B-B14F-4D97-AF65-F5344CB8AC3E}">
        <p14:creationId xmlns:p14="http://schemas.microsoft.com/office/powerpoint/2010/main" val="1317288660"/>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95536" y="1453344"/>
            <a:ext cx="8229600" cy="3951312"/>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id-ID" sz="2600" dirty="0">
              <a:solidFill>
                <a:schemeClr val="tx1"/>
              </a:solidFill>
              <a:latin typeface="Cambria" panose="02040503050406030204" pitchFamily="18" charset="0"/>
              <a:cs typeface="Arial" panose="020B0604020202020204" pitchFamily="34" charset="0"/>
            </a:endParaRPr>
          </a:p>
        </p:txBody>
      </p:sp>
      <p:sp>
        <p:nvSpPr>
          <p:cNvPr id="6" name="TextBox 5">
            <a:extLst>
              <a:ext uri="{FF2B5EF4-FFF2-40B4-BE49-F238E27FC236}">
                <a16:creationId xmlns:a16="http://schemas.microsoft.com/office/drawing/2014/main" id="{3F2F1401-5D77-6EF1-39E6-869190C46B4E}"/>
              </a:ext>
            </a:extLst>
          </p:cNvPr>
          <p:cNvSpPr txBox="1"/>
          <p:nvPr/>
        </p:nvSpPr>
        <p:spPr>
          <a:xfrm>
            <a:off x="287524" y="548680"/>
            <a:ext cx="8568952" cy="5632311"/>
          </a:xfrm>
          <a:prstGeom prst="rect">
            <a:avLst/>
          </a:prstGeom>
          <a:noFill/>
        </p:spPr>
        <p:txBody>
          <a:bodyPr wrap="square">
            <a:spAutoFit/>
          </a:bodyPr>
          <a:lstStyle/>
          <a:p>
            <a:r>
              <a:rPr lang="en-ID" sz="2400" b="1" dirty="0"/>
              <a:t>                             Asas </a:t>
            </a:r>
            <a:r>
              <a:rPr lang="en-ID" sz="2400" b="1" dirty="0" err="1"/>
              <a:t>Pengelolaan</a:t>
            </a:r>
            <a:r>
              <a:rPr lang="en-ID" sz="2400" b="1" dirty="0"/>
              <a:t> </a:t>
            </a:r>
            <a:r>
              <a:rPr lang="en-ID" sz="2400" b="1" dirty="0" err="1"/>
              <a:t>Keuangan</a:t>
            </a:r>
            <a:r>
              <a:rPr lang="en-ID" sz="2400" b="1" dirty="0"/>
              <a:t> Negara</a:t>
            </a:r>
          </a:p>
          <a:p>
            <a:endParaRPr lang="en-ID" sz="2400" b="1" dirty="0"/>
          </a:p>
          <a:p>
            <a:r>
              <a:rPr lang="fi-FI" sz="2400" dirty="0"/>
              <a:t>Pengelolaan keuangan negara di Indonesia diatur dalam Undang-Undang Nomor 17 Tahun 2003 tentang Keuangan Negara. Asas-asas umum pengelolaan keuangan negara bertujuan untuk mendukung terwujudnya tata kelola pemerintahan yang baik (good governance) dan diimplementasikan secara profesional, terbuka, dan bertanggung jawab sesuai dengan aturan pokok yang ditetapkan dalam UUD 1945. Asas-asas tersebut meliputi:</a:t>
            </a:r>
          </a:p>
          <a:p>
            <a:endParaRPr lang="fi-FI" sz="2400" dirty="0"/>
          </a:p>
          <a:p>
            <a:pPr marL="342900" indent="-342900">
              <a:buFont typeface="Arial" panose="020B0604020202020204" pitchFamily="34" charset="0"/>
              <a:buChar char="•"/>
            </a:pPr>
            <a:r>
              <a:rPr lang="fi-FI" sz="2400" dirty="0"/>
              <a:t>Asas Tahunan: Pengelolaan keuangan negara didasarkan pada periode satu tahun anggaran.</a:t>
            </a:r>
          </a:p>
          <a:p>
            <a:pPr marL="342900" indent="-342900">
              <a:buFont typeface="Arial" panose="020B0604020202020204" pitchFamily="34" charset="0"/>
              <a:buChar char="•"/>
            </a:pPr>
            <a:r>
              <a:rPr lang="fi-FI" sz="2400" dirty="0"/>
              <a:t>Asas Universalitas: Semua penerimaan dan pengeluaran negara harus dicantumkan dalam anggaran.</a:t>
            </a:r>
          </a:p>
          <a:p>
            <a:pPr marL="342900" indent="-342900">
              <a:buFont typeface="Arial" panose="020B0604020202020204" pitchFamily="34" charset="0"/>
              <a:buChar char="•"/>
            </a:pPr>
            <a:endParaRPr lang="en-ID" sz="2400" dirty="0"/>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540568" y="908720"/>
            <a:ext cx="6851104" cy="56693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sz="2800" dirty="0"/>
          </a:p>
        </p:txBody>
      </p:sp>
      <p:sp>
        <p:nvSpPr>
          <p:cNvPr id="5" name="TextBox 4">
            <a:extLst>
              <a:ext uri="{FF2B5EF4-FFF2-40B4-BE49-F238E27FC236}">
                <a16:creationId xmlns:a16="http://schemas.microsoft.com/office/drawing/2014/main" id="{270EE864-0DE7-81A5-B6EB-1FB8DBB0D543}"/>
              </a:ext>
            </a:extLst>
          </p:cNvPr>
          <p:cNvSpPr txBox="1"/>
          <p:nvPr/>
        </p:nvSpPr>
        <p:spPr>
          <a:xfrm>
            <a:off x="1259632" y="612844"/>
            <a:ext cx="6730942" cy="4893647"/>
          </a:xfrm>
          <a:prstGeom prst="rect">
            <a:avLst/>
          </a:prstGeom>
          <a:noFill/>
        </p:spPr>
        <p:txBody>
          <a:bodyPr wrap="square">
            <a:spAutoFit/>
          </a:bodyPr>
          <a:lstStyle/>
          <a:p>
            <a:r>
              <a:rPr lang="en-ID" sz="2400" b="1" dirty="0"/>
              <a:t>           Asas </a:t>
            </a:r>
            <a:r>
              <a:rPr lang="en-ID" sz="2400" b="1" dirty="0" err="1"/>
              <a:t>Pengelolaan</a:t>
            </a:r>
            <a:r>
              <a:rPr lang="en-ID" sz="2400" b="1" dirty="0"/>
              <a:t> </a:t>
            </a:r>
            <a:r>
              <a:rPr lang="en-ID" sz="2400" b="1" dirty="0" err="1"/>
              <a:t>Keuangan</a:t>
            </a:r>
            <a:r>
              <a:rPr lang="en-ID" sz="2400" b="1" dirty="0"/>
              <a:t> Negara</a:t>
            </a:r>
          </a:p>
          <a:p>
            <a:endParaRPr lang="en-ID" sz="2400" b="1" dirty="0"/>
          </a:p>
          <a:p>
            <a:pPr marL="342900" indent="-342900">
              <a:buFont typeface="Arial" panose="020B0604020202020204" pitchFamily="34" charset="0"/>
              <a:buChar char="•"/>
            </a:pPr>
            <a:r>
              <a:rPr lang="en-ID" sz="2400" dirty="0"/>
              <a:t>Asas </a:t>
            </a:r>
            <a:r>
              <a:rPr lang="en-ID" sz="2400" dirty="0" err="1"/>
              <a:t>Kesatuan</a:t>
            </a:r>
            <a:r>
              <a:rPr lang="en-ID" sz="2400" dirty="0"/>
              <a:t>: </a:t>
            </a:r>
            <a:r>
              <a:rPr lang="en-ID" sz="2400" dirty="0" err="1"/>
              <a:t>Semua</a:t>
            </a:r>
            <a:r>
              <a:rPr lang="en-ID" sz="2400" dirty="0"/>
              <a:t> </a:t>
            </a:r>
            <a:r>
              <a:rPr lang="en-ID" sz="2400" dirty="0" err="1"/>
              <a:t>penerimaan</a:t>
            </a:r>
            <a:r>
              <a:rPr lang="en-ID" sz="2400" dirty="0"/>
              <a:t> dan </a:t>
            </a:r>
            <a:r>
              <a:rPr lang="en-ID" sz="2400" dirty="0" err="1"/>
              <a:t>pengeluaran</a:t>
            </a:r>
            <a:r>
              <a:rPr lang="en-ID" sz="2400" dirty="0"/>
              <a:t> negara </a:t>
            </a:r>
            <a:r>
              <a:rPr lang="en-ID" sz="2400" dirty="0" err="1"/>
              <a:t>dikelola</a:t>
            </a:r>
            <a:r>
              <a:rPr lang="en-ID" sz="2400" dirty="0"/>
              <a:t> </a:t>
            </a:r>
            <a:r>
              <a:rPr lang="en-ID" sz="2400" dirty="0" err="1"/>
              <a:t>dalam</a:t>
            </a:r>
            <a:r>
              <a:rPr lang="en-ID" sz="2400" dirty="0"/>
              <a:t> </a:t>
            </a:r>
            <a:r>
              <a:rPr lang="en-ID" sz="2400" dirty="0" err="1"/>
              <a:t>satu</a:t>
            </a:r>
            <a:r>
              <a:rPr lang="en-ID" sz="2400" dirty="0"/>
              <a:t> </a:t>
            </a:r>
            <a:r>
              <a:rPr lang="en-ID" sz="2400" dirty="0" err="1"/>
              <a:t>kesatuan</a:t>
            </a:r>
            <a:r>
              <a:rPr lang="en-ID" sz="2400" dirty="0"/>
              <a:t> </a:t>
            </a:r>
            <a:r>
              <a:rPr lang="en-ID" sz="2400" dirty="0" err="1"/>
              <a:t>anggaran</a:t>
            </a:r>
            <a:r>
              <a:rPr lang="en-ID" sz="2400" dirty="0"/>
              <a:t>.</a:t>
            </a:r>
          </a:p>
          <a:p>
            <a:pPr marL="342900" indent="-342900">
              <a:buFont typeface="Arial" panose="020B0604020202020204" pitchFamily="34" charset="0"/>
              <a:buChar char="•"/>
            </a:pPr>
            <a:r>
              <a:rPr lang="en-ID" sz="2400" dirty="0"/>
              <a:t>Asas </a:t>
            </a:r>
            <a:r>
              <a:rPr lang="en-ID" sz="2400" dirty="0" err="1"/>
              <a:t>Spesialitas</a:t>
            </a:r>
            <a:r>
              <a:rPr lang="en-ID" sz="2400" dirty="0"/>
              <a:t>: </a:t>
            </a:r>
            <a:r>
              <a:rPr lang="en-ID" sz="2400" dirty="0" err="1"/>
              <a:t>Penggunaan</a:t>
            </a:r>
            <a:r>
              <a:rPr lang="en-ID" sz="2400" dirty="0"/>
              <a:t> </a:t>
            </a:r>
            <a:r>
              <a:rPr lang="en-ID" sz="2400" dirty="0" err="1"/>
              <a:t>anggaran</a:t>
            </a:r>
            <a:r>
              <a:rPr lang="en-ID" sz="2400" dirty="0"/>
              <a:t> </a:t>
            </a:r>
            <a:r>
              <a:rPr lang="en-ID" sz="2400" dirty="0" err="1"/>
              <a:t>harus</a:t>
            </a:r>
            <a:r>
              <a:rPr lang="en-ID" sz="2400" dirty="0"/>
              <a:t> </a:t>
            </a:r>
            <a:r>
              <a:rPr lang="en-ID" sz="2400" dirty="0" err="1"/>
              <a:t>sesuai</a:t>
            </a:r>
            <a:r>
              <a:rPr lang="en-ID" sz="2400" dirty="0"/>
              <a:t> </a:t>
            </a:r>
            <a:r>
              <a:rPr lang="en-ID" sz="2400" dirty="0" err="1"/>
              <a:t>dengan</a:t>
            </a:r>
            <a:r>
              <a:rPr lang="en-ID" sz="2400" dirty="0"/>
              <a:t> </a:t>
            </a:r>
            <a:r>
              <a:rPr lang="en-ID" sz="2400" dirty="0" err="1"/>
              <a:t>tujuan</a:t>
            </a:r>
            <a:r>
              <a:rPr lang="en-ID" sz="2400" dirty="0"/>
              <a:t> dan </a:t>
            </a:r>
            <a:r>
              <a:rPr lang="en-ID" sz="2400" dirty="0" err="1"/>
              <a:t>peruntukannya</a:t>
            </a:r>
            <a:r>
              <a:rPr lang="en-ID" sz="2400" dirty="0"/>
              <a:t>.</a:t>
            </a:r>
          </a:p>
          <a:p>
            <a:pPr marL="342900" indent="-342900">
              <a:buFont typeface="Arial" panose="020B0604020202020204" pitchFamily="34" charset="0"/>
              <a:buChar char="•"/>
            </a:pPr>
            <a:r>
              <a:rPr lang="en-ID" sz="2400" dirty="0"/>
              <a:t>Akuntabilitas </a:t>
            </a:r>
            <a:r>
              <a:rPr lang="en-ID" sz="2400" dirty="0" err="1"/>
              <a:t>Berorientasi</a:t>
            </a:r>
            <a:r>
              <a:rPr lang="en-ID" sz="2400" dirty="0"/>
              <a:t> Hasil: </a:t>
            </a:r>
            <a:r>
              <a:rPr lang="en-ID" sz="2400" dirty="0" err="1"/>
              <a:t>Setiap</a:t>
            </a:r>
            <a:r>
              <a:rPr lang="en-ID" sz="2400" dirty="0"/>
              <a:t> </a:t>
            </a:r>
            <a:r>
              <a:rPr lang="en-ID" sz="2400" dirty="0" err="1"/>
              <a:t>penggunaan</a:t>
            </a:r>
            <a:r>
              <a:rPr lang="en-ID" sz="2400" dirty="0"/>
              <a:t> </a:t>
            </a:r>
            <a:r>
              <a:rPr lang="en-ID" sz="2400" dirty="0" err="1"/>
              <a:t>keuangan</a:t>
            </a:r>
            <a:r>
              <a:rPr lang="en-ID" sz="2400" dirty="0"/>
              <a:t> negara </a:t>
            </a:r>
            <a:r>
              <a:rPr lang="en-ID" sz="2400" dirty="0" err="1"/>
              <a:t>harus</a:t>
            </a:r>
            <a:r>
              <a:rPr lang="en-ID" sz="2400" dirty="0"/>
              <a:t> </a:t>
            </a:r>
            <a:r>
              <a:rPr lang="en-ID" sz="2400" dirty="0" err="1"/>
              <a:t>dapat</a:t>
            </a:r>
            <a:r>
              <a:rPr lang="en-ID" sz="2400" dirty="0"/>
              <a:t> </a:t>
            </a:r>
            <a:r>
              <a:rPr lang="en-ID" sz="2400" dirty="0" err="1"/>
              <a:t>dipertanggungjawabkan</a:t>
            </a:r>
            <a:r>
              <a:rPr lang="en-ID" sz="2400" dirty="0"/>
              <a:t> dan </a:t>
            </a:r>
            <a:r>
              <a:rPr lang="en-ID" sz="2400" dirty="0" err="1"/>
              <a:t>berorientasi</a:t>
            </a:r>
            <a:r>
              <a:rPr lang="en-ID" sz="2400" dirty="0"/>
              <a:t> pada </a:t>
            </a:r>
            <a:r>
              <a:rPr lang="en-ID" sz="2400" dirty="0" err="1"/>
              <a:t>hasil</a:t>
            </a:r>
            <a:r>
              <a:rPr lang="en-ID" sz="2400" dirty="0"/>
              <a:t>.</a:t>
            </a:r>
          </a:p>
          <a:p>
            <a:pPr marL="342900" indent="-342900">
              <a:buFont typeface="Arial" panose="020B0604020202020204" pitchFamily="34" charset="0"/>
              <a:buChar char="•"/>
            </a:pPr>
            <a:r>
              <a:rPr lang="en-ID" sz="2400" dirty="0" err="1"/>
              <a:t>Profesionalitas</a:t>
            </a:r>
            <a:r>
              <a:rPr lang="en-ID" sz="2400" dirty="0"/>
              <a:t>: </a:t>
            </a:r>
            <a:r>
              <a:rPr lang="en-ID" sz="2400" dirty="0" err="1"/>
              <a:t>Pengelolaan</a:t>
            </a:r>
            <a:r>
              <a:rPr lang="en-ID" sz="2400" dirty="0"/>
              <a:t> </a:t>
            </a:r>
            <a:r>
              <a:rPr lang="en-ID" sz="2400" dirty="0" err="1"/>
              <a:t>keuangan</a:t>
            </a:r>
            <a:r>
              <a:rPr lang="en-ID" sz="2400" dirty="0"/>
              <a:t> </a:t>
            </a:r>
            <a:r>
              <a:rPr lang="en-ID" sz="2400" dirty="0" err="1"/>
              <a:t>dilakukan</a:t>
            </a:r>
            <a:r>
              <a:rPr lang="en-ID" sz="2400" dirty="0"/>
              <a:t> oleh </a:t>
            </a:r>
            <a:r>
              <a:rPr lang="en-ID" sz="2400" dirty="0" err="1"/>
              <a:t>sumber</a:t>
            </a:r>
            <a:r>
              <a:rPr lang="en-ID" sz="2400" dirty="0"/>
              <a:t> </a:t>
            </a:r>
            <a:r>
              <a:rPr lang="en-ID" sz="2400" dirty="0" err="1"/>
              <a:t>daya</a:t>
            </a:r>
            <a:r>
              <a:rPr lang="en-ID" sz="2400" dirty="0"/>
              <a:t> </a:t>
            </a:r>
            <a:r>
              <a:rPr lang="en-ID" sz="2400" dirty="0" err="1"/>
              <a:t>manusia</a:t>
            </a:r>
            <a:r>
              <a:rPr lang="en-ID" sz="2400" dirty="0"/>
              <a:t> yang </a:t>
            </a:r>
            <a:r>
              <a:rPr lang="en-ID" sz="2400" dirty="0" err="1"/>
              <a:t>kompeten</a:t>
            </a:r>
            <a:r>
              <a:rPr lang="en-ID" sz="2400" dirty="0"/>
              <a:t>.</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396552" y="1844824"/>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p>
          <a:p>
            <a:endParaRPr lang="en-US" sz="4000" b="1" dirty="0"/>
          </a:p>
          <a:p>
            <a:endParaRPr lang="id-ID" sz="2400" b="1" dirty="0">
              <a:sym typeface="Wingdings" panose="05000000000000000000" pitchFamily="2" charset="2"/>
            </a:endParaRPr>
          </a:p>
        </p:txBody>
      </p:sp>
      <p:sp>
        <p:nvSpPr>
          <p:cNvPr id="4" name="TextBox 3">
            <a:extLst>
              <a:ext uri="{FF2B5EF4-FFF2-40B4-BE49-F238E27FC236}">
                <a16:creationId xmlns:a16="http://schemas.microsoft.com/office/drawing/2014/main" id="{83990667-E3AE-7464-20F1-182BF4D3F0DE}"/>
              </a:ext>
            </a:extLst>
          </p:cNvPr>
          <p:cNvSpPr txBox="1"/>
          <p:nvPr/>
        </p:nvSpPr>
        <p:spPr>
          <a:xfrm>
            <a:off x="1310952" y="1430149"/>
            <a:ext cx="6507596" cy="4154984"/>
          </a:xfrm>
          <a:prstGeom prst="rect">
            <a:avLst/>
          </a:prstGeom>
          <a:noFill/>
        </p:spPr>
        <p:txBody>
          <a:bodyPr wrap="square">
            <a:spAutoFit/>
          </a:bodyPr>
          <a:lstStyle/>
          <a:p>
            <a:r>
              <a:rPr lang="en-ID" sz="2400" b="1" dirty="0"/>
              <a:t>         Asas </a:t>
            </a:r>
            <a:r>
              <a:rPr lang="en-ID" sz="2400" b="1" dirty="0" err="1"/>
              <a:t>Pengelolaan</a:t>
            </a:r>
            <a:r>
              <a:rPr lang="en-ID" sz="2400" b="1" dirty="0"/>
              <a:t> </a:t>
            </a:r>
            <a:r>
              <a:rPr lang="en-ID" sz="2400" b="1" dirty="0" err="1"/>
              <a:t>Keuangan</a:t>
            </a:r>
            <a:r>
              <a:rPr lang="en-ID" sz="2400" b="1" dirty="0"/>
              <a:t> Negara</a:t>
            </a:r>
          </a:p>
          <a:p>
            <a:endParaRPr lang="en-ID" sz="2400" b="1" dirty="0"/>
          </a:p>
          <a:p>
            <a:pPr marL="342900" indent="-342900">
              <a:buFont typeface="Arial" panose="020B0604020202020204" pitchFamily="34" charset="0"/>
              <a:buChar char="•"/>
            </a:pPr>
            <a:r>
              <a:rPr lang="en-ID" sz="2400" dirty="0" err="1"/>
              <a:t>Proporsionalitas</a:t>
            </a:r>
            <a:r>
              <a:rPr lang="en-ID" sz="2400" dirty="0"/>
              <a:t>: </a:t>
            </a:r>
            <a:r>
              <a:rPr lang="en-ID" sz="2400" dirty="0" err="1"/>
              <a:t>Alokasi</a:t>
            </a:r>
            <a:r>
              <a:rPr lang="en-ID" sz="2400" dirty="0"/>
              <a:t> </a:t>
            </a:r>
            <a:r>
              <a:rPr lang="en-ID" sz="2400" dirty="0" err="1"/>
              <a:t>anggaran</a:t>
            </a:r>
            <a:r>
              <a:rPr lang="en-ID" sz="2400" dirty="0"/>
              <a:t> </a:t>
            </a:r>
            <a:r>
              <a:rPr lang="en-ID" sz="2400" dirty="0" err="1"/>
              <a:t>dilakukan</a:t>
            </a:r>
            <a:r>
              <a:rPr lang="en-ID" sz="2400" dirty="0"/>
              <a:t> </a:t>
            </a:r>
            <a:r>
              <a:rPr lang="en-ID" sz="2400" dirty="0" err="1"/>
              <a:t>secara</a:t>
            </a:r>
            <a:r>
              <a:rPr lang="en-ID" sz="2400" dirty="0"/>
              <a:t> </a:t>
            </a:r>
            <a:r>
              <a:rPr lang="en-ID" sz="2400" dirty="0" err="1"/>
              <a:t>proporsional</a:t>
            </a:r>
            <a:r>
              <a:rPr lang="en-ID" sz="2400" dirty="0"/>
              <a:t> </a:t>
            </a:r>
            <a:r>
              <a:rPr lang="en-ID" sz="2400" dirty="0" err="1"/>
              <a:t>sesuai</a:t>
            </a:r>
            <a:r>
              <a:rPr lang="en-ID" sz="2400" dirty="0"/>
              <a:t> </a:t>
            </a:r>
            <a:r>
              <a:rPr lang="en-ID" sz="2400" dirty="0" err="1"/>
              <a:t>kebutuhan</a:t>
            </a:r>
            <a:r>
              <a:rPr lang="en-ID" sz="2400" dirty="0"/>
              <a:t>.</a:t>
            </a:r>
          </a:p>
          <a:p>
            <a:pPr marL="342900" indent="-342900">
              <a:buFont typeface="Arial" panose="020B0604020202020204" pitchFamily="34" charset="0"/>
              <a:buChar char="•"/>
            </a:pPr>
            <a:r>
              <a:rPr lang="en-ID" sz="2400" dirty="0" err="1"/>
              <a:t>Keterbukaan</a:t>
            </a:r>
            <a:r>
              <a:rPr lang="en-ID" sz="2400" dirty="0"/>
              <a:t>: Proses </a:t>
            </a:r>
            <a:r>
              <a:rPr lang="en-ID" sz="2400" dirty="0" err="1"/>
              <a:t>pengelolaan</a:t>
            </a:r>
            <a:r>
              <a:rPr lang="en-ID" sz="2400" dirty="0"/>
              <a:t> </a:t>
            </a:r>
            <a:r>
              <a:rPr lang="en-ID" sz="2400" dirty="0" err="1"/>
              <a:t>keuangan</a:t>
            </a:r>
            <a:r>
              <a:rPr lang="en-ID" sz="2400" dirty="0"/>
              <a:t> negara </a:t>
            </a:r>
            <a:r>
              <a:rPr lang="en-ID" sz="2400" dirty="0" err="1"/>
              <a:t>dilakukan</a:t>
            </a:r>
            <a:r>
              <a:rPr lang="en-ID" sz="2400" dirty="0"/>
              <a:t> </a:t>
            </a:r>
            <a:r>
              <a:rPr lang="en-ID" sz="2400" dirty="0" err="1"/>
              <a:t>secara</a:t>
            </a:r>
            <a:r>
              <a:rPr lang="en-ID" sz="2400" dirty="0"/>
              <a:t> </a:t>
            </a:r>
            <a:r>
              <a:rPr lang="en-ID" sz="2400" dirty="0" err="1"/>
              <a:t>transparan</a:t>
            </a:r>
            <a:r>
              <a:rPr lang="en-ID" sz="2400" dirty="0"/>
              <a:t>.</a:t>
            </a:r>
          </a:p>
          <a:p>
            <a:pPr marL="342900" indent="-342900">
              <a:buFont typeface="Arial" panose="020B0604020202020204" pitchFamily="34" charset="0"/>
              <a:buChar char="•"/>
            </a:pPr>
            <a:r>
              <a:rPr lang="en-ID" sz="2400" dirty="0" err="1"/>
              <a:t>Pemeriksaan</a:t>
            </a:r>
            <a:r>
              <a:rPr lang="en-ID" sz="2400" dirty="0"/>
              <a:t> </a:t>
            </a:r>
            <a:r>
              <a:rPr lang="en-ID" sz="2400" dirty="0" err="1"/>
              <a:t>Keuangan</a:t>
            </a:r>
            <a:r>
              <a:rPr lang="en-ID" sz="2400" dirty="0"/>
              <a:t> oleh Badan </a:t>
            </a:r>
            <a:r>
              <a:rPr lang="en-ID" sz="2400" dirty="0" err="1"/>
              <a:t>Pemeriksa</a:t>
            </a:r>
            <a:r>
              <a:rPr lang="en-ID" sz="2400" dirty="0"/>
              <a:t> yang </a:t>
            </a:r>
            <a:r>
              <a:rPr lang="en-ID" sz="2400" dirty="0" err="1"/>
              <a:t>Bebas</a:t>
            </a:r>
            <a:r>
              <a:rPr lang="en-ID" sz="2400" dirty="0"/>
              <a:t> dan </a:t>
            </a:r>
            <a:r>
              <a:rPr lang="en-ID" sz="2400" dirty="0" err="1"/>
              <a:t>Mandiri</a:t>
            </a:r>
            <a:r>
              <a:rPr lang="en-ID" sz="2400" dirty="0"/>
              <a:t>: Audit </a:t>
            </a:r>
            <a:r>
              <a:rPr lang="en-ID" sz="2400" dirty="0" err="1"/>
              <a:t>dilakukan</a:t>
            </a:r>
            <a:r>
              <a:rPr lang="en-ID" sz="2400" dirty="0"/>
              <a:t> oleh </a:t>
            </a:r>
            <a:r>
              <a:rPr lang="en-ID" sz="2400" dirty="0" err="1"/>
              <a:t>lembaga</a:t>
            </a:r>
            <a:r>
              <a:rPr lang="en-ID" sz="2400" dirty="0"/>
              <a:t> </a:t>
            </a:r>
            <a:r>
              <a:rPr lang="en-ID" sz="2400" dirty="0" err="1"/>
              <a:t>independen</a:t>
            </a:r>
            <a:r>
              <a:rPr lang="en-ID" sz="2400" dirty="0"/>
              <a:t> </a:t>
            </a:r>
            <a:r>
              <a:rPr lang="en-ID" sz="2400" dirty="0" err="1"/>
              <a:t>seperti</a:t>
            </a:r>
            <a:r>
              <a:rPr lang="en-ID" sz="2400" dirty="0"/>
              <a:t> BPK.</a:t>
            </a:r>
          </a:p>
          <a:p>
            <a:endParaRPr lang="en-ID" sz="2400" dirty="0"/>
          </a:p>
          <a:p>
            <a:endParaRPr lang="en-ID" sz="24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7D977A3-9D0B-E19A-BB8E-ACEC0A39D564}"/>
              </a:ext>
            </a:extLst>
          </p:cNvPr>
          <p:cNvSpPr txBox="1"/>
          <p:nvPr/>
        </p:nvSpPr>
        <p:spPr>
          <a:xfrm>
            <a:off x="467544" y="764704"/>
            <a:ext cx="8424936" cy="5632311"/>
          </a:xfrm>
          <a:prstGeom prst="rect">
            <a:avLst/>
          </a:prstGeom>
          <a:noFill/>
        </p:spPr>
        <p:txBody>
          <a:bodyPr wrap="square">
            <a:spAutoFit/>
          </a:bodyPr>
          <a:lstStyle/>
          <a:p>
            <a:pPr algn="ctr"/>
            <a:r>
              <a:rPr lang="en-ID" sz="2400" b="1" dirty="0" err="1"/>
              <a:t>Struktur</a:t>
            </a:r>
            <a:r>
              <a:rPr lang="en-ID" sz="2400" b="1" dirty="0"/>
              <a:t> </a:t>
            </a:r>
            <a:r>
              <a:rPr lang="en-ID" sz="2400" b="1" dirty="0" err="1"/>
              <a:t>Pengelola</a:t>
            </a:r>
            <a:r>
              <a:rPr lang="en-ID" sz="2400" b="1" dirty="0"/>
              <a:t> </a:t>
            </a:r>
            <a:r>
              <a:rPr lang="en-ID" sz="2400" b="1" dirty="0" err="1"/>
              <a:t>Keuangan</a:t>
            </a:r>
            <a:r>
              <a:rPr lang="en-ID" sz="2400" b="1" dirty="0"/>
              <a:t> Negara</a:t>
            </a:r>
          </a:p>
          <a:p>
            <a:endParaRPr lang="en-ID" sz="2400" dirty="0"/>
          </a:p>
          <a:p>
            <a:r>
              <a:rPr lang="en-ID" sz="2400" dirty="0" err="1"/>
              <a:t>Struktur</a:t>
            </a:r>
            <a:r>
              <a:rPr lang="en-ID" sz="2400" dirty="0"/>
              <a:t> </a:t>
            </a:r>
            <a:r>
              <a:rPr lang="en-ID" sz="2400" dirty="0" err="1"/>
              <a:t>pengelola</a:t>
            </a:r>
            <a:r>
              <a:rPr lang="en-ID" sz="2400" dirty="0"/>
              <a:t> </a:t>
            </a:r>
            <a:r>
              <a:rPr lang="en-ID" sz="2400" dirty="0" err="1"/>
              <a:t>keuangan</a:t>
            </a:r>
            <a:r>
              <a:rPr lang="en-ID" sz="2400" dirty="0"/>
              <a:t> negara </a:t>
            </a:r>
            <a:r>
              <a:rPr lang="en-ID" sz="2400" dirty="0" err="1"/>
              <a:t>diatur</a:t>
            </a:r>
            <a:r>
              <a:rPr lang="en-ID" sz="2400" dirty="0"/>
              <a:t> </a:t>
            </a:r>
            <a:r>
              <a:rPr lang="en-ID" sz="2400" dirty="0" err="1"/>
              <a:t>berdasarkan</a:t>
            </a:r>
            <a:r>
              <a:rPr lang="en-ID" sz="2400" dirty="0"/>
              <a:t> </a:t>
            </a:r>
            <a:r>
              <a:rPr lang="en-ID" sz="2400" dirty="0" err="1"/>
              <a:t>prinsip</a:t>
            </a:r>
            <a:r>
              <a:rPr lang="en-ID" sz="2400" dirty="0"/>
              <a:t> </a:t>
            </a:r>
            <a:r>
              <a:rPr lang="en-ID" sz="2400" dirty="0" err="1"/>
              <a:t>pendelegasian</a:t>
            </a:r>
            <a:r>
              <a:rPr lang="en-ID" sz="2400" dirty="0"/>
              <a:t> </a:t>
            </a:r>
            <a:r>
              <a:rPr lang="en-ID" sz="2400" dirty="0" err="1"/>
              <a:t>kewenangan</a:t>
            </a:r>
            <a:r>
              <a:rPr lang="en-ID" sz="2400" dirty="0"/>
              <a:t> </a:t>
            </a:r>
            <a:r>
              <a:rPr lang="en-ID" sz="2400" dirty="0" err="1"/>
              <a:t>dari</a:t>
            </a:r>
            <a:r>
              <a:rPr lang="en-ID" sz="2400" dirty="0"/>
              <a:t> </a:t>
            </a:r>
            <a:r>
              <a:rPr lang="en-ID" sz="2400" dirty="0" err="1"/>
              <a:t>Presiden</a:t>
            </a:r>
            <a:r>
              <a:rPr lang="en-ID" sz="2400" dirty="0"/>
              <a:t> </a:t>
            </a:r>
            <a:r>
              <a:rPr lang="en-ID" sz="2400" dirty="0" err="1"/>
              <a:t>sebagai</a:t>
            </a:r>
            <a:r>
              <a:rPr lang="en-ID" sz="2400" dirty="0"/>
              <a:t> </a:t>
            </a:r>
            <a:r>
              <a:rPr lang="en-ID" sz="2400" dirty="0" err="1"/>
              <a:t>pemegang</a:t>
            </a:r>
            <a:r>
              <a:rPr lang="en-ID" sz="2400" dirty="0"/>
              <a:t> </a:t>
            </a:r>
            <a:r>
              <a:rPr lang="en-ID" sz="2400" dirty="0" err="1"/>
              <a:t>kekuasaan</a:t>
            </a:r>
            <a:r>
              <a:rPr lang="en-ID" sz="2400" dirty="0"/>
              <a:t> </a:t>
            </a:r>
            <a:r>
              <a:rPr lang="en-ID" sz="2400" dirty="0" err="1"/>
              <a:t>pengelolaan</a:t>
            </a:r>
            <a:r>
              <a:rPr lang="en-ID" sz="2400" dirty="0"/>
              <a:t> </a:t>
            </a:r>
            <a:r>
              <a:rPr lang="en-ID" sz="2400" dirty="0" err="1"/>
              <a:t>keuangan</a:t>
            </a:r>
            <a:r>
              <a:rPr lang="en-ID" sz="2400" dirty="0"/>
              <a:t> negara:</a:t>
            </a:r>
          </a:p>
          <a:p>
            <a:endParaRPr lang="en-ID" sz="2400" dirty="0"/>
          </a:p>
          <a:p>
            <a:pPr marL="342900" indent="-342900">
              <a:buFont typeface="Arial" panose="020B0604020202020204" pitchFamily="34" charset="0"/>
              <a:buChar char="•"/>
            </a:pPr>
            <a:r>
              <a:rPr lang="en-ID" sz="2400" dirty="0" err="1"/>
              <a:t>Presiden</a:t>
            </a:r>
            <a:r>
              <a:rPr lang="en-ID" sz="2400" dirty="0"/>
              <a:t>: </a:t>
            </a:r>
            <a:r>
              <a:rPr lang="en-ID" sz="2400" dirty="0" err="1"/>
              <a:t>Pemegang</a:t>
            </a:r>
            <a:r>
              <a:rPr lang="en-ID" sz="2400" dirty="0"/>
              <a:t> </a:t>
            </a:r>
            <a:r>
              <a:rPr lang="en-ID" sz="2400" dirty="0" err="1"/>
              <a:t>kekuasaan</a:t>
            </a:r>
            <a:r>
              <a:rPr lang="en-ID" sz="2400" dirty="0"/>
              <a:t> </a:t>
            </a:r>
            <a:r>
              <a:rPr lang="en-ID" sz="2400" dirty="0" err="1"/>
              <a:t>tertinggi</a:t>
            </a:r>
            <a:r>
              <a:rPr lang="en-ID" sz="2400" dirty="0"/>
              <a:t> </a:t>
            </a:r>
            <a:r>
              <a:rPr lang="en-ID" sz="2400" dirty="0" err="1"/>
              <a:t>atas</a:t>
            </a:r>
            <a:r>
              <a:rPr lang="en-ID" sz="2400" dirty="0"/>
              <a:t> </a:t>
            </a:r>
            <a:r>
              <a:rPr lang="en-ID" sz="2400" dirty="0" err="1"/>
              <a:t>pengelolaan</a:t>
            </a:r>
            <a:r>
              <a:rPr lang="en-ID" sz="2400" dirty="0"/>
              <a:t> </a:t>
            </a:r>
            <a:r>
              <a:rPr lang="en-ID" sz="2400" dirty="0" err="1"/>
              <a:t>keuangan</a:t>
            </a:r>
            <a:r>
              <a:rPr lang="en-ID" sz="2400" dirty="0"/>
              <a:t> negara.</a:t>
            </a:r>
          </a:p>
          <a:p>
            <a:pPr marL="342900" indent="-342900">
              <a:buFont typeface="Arial" panose="020B0604020202020204" pitchFamily="34" charset="0"/>
              <a:buChar char="•"/>
            </a:pPr>
            <a:r>
              <a:rPr lang="en-ID" sz="2400" dirty="0"/>
              <a:t>Menteri </a:t>
            </a:r>
            <a:r>
              <a:rPr lang="en-ID" sz="2400" dirty="0" err="1"/>
              <a:t>Keuangan</a:t>
            </a:r>
            <a:r>
              <a:rPr lang="en-ID" sz="2400" dirty="0"/>
              <a:t>: </a:t>
            </a:r>
            <a:r>
              <a:rPr lang="en-ID" sz="2400" dirty="0" err="1"/>
              <a:t>Bertindak</a:t>
            </a:r>
            <a:r>
              <a:rPr lang="en-ID" sz="2400" dirty="0"/>
              <a:t> </a:t>
            </a:r>
            <a:r>
              <a:rPr lang="en-ID" sz="2400" dirty="0" err="1"/>
              <a:t>sebagai</a:t>
            </a:r>
            <a:r>
              <a:rPr lang="en-ID" sz="2400" dirty="0"/>
              <a:t> </a:t>
            </a:r>
            <a:r>
              <a:rPr lang="en-ID" sz="2400" dirty="0" err="1"/>
              <a:t>pengelola</a:t>
            </a:r>
            <a:r>
              <a:rPr lang="en-ID" sz="2400" dirty="0"/>
              <a:t> </a:t>
            </a:r>
            <a:r>
              <a:rPr lang="en-ID" sz="2400" dirty="0" err="1"/>
              <a:t>fiskal</a:t>
            </a:r>
            <a:r>
              <a:rPr lang="en-ID" sz="2400" dirty="0"/>
              <a:t> dan </a:t>
            </a:r>
            <a:r>
              <a:rPr lang="en-ID" sz="2400" dirty="0" err="1"/>
              <a:t>bendahara</a:t>
            </a:r>
            <a:r>
              <a:rPr lang="en-ID" sz="2400" dirty="0"/>
              <a:t> </a:t>
            </a:r>
            <a:r>
              <a:rPr lang="en-ID" sz="2400" dirty="0" err="1"/>
              <a:t>umum</a:t>
            </a:r>
            <a:r>
              <a:rPr lang="en-ID" sz="2400" dirty="0"/>
              <a:t> negara, </a:t>
            </a:r>
            <a:r>
              <a:rPr lang="en-ID" sz="2400" dirty="0" err="1"/>
              <a:t>serta</a:t>
            </a:r>
            <a:r>
              <a:rPr lang="en-ID" sz="2400" dirty="0"/>
              <a:t> wakil </a:t>
            </a:r>
            <a:r>
              <a:rPr lang="en-ID" sz="2400" dirty="0" err="1"/>
              <a:t>pemerintah</a:t>
            </a:r>
            <a:r>
              <a:rPr lang="en-ID" sz="2400" dirty="0"/>
              <a:t> </a:t>
            </a:r>
            <a:r>
              <a:rPr lang="en-ID" sz="2400" dirty="0" err="1"/>
              <a:t>dalam</a:t>
            </a:r>
            <a:r>
              <a:rPr lang="en-ID" sz="2400" dirty="0"/>
              <a:t> </a:t>
            </a:r>
            <a:r>
              <a:rPr lang="en-ID" sz="2400" dirty="0" err="1"/>
              <a:t>kepemilikan</a:t>
            </a:r>
            <a:r>
              <a:rPr lang="en-ID" sz="2400" dirty="0"/>
              <a:t> </a:t>
            </a:r>
            <a:r>
              <a:rPr lang="en-ID" sz="2400" dirty="0" err="1"/>
              <a:t>kekayaan</a:t>
            </a:r>
            <a:r>
              <a:rPr lang="en-ID" sz="2400" dirty="0"/>
              <a:t> negara yang </a:t>
            </a:r>
            <a:r>
              <a:rPr lang="en-ID" sz="2400" dirty="0" err="1"/>
              <a:t>dipisahkan</a:t>
            </a:r>
            <a:r>
              <a:rPr lang="en-ID" sz="2400" dirty="0"/>
              <a:t>.</a:t>
            </a:r>
          </a:p>
          <a:p>
            <a:pPr marL="342900" indent="-342900">
              <a:buFont typeface="Arial" panose="020B0604020202020204" pitchFamily="34" charset="0"/>
              <a:buChar char="•"/>
            </a:pPr>
            <a:r>
              <a:rPr lang="en-ID" sz="2400" dirty="0"/>
              <a:t>Menteri/</a:t>
            </a:r>
            <a:r>
              <a:rPr lang="en-ID" sz="2400" dirty="0" err="1"/>
              <a:t>Pimpinan</a:t>
            </a:r>
            <a:r>
              <a:rPr lang="en-ID" sz="2400" dirty="0"/>
              <a:t> Lembaga: </a:t>
            </a:r>
            <a:r>
              <a:rPr lang="en-ID" sz="2400" dirty="0" err="1"/>
              <a:t>Sebagai</a:t>
            </a:r>
            <a:r>
              <a:rPr lang="en-ID" sz="2400" dirty="0"/>
              <a:t> </a:t>
            </a:r>
            <a:r>
              <a:rPr lang="en-ID" sz="2400" dirty="0" err="1"/>
              <a:t>pengguna</a:t>
            </a:r>
            <a:r>
              <a:rPr lang="en-ID" sz="2400" dirty="0"/>
              <a:t> </a:t>
            </a:r>
            <a:r>
              <a:rPr lang="en-ID" sz="2400" dirty="0" err="1"/>
              <a:t>anggaran</a:t>
            </a:r>
            <a:r>
              <a:rPr lang="en-ID" sz="2400" dirty="0"/>
              <a:t>/</a:t>
            </a:r>
            <a:r>
              <a:rPr lang="en-ID" sz="2400" dirty="0" err="1"/>
              <a:t>barang</a:t>
            </a:r>
            <a:r>
              <a:rPr lang="en-ID" sz="2400" dirty="0"/>
              <a:t> di </a:t>
            </a:r>
            <a:r>
              <a:rPr lang="en-ID" sz="2400" dirty="0" err="1"/>
              <a:t>kementerian</a:t>
            </a:r>
            <a:r>
              <a:rPr lang="en-ID" sz="2400" dirty="0"/>
              <a:t>/</a:t>
            </a:r>
            <a:r>
              <a:rPr lang="en-ID" sz="2400" dirty="0" err="1"/>
              <a:t>lembaga</a:t>
            </a:r>
            <a:r>
              <a:rPr lang="en-ID" sz="2400" dirty="0"/>
              <a:t> masing-masing.</a:t>
            </a:r>
          </a:p>
          <a:p>
            <a:pPr marL="342900" indent="-342900">
              <a:buFont typeface="Arial" panose="020B0604020202020204" pitchFamily="34" charset="0"/>
              <a:buChar char="•"/>
            </a:pPr>
            <a:endParaRPr lang="en-ID" sz="2400" dirty="0"/>
          </a:p>
          <a:p>
            <a:endParaRPr lang="en-ID" sz="2400" dirty="0"/>
          </a:p>
        </p:txBody>
      </p:sp>
    </p:spTree>
    <p:extLst>
      <p:ext uri="{BB962C8B-B14F-4D97-AF65-F5344CB8AC3E}">
        <p14:creationId xmlns:p14="http://schemas.microsoft.com/office/powerpoint/2010/main" val="135396703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EAAF3F-5E0C-98C4-785B-15C57E890CF1}"/>
              </a:ext>
            </a:extLst>
          </p:cNvPr>
          <p:cNvSpPr txBox="1"/>
          <p:nvPr/>
        </p:nvSpPr>
        <p:spPr>
          <a:xfrm>
            <a:off x="3491880" y="2348880"/>
            <a:ext cx="1368152" cy="369332"/>
          </a:xfrm>
          <a:prstGeom prst="rect">
            <a:avLst/>
          </a:prstGeom>
          <a:noFill/>
        </p:spPr>
        <p:txBody>
          <a:bodyPr wrap="square" rtlCol="0">
            <a:spAutoFit/>
          </a:bodyPr>
          <a:lstStyle/>
          <a:p>
            <a:endParaRPr lang="en-ID" dirty="0"/>
          </a:p>
        </p:txBody>
      </p:sp>
      <p:sp>
        <p:nvSpPr>
          <p:cNvPr id="4" name="TextBox 3">
            <a:extLst>
              <a:ext uri="{FF2B5EF4-FFF2-40B4-BE49-F238E27FC236}">
                <a16:creationId xmlns:a16="http://schemas.microsoft.com/office/drawing/2014/main" id="{79C030C5-56CB-BB50-84A6-266912533521}"/>
              </a:ext>
            </a:extLst>
          </p:cNvPr>
          <p:cNvSpPr txBox="1"/>
          <p:nvPr/>
        </p:nvSpPr>
        <p:spPr>
          <a:xfrm>
            <a:off x="1097868" y="1052736"/>
            <a:ext cx="6948264" cy="4524315"/>
          </a:xfrm>
          <a:prstGeom prst="rect">
            <a:avLst/>
          </a:prstGeom>
          <a:noFill/>
        </p:spPr>
        <p:txBody>
          <a:bodyPr wrap="square">
            <a:spAutoFit/>
          </a:bodyPr>
          <a:lstStyle/>
          <a:p>
            <a:r>
              <a:rPr lang="en-ID" sz="2400" b="1" dirty="0"/>
              <a:t>            </a:t>
            </a:r>
            <a:r>
              <a:rPr lang="en-ID" sz="2400" b="1" dirty="0" err="1"/>
              <a:t>Struktur</a:t>
            </a:r>
            <a:r>
              <a:rPr lang="en-ID" sz="2400" b="1" dirty="0"/>
              <a:t> </a:t>
            </a:r>
            <a:r>
              <a:rPr lang="en-ID" sz="2400" b="1" dirty="0" err="1"/>
              <a:t>Pengelola</a:t>
            </a:r>
            <a:r>
              <a:rPr lang="en-ID" sz="2400" b="1" dirty="0"/>
              <a:t> </a:t>
            </a:r>
            <a:r>
              <a:rPr lang="en-ID" sz="2400" b="1" dirty="0" err="1"/>
              <a:t>Keuangan</a:t>
            </a:r>
            <a:r>
              <a:rPr lang="en-ID" sz="2400" b="1" dirty="0"/>
              <a:t> Negara</a:t>
            </a:r>
          </a:p>
          <a:p>
            <a:endParaRPr lang="en-ID" sz="2400" b="1" dirty="0"/>
          </a:p>
          <a:p>
            <a:pPr marL="342900" indent="-342900">
              <a:buFont typeface="Arial" panose="020B0604020202020204" pitchFamily="34" charset="0"/>
              <a:buChar char="•"/>
            </a:pPr>
            <a:r>
              <a:rPr lang="en-ID" sz="2400" dirty="0" err="1"/>
              <a:t>Gubernur</a:t>
            </a:r>
            <a:r>
              <a:rPr lang="en-ID" sz="2400" dirty="0"/>
              <a:t>/</a:t>
            </a:r>
            <a:r>
              <a:rPr lang="en-ID" sz="2400" dirty="0" err="1"/>
              <a:t>Bupati</a:t>
            </a:r>
            <a:r>
              <a:rPr lang="en-ID" sz="2400" dirty="0"/>
              <a:t>/</a:t>
            </a:r>
            <a:r>
              <a:rPr lang="en-ID" sz="2400" dirty="0" err="1"/>
              <a:t>Walikota</a:t>
            </a:r>
            <a:r>
              <a:rPr lang="en-ID" sz="2400" dirty="0"/>
              <a:t>: </a:t>
            </a:r>
            <a:r>
              <a:rPr lang="en-ID" sz="2400" dirty="0" err="1"/>
              <a:t>Sebagai</a:t>
            </a:r>
            <a:r>
              <a:rPr lang="en-ID" sz="2400" dirty="0"/>
              <a:t> </a:t>
            </a:r>
            <a:r>
              <a:rPr lang="en-ID" sz="2400" dirty="0" err="1"/>
              <a:t>kepala</a:t>
            </a:r>
            <a:r>
              <a:rPr lang="en-ID" sz="2400" dirty="0"/>
              <a:t> </a:t>
            </a:r>
            <a:r>
              <a:rPr lang="en-ID" sz="2400" dirty="0" err="1"/>
              <a:t>pemerintahan</a:t>
            </a:r>
            <a:r>
              <a:rPr lang="en-ID" sz="2400" dirty="0"/>
              <a:t> </a:t>
            </a:r>
            <a:r>
              <a:rPr lang="en-ID" sz="2400" dirty="0" err="1"/>
              <a:t>daerah</a:t>
            </a:r>
            <a:r>
              <a:rPr lang="en-ID" sz="2400" dirty="0"/>
              <a:t> yang </a:t>
            </a:r>
            <a:r>
              <a:rPr lang="en-ID" sz="2400" dirty="0" err="1"/>
              <a:t>mengelola</a:t>
            </a:r>
            <a:r>
              <a:rPr lang="en-ID" sz="2400" dirty="0"/>
              <a:t> </a:t>
            </a:r>
            <a:r>
              <a:rPr lang="en-ID" sz="2400" dirty="0" err="1"/>
              <a:t>keuangan</a:t>
            </a:r>
            <a:r>
              <a:rPr lang="en-ID" sz="2400" dirty="0"/>
              <a:t> </a:t>
            </a:r>
            <a:r>
              <a:rPr lang="en-ID" sz="2400" dirty="0" err="1"/>
              <a:t>daerah</a:t>
            </a:r>
            <a:r>
              <a:rPr lang="en-ID" sz="2400" dirty="0"/>
              <a:t> dan </a:t>
            </a:r>
            <a:r>
              <a:rPr lang="en-ID" sz="2400" dirty="0" err="1"/>
              <a:t>mewakili</a:t>
            </a:r>
            <a:r>
              <a:rPr lang="en-ID" sz="2400" dirty="0"/>
              <a:t> </a:t>
            </a:r>
            <a:r>
              <a:rPr lang="en-ID" sz="2400" dirty="0" err="1"/>
              <a:t>pemerintah</a:t>
            </a:r>
            <a:r>
              <a:rPr lang="en-ID" sz="2400" dirty="0"/>
              <a:t> </a:t>
            </a:r>
            <a:r>
              <a:rPr lang="en-ID" sz="2400" dirty="0" err="1"/>
              <a:t>daerah</a:t>
            </a:r>
            <a:r>
              <a:rPr lang="en-ID" sz="2400" dirty="0"/>
              <a:t> </a:t>
            </a:r>
            <a:r>
              <a:rPr lang="en-ID" sz="2400" dirty="0" err="1"/>
              <a:t>dalam</a:t>
            </a:r>
            <a:r>
              <a:rPr lang="en-ID" sz="2400" dirty="0"/>
              <a:t> </a:t>
            </a:r>
            <a:r>
              <a:rPr lang="en-ID" sz="2400" dirty="0" err="1"/>
              <a:t>kepemilikan</a:t>
            </a:r>
            <a:r>
              <a:rPr lang="en-ID" sz="2400" dirty="0"/>
              <a:t> </a:t>
            </a:r>
            <a:r>
              <a:rPr lang="en-ID" sz="2400" dirty="0" err="1"/>
              <a:t>kekayaan</a:t>
            </a:r>
            <a:r>
              <a:rPr lang="en-ID" sz="2400" dirty="0"/>
              <a:t> </a:t>
            </a:r>
            <a:r>
              <a:rPr lang="en-ID" sz="2400" dirty="0" err="1"/>
              <a:t>daerah</a:t>
            </a:r>
            <a:r>
              <a:rPr lang="en-ID" sz="2400" dirty="0"/>
              <a:t> yang </a:t>
            </a:r>
            <a:r>
              <a:rPr lang="en-ID" sz="2400" dirty="0" err="1"/>
              <a:t>dipisahkan</a:t>
            </a:r>
            <a:r>
              <a:rPr lang="en-ID" sz="2400" dirty="0"/>
              <a:t>.</a:t>
            </a:r>
          </a:p>
          <a:p>
            <a:pPr marL="342900" indent="-342900">
              <a:buFont typeface="Arial" panose="020B0604020202020204" pitchFamily="34" charset="0"/>
              <a:buChar char="•"/>
            </a:pPr>
            <a:r>
              <a:rPr lang="en-ID" sz="2400" dirty="0" err="1"/>
              <a:t>Pejabat</a:t>
            </a:r>
            <a:r>
              <a:rPr lang="en-ID" sz="2400" dirty="0"/>
              <a:t> </a:t>
            </a:r>
            <a:r>
              <a:rPr lang="en-ID" sz="2400" dirty="0" err="1"/>
              <a:t>Pengelola</a:t>
            </a:r>
            <a:r>
              <a:rPr lang="en-ID" sz="2400" dirty="0"/>
              <a:t> </a:t>
            </a:r>
            <a:r>
              <a:rPr lang="en-ID" sz="2400" dirty="0" err="1"/>
              <a:t>Keuangan</a:t>
            </a:r>
            <a:r>
              <a:rPr lang="en-ID" sz="2400" dirty="0"/>
              <a:t> Daerah: </a:t>
            </a:r>
            <a:r>
              <a:rPr lang="en-ID" sz="2400" dirty="0" err="1"/>
              <a:t>Bertugas</a:t>
            </a:r>
            <a:r>
              <a:rPr lang="en-ID" sz="2400" dirty="0"/>
              <a:t> </a:t>
            </a:r>
            <a:r>
              <a:rPr lang="en-ID" sz="2400" dirty="0" err="1"/>
              <a:t>menyusun</a:t>
            </a:r>
            <a:r>
              <a:rPr lang="en-ID" sz="2400" dirty="0"/>
              <a:t> dan </a:t>
            </a:r>
            <a:r>
              <a:rPr lang="en-ID" sz="2400" dirty="0" err="1"/>
              <a:t>melaksanakan</a:t>
            </a:r>
            <a:r>
              <a:rPr lang="en-ID" sz="2400" dirty="0"/>
              <a:t> </a:t>
            </a:r>
            <a:r>
              <a:rPr lang="en-ID" sz="2400" dirty="0" err="1"/>
              <a:t>kebijakan</a:t>
            </a:r>
            <a:r>
              <a:rPr lang="en-ID" sz="2400" dirty="0"/>
              <a:t> APBD, </a:t>
            </a:r>
            <a:r>
              <a:rPr lang="en-ID" sz="2400" dirty="0" err="1"/>
              <a:t>serta</a:t>
            </a:r>
            <a:r>
              <a:rPr lang="en-ID" sz="2400" dirty="0"/>
              <a:t> </a:t>
            </a:r>
            <a:r>
              <a:rPr lang="en-ID" sz="2400" dirty="0" err="1"/>
              <a:t>menjalankan</a:t>
            </a:r>
            <a:r>
              <a:rPr lang="en-ID" sz="2400" dirty="0"/>
              <a:t> </a:t>
            </a:r>
            <a:r>
              <a:rPr lang="en-ID" sz="2400" dirty="0" err="1"/>
              <a:t>fungsi</a:t>
            </a:r>
            <a:r>
              <a:rPr lang="en-ID" sz="2400" dirty="0"/>
              <a:t> </a:t>
            </a:r>
            <a:r>
              <a:rPr lang="en-ID" sz="2400" dirty="0" err="1"/>
              <a:t>bendahara</a:t>
            </a:r>
            <a:r>
              <a:rPr lang="en-ID" sz="2400" dirty="0"/>
              <a:t> </a:t>
            </a:r>
            <a:r>
              <a:rPr lang="en-ID" sz="2400" dirty="0" err="1"/>
              <a:t>umum</a:t>
            </a:r>
            <a:r>
              <a:rPr lang="en-ID" sz="2400" dirty="0"/>
              <a:t> </a:t>
            </a:r>
            <a:r>
              <a:rPr lang="en-ID" sz="2400" dirty="0" err="1"/>
              <a:t>daerah</a:t>
            </a:r>
            <a:r>
              <a:rPr lang="en-ID" sz="2400" dirty="0"/>
              <a:t>.</a:t>
            </a:r>
          </a:p>
          <a:p>
            <a:pPr marL="342900" indent="-342900">
              <a:buFont typeface="Arial" panose="020B0604020202020204" pitchFamily="34" charset="0"/>
              <a:buChar char="•"/>
            </a:pPr>
            <a:r>
              <a:rPr lang="en-ID" sz="2400" dirty="0" err="1"/>
              <a:t>Kepala</a:t>
            </a:r>
            <a:r>
              <a:rPr lang="en-ID" sz="2400" dirty="0"/>
              <a:t> </a:t>
            </a:r>
            <a:r>
              <a:rPr lang="en-ID" sz="2400" dirty="0" err="1"/>
              <a:t>Satuan</a:t>
            </a:r>
            <a:r>
              <a:rPr lang="en-ID" sz="2400" dirty="0"/>
              <a:t> </a:t>
            </a:r>
            <a:r>
              <a:rPr lang="en-ID" sz="2400" dirty="0" err="1"/>
              <a:t>Kerja</a:t>
            </a:r>
            <a:r>
              <a:rPr lang="en-ID" sz="2400" dirty="0"/>
              <a:t> </a:t>
            </a:r>
            <a:r>
              <a:rPr lang="en-ID" sz="2400" dirty="0" err="1"/>
              <a:t>Perangkat</a:t>
            </a:r>
            <a:r>
              <a:rPr lang="en-ID" sz="2400" dirty="0"/>
              <a:t> Daerah (SKPD): </a:t>
            </a:r>
            <a:r>
              <a:rPr lang="en-ID" sz="2400" dirty="0" err="1"/>
              <a:t>Sebagai</a:t>
            </a:r>
            <a:r>
              <a:rPr lang="en-ID" sz="2400" dirty="0"/>
              <a:t> </a:t>
            </a:r>
            <a:r>
              <a:rPr lang="en-ID" sz="2400" dirty="0" err="1"/>
              <a:t>pengguna</a:t>
            </a:r>
            <a:r>
              <a:rPr lang="en-ID" sz="2400" dirty="0"/>
              <a:t> </a:t>
            </a:r>
            <a:r>
              <a:rPr lang="en-ID" sz="2400" dirty="0" err="1"/>
              <a:t>anggaran</a:t>
            </a:r>
            <a:r>
              <a:rPr lang="en-ID" sz="2400" dirty="0"/>
              <a:t>/</a:t>
            </a:r>
            <a:r>
              <a:rPr lang="en-ID" sz="2400" dirty="0" err="1"/>
              <a:t>barang</a:t>
            </a:r>
            <a:r>
              <a:rPr lang="en-ID" sz="2400" dirty="0"/>
              <a:t> di </a:t>
            </a:r>
            <a:r>
              <a:rPr lang="en-ID" sz="2400" dirty="0" err="1"/>
              <a:t>tingkat</a:t>
            </a:r>
            <a:r>
              <a:rPr lang="en-ID" sz="2400" dirty="0"/>
              <a:t> </a:t>
            </a:r>
            <a:r>
              <a:rPr lang="en-ID" sz="2400" dirty="0" err="1"/>
              <a:t>daerah</a:t>
            </a:r>
            <a:r>
              <a:rPr lang="en-ID" sz="2400" dirty="0"/>
              <a:t>.</a:t>
            </a:r>
          </a:p>
        </p:txBody>
      </p:sp>
    </p:spTree>
    <p:extLst>
      <p:ext uri="{BB962C8B-B14F-4D97-AF65-F5344CB8AC3E}">
        <p14:creationId xmlns:p14="http://schemas.microsoft.com/office/powerpoint/2010/main" val="243933569"/>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3EF5EC-4F7C-68B7-0EF7-8348DD126432}"/>
              </a:ext>
            </a:extLst>
          </p:cNvPr>
          <p:cNvSpPr txBox="1"/>
          <p:nvPr/>
        </p:nvSpPr>
        <p:spPr>
          <a:xfrm>
            <a:off x="359532" y="1226369"/>
            <a:ext cx="8424936" cy="5632311"/>
          </a:xfrm>
          <a:prstGeom prst="rect">
            <a:avLst/>
          </a:prstGeom>
          <a:noFill/>
        </p:spPr>
        <p:txBody>
          <a:bodyPr wrap="square" rtlCol="0">
            <a:spAutoFit/>
          </a:bodyPr>
          <a:lstStyle/>
          <a:p>
            <a:pPr algn="just"/>
            <a:r>
              <a:rPr lang="en-US" sz="2400" dirty="0" err="1"/>
              <a:t>Struktur</a:t>
            </a:r>
            <a:r>
              <a:rPr lang="en-US" sz="2400" dirty="0"/>
              <a:t> APBN (</a:t>
            </a:r>
            <a:r>
              <a:rPr lang="en-US" sz="2400" dirty="0" err="1"/>
              <a:t>Anggaran</a:t>
            </a:r>
            <a:r>
              <a:rPr lang="en-US" sz="2400" dirty="0"/>
              <a:t> </a:t>
            </a:r>
            <a:r>
              <a:rPr lang="en-US" sz="2400" dirty="0" err="1"/>
              <a:t>Pendapatan</a:t>
            </a:r>
            <a:r>
              <a:rPr lang="en-US" sz="2400" dirty="0"/>
              <a:t> dan </a:t>
            </a:r>
            <a:r>
              <a:rPr lang="en-US" sz="2400" dirty="0" err="1"/>
              <a:t>Belanja</a:t>
            </a:r>
            <a:r>
              <a:rPr lang="en-US" sz="2400" dirty="0"/>
              <a:t> Negara) </a:t>
            </a:r>
            <a:r>
              <a:rPr lang="en-US" sz="2400" dirty="0" err="1"/>
              <a:t>diatur</a:t>
            </a:r>
            <a:r>
              <a:rPr lang="en-US" sz="2400" dirty="0"/>
              <a:t> </a:t>
            </a:r>
            <a:r>
              <a:rPr lang="en-US" sz="2400" dirty="0" err="1"/>
              <a:t>dalam</a:t>
            </a:r>
            <a:r>
              <a:rPr lang="en-US" sz="2400" dirty="0"/>
              <a:t> format yang </a:t>
            </a:r>
            <a:r>
              <a:rPr lang="en-US" sz="2400" dirty="0" err="1"/>
              <a:t>dikenal</a:t>
            </a:r>
            <a:r>
              <a:rPr lang="en-US" sz="2400" dirty="0"/>
              <a:t> </a:t>
            </a:r>
            <a:r>
              <a:rPr lang="en-US" sz="2400" dirty="0" err="1"/>
              <a:t>sebagai</a:t>
            </a:r>
            <a:r>
              <a:rPr lang="en-US" sz="2400" dirty="0"/>
              <a:t> I-account </a:t>
            </a:r>
            <a:r>
              <a:rPr lang="en-US" sz="2400" dirty="0" err="1"/>
              <a:t>atau</a:t>
            </a:r>
            <a:r>
              <a:rPr lang="en-US" sz="2400" dirty="0"/>
              <a:t> </a:t>
            </a:r>
            <a:r>
              <a:rPr lang="en-US" sz="2400" dirty="0" err="1"/>
              <a:t>postur</a:t>
            </a:r>
            <a:r>
              <a:rPr lang="en-US" sz="2400" dirty="0"/>
              <a:t> APBN, yang </a:t>
            </a:r>
            <a:r>
              <a:rPr lang="en-US" sz="2400" dirty="0" err="1"/>
              <a:t>terdiri</a:t>
            </a:r>
            <a:r>
              <a:rPr lang="en-US" sz="2400" dirty="0"/>
              <a:t> </a:t>
            </a:r>
            <a:r>
              <a:rPr lang="en-US" sz="2400" dirty="0" err="1"/>
              <a:t>dari</a:t>
            </a:r>
            <a:r>
              <a:rPr lang="en-US" sz="2400" dirty="0"/>
              <a:t> </a:t>
            </a:r>
            <a:r>
              <a:rPr lang="en-US" sz="2400" dirty="0" err="1"/>
              <a:t>beberapa</a:t>
            </a:r>
            <a:r>
              <a:rPr lang="en-US" sz="2400" dirty="0"/>
              <a:t> </a:t>
            </a:r>
            <a:r>
              <a:rPr lang="en-US" sz="2400" dirty="0" err="1"/>
              <a:t>komponen</a:t>
            </a:r>
            <a:r>
              <a:rPr lang="en-US" sz="2400" dirty="0"/>
              <a:t> </a:t>
            </a:r>
            <a:r>
              <a:rPr lang="en-US" sz="2400" dirty="0" err="1"/>
              <a:t>utama</a:t>
            </a:r>
            <a:r>
              <a:rPr lang="en-US" sz="2400" dirty="0"/>
              <a:t>:</a:t>
            </a:r>
          </a:p>
          <a:p>
            <a:pPr algn="just"/>
            <a:endParaRPr lang="en-US" sz="2400" dirty="0"/>
          </a:p>
          <a:p>
            <a:pPr marL="342900" indent="-342900">
              <a:buFont typeface="Arial" panose="020B0604020202020204" pitchFamily="34" charset="0"/>
              <a:buChar char="•"/>
            </a:pPr>
            <a:r>
              <a:rPr lang="en-ID" sz="2400" dirty="0" err="1"/>
              <a:t>Pendapatan</a:t>
            </a:r>
            <a:r>
              <a:rPr lang="en-ID" sz="2400" dirty="0"/>
              <a:t> Negara dan Hibah : </a:t>
            </a:r>
            <a:r>
              <a:rPr lang="en-ID" sz="2400" dirty="0" err="1"/>
              <a:t>termasuk</a:t>
            </a:r>
            <a:r>
              <a:rPr lang="en-ID" sz="2400" dirty="0"/>
              <a:t> </a:t>
            </a:r>
            <a:r>
              <a:rPr lang="en-ID" sz="2400" dirty="0" err="1"/>
              <a:t>penerimaan</a:t>
            </a:r>
            <a:r>
              <a:rPr lang="en-ID" sz="2400" dirty="0"/>
              <a:t> </a:t>
            </a:r>
            <a:r>
              <a:rPr lang="en-ID" sz="2400" dirty="0" err="1"/>
              <a:t>perpajakan</a:t>
            </a:r>
            <a:r>
              <a:rPr lang="en-ID" sz="2400" dirty="0"/>
              <a:t>, </a:t>
            </a:r>
            <a:r>
              <a:rPr lang="en-ID" sz="2400" dirty="0" err="1"/>
              <a:t>penerimaan</a:t>
            </a:r>
            <a:r>
              <a:rPr lang="en-ID" sz="2400" dirty="0"/>
              <a:t> negara </a:t>
            </a:r>
            <a:r>
              <a:rPr lang="en-ID" sz="2400" dirty="0" err="1"/>
              <a:t>bukan</a:t>
            </a:r>
            <a:r>
              <a:rPr lang="en-ID" sz="2400" dirty="0"/>
              <a:t> </a:t>
            </a:r>
            <a:r>
              <a:rPr lang="en-ID" sz="2400" dirty="0" err="1"/>
              <a:t>pajak</a:t>
            </a:r>
            <a:r>
              <a:rPr lang="en-ID" sz="2400" dirty="0"/>
              <a:t> (PNBP), dan </a:t>
            </a:r>
            <a:r>
              <a:rPr lang="en-ID" sz="2400" dirty="0" err="1"/>
              <a:t>hibah</a:t>
            </a:r>
            <a:endParaRPr lang="en-ID" sz="2400" dirty="0"/>
          </a:p>
          <a:p>
            <a:pPr marL="342900" indent="-342900">
              <a:buFont typeface="Arial" panose="020B0604020202020204" pitchFamily="34" charset="0"/>
              <a:buChar char="•"/>
            </a:pPr>
            <a:r>
              <a:rPr lang="en-ID" sz="2400" dirty="0" err="1"/>
              <a:t>Belanja</a:t>
            </a:r>
            <a:r>
              <a:rPr lang="en-ID" sz="2400" dirty="0"/>
              <a:t> Negara : </a:t>
            </a:r>
            <a:r>
              <a:rPr lang="en-ID" sz="2400" dirty="0" err="1"/>
              <a:t>Meliputi</a:t>
            </a:r>
            <a:r>
              <a:rPr lang="en-ID" sz="2400" dirty="0"/>
              <a:t> </a:t>
            </a:r>
            <a:r>
              <a:rPr lang="en-ID" sz="2400" dirty="0" err="1"/>
              <a:t>belanja</a:t>
            </a:r>
            <a:r>
              <a:rPr lang="en-ID" sz="2400" dirty="0"/>
              <a:t> </a:t>
            </a:r>
            <a:r>
              <a:rPr lang="en-ID" sz="2400" dirty="0" err="1"/>
              <a:t>pemerintah</a:t>
            </a:r>
            <a:r>
              <a:rPr lang="en-ID" sz="2400" dirty="0"/>
              <a:t> </a:t>
            </a:r>
            <a:r>
              <a:rPr lang="en-ID" sz="2400" dirty="0" err="1"/>
              <a:t>pusat</a:t>
            </a:r>
            <a:r>
              <a:rPr lang="en-ID" sz="2400" dirty="0"/>
              <a:t> (</a:t>
            </a:r>
            <a:r>
              <a:rPr lang="en-ID" sz="2400" dirty="0" err="1"/>
              <a:t>pegawai</a:t>
            </a:r>
            <a:r>
              <a:rPr lang="en-ID" sz="2400" dirty="0"/>
              <a:t>, </a:t>
            </a:r>
            <a:r>
              <a:rPr lang="en-ID" sz="2400" dirty="0" err="1"/>
              <a:t>barang</a:t>
            </a:r>
            <a:r>
              <a:rPr lang="en-ID" sz="2400" dirty="0"/>
              <a:t>, modal, </a:t>
            </a:r>
            <a:r>
              <a:rPr lang="en-ID" sz="2400" dirty="0" err="1"/>
              <a:t>subsidi</a:t>
            </a:r>
            <a:r>
              <a:rPr lang="en-ID" sz="2400" dirty="0"/>
              <a:t>, </a:t>
            </a:r>
            <a:r>
              <a:rPr lang="en-ID" sz="2400" dirty="0" err="1"/>
              <a:t>hibah</a:t>
            </a:r>
            <a:r>
              <a:rPr lang="en-ID" sz="2400" dirty="0"/>
              <a:t>, </a:t>
            </a:r>
            <a:r>
              <a:rPr lang="en-ID" sz="2400" dirty="0" err="1"/>
              <a:t>sosial</a:t>
            </a:r>
            <a:r>
              <a:rPr lang="en-ID" sz="2400" dirty="0"/>
              <a:t>, </a:t>
            </a:r>
            <a:r>
              <a:rPr lang="en-ID" sz="2400" dirty="0" err="1"/>
              <a:t>dll</a:t>
            </a:r>
            <a:r>
              <a:rPr lang="en-ID" sz="2400" dirty="0"/>
              <a:t>.) dan transfer </a:t>
            </a:r>
            <a:r>
              <a:rPr lang="en-ID" sz="2400" dirty="0" err="1"/>
              <a:t>ke</a:t>
            </a:r>
            <a:r>
              <a:rPr lang="en-ID" sz="2400" dirty="0"/>
              <a:t> </a:t>
            </a:r>
            <a:r>
              <a:rPr lang="en-ID" sz="2400" dirty="0" err="1"/>
              <a:t>daerah</a:t>
            </a:r>
            <a:endParaRPr lang="en-ID" sz="2400" dirty="0"/>
          </a:p>
          <a:p>
            <a:pPr marL="342900" indent="-342900">
              <a:buFont typeface="Arial" panose="020B0604020202020204" pitchFamily="34" charset="0"/>
              <a:buChar char="•"/>
            </a:pPr>
            <a:r>
              <a:rPr lang="en-ID" sz="2400" dirty="0" err="1"/>
              <a:t>Keseimbangan</a:t>
            </a:r>
            <a:r>
              <a:rPr lang="en-ID" sz="2400" dirty="0"/>
              <a:t> Primer : </a:t>
            </a:r>
            <a:r>
              <a:rPr lang="en-ID" sz="2400" dirty="0" err="1"/>
              <a:t>Selisih</a:t>
            </a:r>
            <a:r>
              <a:rPr lang="en-ID" sz="2400" dirty="0"/>
              <a:t> </a:t>
            </a:r>
            <a:r>
              <a:rPr lang="en-ID" sz="2400" dirty="0" err="1"/>
              <a:t>antara</a:t>
            </a:r>
            <a:r>
              <a:rPr lang="en-ID" sz="2400" dirty="0"/>
              <a:t> </a:t>
            </a:r>
            <a:r>
              <a:rPr lang="en-ID" sz="2400" dirty="0" err="1"/>
              <a:t>pendapatan</a:t>
            </a:r>
            <a:r>
              <a:rPr lang="en-ID" sz="2400" dirty="0"/>
              <a:t> negara </a:t>
            </a:r>
            <a:r>
              <a:rPr lang="en-ID" sz="2400" dirty="0" err="1"/>
              <a:t>dikurangi</a:t>
            </a:r>
            <a:r>
              <a:rPr lang="en-ID" sz="2400" dirty="0"/>
              <a:t> </a:t>
            </a:r>
            <a:r>
              <a:rPr lang="en-ID" sz="2400" dirty="0" err="1"/>
              <a:t>belanja</a:t>
            </a:r>
            <a:r>
              <a:rPr lang="en-ID" sz="2400" dirty="0"/>
              <a:t> negara di </a:t>
            </a:r>
            <a:r>
              <a:rPr lang="en-ID" sz="2400" dirty="0" err="1"/>
              <a:t>luar</a:t>
            </a:r>
            <a:r>
              <a:rPr lang="en-ID" sz="2400" dirty="0"/>
              <a:t> </a:t>
            </a:r>
            <a:r>
              <a:rPr lang="en-ID" sz="2400" dirty="0" err="1"/>
              <a:t>pembayaran</a:t>
            </a:r>
            <a:r>
              <a:rPr lang="en-ID" sz="2400" dirty="0"/>
              <a:t> bunga utang</a:t>
            </a:r>
          </a:p>
          <a:p>
            <a:pPr marL="342900" indent="-342900">
              <a:buFont typeface="Arial" panose="020B0604020202020204" pitchFamily="34" charset="0"/>
              <a:buChar char="•"/>
            </a:pPr>
            <a:r>
              <a:rPr lang="en-ID" sz="2400" dirty="0"/>
              <a:t>Surplus/</a:t>
            </a:r>
            <a:r>
              <a:rPr lang="en-ID" sz="2400" dirty="0" err="1"/>
              <a:t>Defisit</a:t>
            </a:r>
            <a:r>
              <a:rPr lang="en-ID" sz="2400" dirty="0"/>
              <a:t> </a:t>
            </a:r>
            <a:r>
              <a:rPr lang="en-ID" sz="2400" dirty="0" err="1"/>
              <a:t>Anggaran</a:t>
            </a:r>
            <a:r>
              <a:rPr lang="en-ID" sz="2400" dirty="0"/>
              <a:t> : </a:t>
            </a:r>
            <a:r>
              <a:rPr lang="en-ID" sz="2400" dirty="0" err="1"/>
              <a:t>Selisih</a:t>
            </a:r>
            <a:r>
              <a:rPr lang="en-ID" sz="2400" dirty="0"/>
              <a:t> </a:t>
            </a:r>
            <a:r>
              <a:rPr lang="en-ID" sz="2400" dirty="0" err="1"/>
              <a:t>antara</a:t>
            </a:r>
            <a:r>
              <a:rPr lang="en-ID" sz="2400" dirty="0"/>
              <a:t> </a:t>
            </a:r>
            <a:r>
              <a:rPr lang="en-ID" sz="2400" dirty="0" err="1"/>
              <a:t>pendapatan</a:t>
            </a:r>
            <a:r>
              <a:rPr lang="en-ID" sz="2400" dirty="0"/>
              <a:t> negara dan </a:t>
            </a:r>
            <a:r>
              <a:rPr lang="en-ID" sz="2400" dirty="0" err="1"/>
              <a:t>belanja</a:t>
            </a:r>
            <a:r>
              <a:rPr lang="en-ID" sz="2400" dirty="0"/>
              <a:t> negara</a:t>
            </a:r>
          </a:p>
          <a:p>
            <a:pPr marL="342900" indent="-342900">
              <a:buFont typeface="Arial" panose="020B0604020202020204" pitchFamily="34" charset="0"/>
              <a:buChar char="•"/>
            </a:pPr>
            <a:endParaRPr lang="en-ID" sz="2400" dirty="0"/>
          </a:p>
          <a:p>
            <a:pPr algn="just"/>
            <a:endParaRPr lang="en-ID" sz="2400" dirty="0"/>
          </a:p>
        </p:txBody>
      </p:sp>
      <p:sp>
        <p:nvSpPr>
          <p:cNvPr id="7" name="TextBox 6">
            <a:extLst>
              <a:ext uri="{FF2B5EF4-FFF2-40B4-BE49-F238E27FC236}">
                <a16:creationId xmlns:a16="http://schemas.microsoft.com/office/drawing/2014/main" id="{34795384-300B-AFA6-2FCA-5A43332BB9FE}"/>
              </a:ext>
            </a:extLst>
          </p:cNvPr>
          <p:cNvSpPr txBox="1"/>
          <p:nvPr/>
        </p:nvSpPr>
        <p:spPr>
          <a:xfrm>
            <a:off x="1691680" y="620688"/>
            <a:ext cx="5670376" cy="461665"/>
          </a:xfrm>
          <a:prstGeom prst="rect">
            <a:avLst/>
          </a:prstGeom>
          <a:noFill/>
        </p:spPr>
        <p:txBody>
          <a:bodyPr wrap="square">
            <a:spAutoFit/>
          </a:bodyPr>
          <a:lstStyle/>
          <a:p>
            <a:r>
              <a:rPr lang="en-ID" sz="2400" b="1" dirty="0"/>
              <a:t>                          </a:t>
            </a:r>
            <a:r>
              <a:rPr lang="en-ID" sz="2400" b="1" dirty="0" err="1"/>
              <a:t>Struktur</a:t>
            </a:r>
            <a:r>
              <a:rPr lang="en-ID" sz="2400" b="1" dirty="0"/>
              <a:t> APBN</a:t>
            </a:r>
          </a:p>
        </p:txBody>
      </p:sp>
    </p:spTree>
    <p:extLst>
      <p:ext uri="{BB962C8B-B14F-4D97-AF65-F5344CB8AC3E}">
        <p14:creationId xmlns:p14="http://schemas.microsoft.com/office/powerpoint/2010/main" val="1870947957"/>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F87FC0-D5EF-E1D6-695A-22EC179C521C}"/>
              </a:ext>
            </a:extLst>
          </p:cNvPr>
          <p:cNvSpPr txBox="1"/>
          <p:nvPr/>
        </p:nvSpPr>
        <p:spPr>
          <a:xfrm>
            <a:off x="323528" y="980728"/>
            <a:ext cx="8496944" cy="1938992"/>
          </a:xfrm>
          <a:prstGeom prst="rect">
            <a:avLst/>
          </a:prstGeom>
          <a:noFill/>
        </p:spPr>
        <p:txBody>
          <a:bodyPr wrap="square">
            <a:spAutoFit/>
          </a:bodyPr>
          <a:lstStyle/>
          <a:p>
            <a:r>
              <a:rPr lang="it-IT" sz="2400" b="1" dirty="0"/>
              <a:t>                                               Struktur APBN</a:t>
            </a:r>
          </a:p>
          <a:p>
            <a:endParaRPr lang="it-IT" sz="2400" b="1" dirty="0"/>
          </a:p>
          <a:p>
            <a:pPr marL="342900" indent="-342900">
              <a:buFont typeface="Arial" panose="020B0604020202020204" pitchFamily="34" charset="0"/>
              <a:buChar char="•"/>
            </a:pPr>
            <a:r>
              <a:rPr lang="it-IT" sz="2400" dirty="0"/>
              <a:t>Pembiayaan : Setiap penerimaan yang perlu dibayar kembali dan/atau pengeluaran yang akan diterima kembali</a:t>
            </a:r>
          </a:p>
          <a:p>
            <a:endParaRPr lang="it-IT" sz="2400" b="1" dirty="0"/>
          </a:p>
        </p:txBody>
      </p:sp>
    </p:spTree>
    <p:extLst>
      <p:ext uri="{BB962C8B-B14F-4D97-AF65-F5344CB8AC3E}">
        <p14:creationId xmlns:p14="http://schemas.microsoft.com/office/powerpoint/2010/main" val="3467547830"/>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4CD05F7-1F91-DB0B-0DCF-FDE042B8AE42}"/>
              </a:ext>
            </a:extLst>
          </p:cNvPr>
          <p:cNvSpPr txBox="1"/>
          <p:nvPr/>
        </p:nvSpPr>
        <p:spPr>
          <a:xfrm>
            <a:off x="791580" y="692696"/>
            <a:ext cx="7560840" cy="5262979"/>
          </a:xfrm>
          <a:prstGeom prst="rect">
            <a:avLst/>
          </a:prstGeom>
          <a:noFill/>
        </p:spPr>
        <p:txBody>
          <a:bodyPr wrap="square">
            <a:spAutoFit/>
          </a:bodyPr>
          <a:lstStyle/>
          <a:p>
            <a:r>
              <a:rPr lang="en-ID" sz="2400" b="1" dirty="0"/>
              <a:t>                 </a:t>
            </a:r>
            <a:r>
              <a:rPr lang="en-ID" sz="2400" b="1" dirty="0" err="1"/>
              <a:t>Siklus</a:t>
            </a:r>
            <a:r>
              <a:rPr lang="en-ID" sz="2400" b="1" dirty="0"/>
              <a:t> APBN </a:t>
            </a:r>
            <a:r>
              <a:rPr lang="en-ID" sz="2400" b="1" dirty="0" err="1"/>
              <a:t>dalam</a:t>
            </a:r>
            <a:r>
              <a:rPr lang="en-ID" sz="2400" b="1" dirty="0"/>
              <a:t> Hukum </a:t>
            </a:r>
            <a:r>
              <a:rPr lang="en-ID" sz="2400" b="1" dirty="0" err="1"/>
              <a:t>Kenegaraan</a:t>
            </a:r>
            <a:endParaRPr lang="en-ID" sz="2400" dirty="0"/>
          </a:p>
          <a:p>
            <a:endParaRPr lang="en-ID" sz="2400" dirty="0"/>
          </a:p>
          <a:p>
            <a:r>
              <a:rPr lang="en-ID" sz="2400" dirty="0" err="1"/>
              <a:t>Siklus</a:t>
            </a:r>
            <a:r>
              <a:rPr lang="en-ID" sz="2400" dirty="0"/>
              <a:t> APBN </a:t>
            </a:r>
            <a:r>
              <a:rPr lang="en-ID" sz="2400" dirty="0" err="1"/>
              <a:t>merupakan</a:t>
            </a:r>
            <a:r>
              <a:rPr lang="en-ID" sz="2400" dirty="0"/>
              <a:t> </a:t>
            </a:r>
            <a:r>
              <a:rPr lang="en-ID" sz="2400" dirty="0" err="1"/>
              <a:t>rangkaian</a:t>
            </a:r>
            <a:r>
              <a:rPr lang="en-ID" sz="2400" dirty="0"/>
              <a:t> </a:t>
            </a:r>
            <a:r>
              <a:rPr lang="en-ID" sz="2400" dirty="0" err="1"/>
              <a:t>tahapan</a:t>
            </a:r>
            <a:r>
              <a:rPr lang="en-ID" sz="2400" dirty="0"/>
              <a:t> </a:t>
            </a:r>
            <a:r>
              <a:rPr lang="en-ID" sz="2400" dirty="0" err="1"/>
              <a:t>pengelolaan</a:t>
            </a:r>
            <a:r>
              <a:rPr lang="en-ID" sz="2400" dirty="0"/>
              <a:t> </a:t>
            </a:r>
            <a:r>
              <a:rPr lang="en-ID" sz="2400" dirty="0" err="1"/>
              <a:t>anggaran</a:t>
            </a:r>
            <a:r>
              <a:rPr lang="en-ID" sz="2400" dirty="0"/>
              <a:t> negara yang </a:t>
            </a:r>
            <a:r>
              <a:rPr lang="en-ID" sz="2400" dirty="0" err="1"/>
              <a:t>dimulai</a:t>
            </a:r>
            <a:r>
              <a:rPr lang="en-ID" sz="2400" dirty="0"/>
              <a:t> </a:t>
            </a:r>
            <a:r>
              <a:rPr lang="en-ID" sz="2400" dirty="0" err="1"/>
              <a:t>dari</a:t>
            </a:r>
            <a:r>
              <a:rPr lang="en-ID" sz="2400" dirty="0"/>
              <a:t> </a:t>
            </a:r>
            <a:r>
              <a:rPr lang="en-ID" sz="2400" dirty="0" err="1"/>
              <a:t>perencanaan</a:t>
            </a:r>
            <a:r>
              <a:rPr lang="en-ID" sz="2400" dirty="0"/>
              <a:t> </a:t>
            </a:r>
            <a:r>
              <a:rPr lang="en-ID" sz="2400" dirty="0" err="1"/>
              <a:t>hingga</a:t>
            </a:r>
            <a:r>
              <a:rPr lang="en-ID" sz="2400" dirty="0"/>
              <a:t> </a:t>
            </a:r>
            <a:r>
              <a:rPr lang="en-ID" sz="2400" dirty="0" err="1"/>
              <a:t>pertanggungjawaban</a:t>
            </a:r>
            <a:r>
              <a:rPr lang="en-ID" sz="2400" dirty="0"/>
              <a:t>, dan </a:t>
            </a:r>
            <a:r>
              <a:rPr lang="en-ID" sz="2400" dirty="0" err="1"/>
              <a:t>diatur</a:t>
            </a:r>
            <a:r>
              <a:rPr lang="en-ID" sz="2400" dirty="0"/>
              <a:t> </a:t>
            </a:r>
            <a:r>
              <a:rPr lang="en-ID" sz="2400" dirty="0" err="1"/>
              <a:t>dalam</a:t>
            </a:r>
            <a:r>
              <a:rPr lang="en-ID" sz="2400" dirty="0"/>
              <a:t> </a:t>
            </a:r>
            <a:r>
              <a:rPr lang="en-ID" sz="2400" dirty="0" err="1"/>
              <a:t>undang-undang</a:t>
            </a:r>
            <a:r>
              <a:rPr lang="en-ID" sz="2400" dirty="0"/>
              <a:t>:</a:t>
            </a:r>
          </a:p>
          <a:p>
            <a:pPr marL="342900" indent="-342900">
              <a:buFont typeface="Arial" panose="020B0604020202020204" pitchFamily="34" charset="0"/>
              <a:buChar char="•"/>
            </a:pPr>
            <a:r>
              <a:rPr lang="en-ID" sz="2400" dirty="0" err="1"/>
              <a:t>Perencanaan</a:t>
            </a:r>
            <a:r>
              <a:rPr lang="en-ID" sz="2400" dirty="0"/>
              <a:t> APBN: </a:t>
            </a:r>
            <a:r>
              <a:rPr lang="en-ID" sz="2400" dirty="0" err="1"/>
              <a:t>Penyusunan</a:t>
            </a:r>
            <a:r>
              <a:rPr lang="en-ID" sz="2400" dirty="0"/>
              <a:t> </a:t>
            </a:r>
            <a:r>
              <a:rPr lang="en-ID" sz="2400" dirty="0" err="1"/>
              <a:t>rencana</a:t>
            </a:r>
            <a:r>
              <a:rPr lang="en-ID" sz="2400" dirty="0"/>
              <a:t> </a:t>
            </a:r>
            <a:r>
              <a:rPr lang="en-ID" sz="2400" dirty="0" err="1"/>
              <a:t>kerja</a:t>
            </a:r>
            <a:r>
              <a:rPr lang="en-ID" sz="2400" dirty="0"/>
              <a:t> </a:t>
            </a:r>
            <a:r>
              <a:rPr lang="en-ID" sz="2400" dirty="0" err="1"/>
              <a:t>kementerian</a:t>
            </a:r>
            <a:r>
              <a:rPr lang="en-ID" sz="2400" dirty="0"/>
              <a:t>/</a:t>
            </a:r>
            <a:r>
              <a:rPr lang="en-ID" sz="2400" dirty="0" err="1"/>
              <a:t>lembaga</a:t>
            </a:r>
            <a:r>
              <a:rPr lang="en-ID" sz="2400" dirty="0"/>
              <a:t> (</a:t>
            </a:r>
            <a:r>
              <a:rPr lang="en-ID" sz="2400" dirty="0" err="1"/>
              <a:t>Renja</a:t>
            </a:r>
            <a:r>
              <a:rPr lang="en-ID" sz="2400" dirty="0"/>
              <a:t>-KL), </a:t>
            </a:r>
            <a:r>
              <a:rPr lang="en-ID" sz="2400" dirty="0" err="1"/>
              <a:t>penyusunan</a:t>
            </a:r>
            <a:r>
              <a:rPr lang="en-ID" sz="2400" dirty="0"/>
              <a:t> RKA-KL, dan </a:t>
            </a:r>
            <a:r>
              <a:rPr lang="en-ID" sz="2400" dirty="0" err="1"/>
              <a:t>penyusunan</a:t>
            </a:r>
            <a:r>
              <a:rPr lang="en-ID" sz="2400" dirty="0"/>
              <a:t> </a:t>
            </a:r>
            <a:r>
              <a:rPr lang="en-ID" sz="2400" dirty="0" err="1"/>
              <a:t>Rancangan</a:t>
            </a:r>
            <a:r>
              <a:rPr lang="en-ID" sz="2400" dirty="0"/>
              <a:t> APBN.</a:t>
            </a:r>
          </a:p>
          <a:p>
            <a:pPr marL="342900" indent="-342900">
              <a:buFont typeface="Arial" panose="020B0604020202020204" pitchFamily="34" charset="0"/>
              <a:buChar char="•"/>
            </a:pPr>
            <a:r>
              <a:rPr lang="en-ID" sz="2400" dirty="0" err="1"/>
              <a:t>Pembahasan</a:t>
            </a:r>
            <a:r>
              <a:rPr lang="en-ID" sz="2400" dirty="0"/>
              <a:t> dan </a:t>
            </a:r>
            <a:r>
              <a:rPr lang="en-ID" sz="2400" dirty="0" err="1"/>
              <a:t>Penetapan</a:t>
            </a:r>
            <a:r>
              <a:rPr lang="en-ID" sz="2400" dirty="0"/>
              <a:t> APBN: </a:t>
            </a:r>
            <a:r>
              <a:rPr lang="en-ID" sz="2400" dirty="0" err="1"/>
              <a:t>Pemerintah</a:t>
            </a:r>
            <a:r>
              <a:rPr lang="en-ID" sz="2400" dirty="0"/>
              <a:t> </a:t>
            </a:r>
            <a:r>
              <a:rPr lang="en-ID" sz="2400" dirty="0" err="1"/>
              <a:t>mengajukan</a:t>
            </a:r>
            <a:r>
              <a:rPr lang="en-ID" sz="2400" dirty="0"/>
              <a:t> RUU APBN </a:t>
            </a:r>
            <a:r>
              <a:rPr lang="en-ID" sz="2400" dirty="0" err="1"/>
              <a:t>beserta</a:t>
            </a:r>
            <a:r>
              <a:rPr lang="en-ID" sz="2400" dirty="0"/>
              <a:t> nota </a:t>
            </a:r>
            <a:r>
              <a:rPr lang="en-ID" sz="2400" dirty="0" err="1"/>
              <a:t>keuangan</a:t>
            </a:r>
            <a:r>
              <a:rPr lang="en-ID" sz="2400" dirty="0"/>
              <a:t> </a:t>
            </a:r>
            <a:r>
              <a:rPr lang="en-ID" sz="2400" dirty="0" err="1"/>
              <a:t>ke</a:t>
            </a:r>
            <a:r>
              <a:rPr lang="en-ID" sz="2400" dirty="0"/>
              <a:t> DPR </a:t>
            </a:r>
            <a:r>
              <a:rPr lang="en-ID" sz="2400" dirty="0" err="1"/>
              <a:t>untuk</a:t>
            </a:r>
            <a:r>
              <a:rPr lang="en-ID" sz="2400" dirty="0"/>
              <a:t> </a:t>
            </a:r>
            <a:r>
              <a:rPr lang="en-ID" sz="2400" dirty="0" err="1"/>
              <a:t>dibahas</a:t>
            </a:r>
            <a:r>
              <a:rPr lang="en-ID" sz="2400" dirty="0"/>
              <a:t> dan </a:t>
            </a:r>
            <a:r>
              <a:rPr lang="en-ID" sz="2400" dirty="0" err="1"/>
              <a:t>disahkan</a:t>
            </a:r>
            <a:r>
              <a:rPr lang="en-ID" sz="2400" dirty="0"/>
              <a:t>.</a:t>
            </a:r>
          </a:p>
          <a:p>
            <a:pPr marL="342900" indent="-342900">
              <a:buFont typeface="Arial" panose="020B0604020202020204" pitchFamily="34" charset="0"/>
              <a:buChar char="•"/>
            </a:pPr>
            <a:r>
              <a:rPr lang="en-ID" sz="2400" dirty="0" err="1"/>
              <a:t>Pelaksanaan</a:t>
            </a:r>
            <a:r>
              <a:rPr lang="en-ID" sz="2400" dirty="0"/>
              <a:t> APBN: </a:t>
            </a:r>
            <a:r>
              <a:rPr lang="en-ID" sz="2400" dirty="0" err="1"/>
              <a:t>Setelah</a:t>
            </a:r>
            <a:r>
              <a:rPr lang="en-ID" sz="2400" dirty="0"/>
              <a:t> </a:t>
            </a:r>
            <a:r>
              <a:rPr lang="en-ID" sz="2400" dirty="0" err="1"/>
              <a:t>disahkan</a:t>
            </a:r>
            <a:r>
              <a:rPr lang="en-ID" sz="2400" dirty="0"/>
              <a:t>, APBN </a:t>
            </a:r>
            <a:r>
              <a:rPr lang="en-ID" sz="2400" dirty="0" err="1"/>
              <a:t>dijalankan</a:t>
            </a:r>
            <a:r>
              <a:rPr lang="en-ID" sz="2400" dirty="0"/>
              <a:t> oleh </a:t>
            </a:r>
            <a:r>
              <a:rPr lang="en-ID" sz="2400" dirty="0" err="1"/>
              <a:t>pemerintah</a:t>
            </a:r>
            <a:r>
              <a:rPr lang="en-ID" sz="2400" dirty="0"/>
              <a:t> </a:t>
            </a:r>
            <a:r>
              <a:rPr lang="en-ID" sz="2400" dirty="0" err="1"/>
              <a:t>pusat</a:t>
            </a:r>
            <a:r>
              <a:rPr lang="en-ID" sz="2400" dirty="0"/>
              <a:t> dan </a:t>
            </a:r>
            <a:r>
              <a:rPr lang="en-ID" sz="2400" dirty="0" err="1"/>
              <a:t>daerah</a:t>
            </a:r>
            <a:r>
              <a:rPr lang="en-ID" sz="2400" dirty="0"/>
              <a:t> </a:t>
            </a:r>
            <a:r>
              <a:rPr lang="en-ID" sz="2400" dirty="0" err="1"/>
              <a:t>sesuai</a:t>
            </a:r>
            <a:r>
              <a:rPr lang="en-ID" sz="2400" dirty="0"/>
              <a:t> </a:t>
            </a:r>
            <a:r>
              <a:rPr lang="en-ID" sz="2400" dirty="0" err="1"/>
              <a:t>rincian</a:t>
            </a:r>
            <a:r>
              <a:rPr lang="en-ID" sz="2400" dirty="0"/>
              <a:t> yang </a:t>
            </a:r>
            <a:r>
              <a:rPr lang="en-ID" sz="2400" dirty="0" err="1"/>
              <a:t>telah</a:t>
            </a:r>
            <a:r>
              <a:rPr lang="en-ID" sz="2400" dirty="0"/>
              <a:t> </a:t>
            </a:r>
            <a:r>
              <a:rPr lang="en-ID" sz="2400" dirty="0" err="1"/>
              <a:t>ditetapkan</a:t>
            </a:r>
            <a:r>
              <a:rPr lang="en-ID" sz="2400" dirty="0"/>
              <a:t>.</a:t>
            </a:r>
          </a:p>
        </p:txBody>
      </p:sp>
    </p:spTree>
    <p:extLst>
      <p:ext uri="{BB962C8B-B14F-4D97-AF65-F5344CB8AC3E}">
        <p14:creationId xmlns:p14="http://schemas.microsoft.com/office/powerpoint/2010/main" val="372116031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4026</TotalTime>
  <Words>742</Words>
  <Application>Microsoft Office PowerPoint</Application>
  <PresentationFormat>On-screen Show (4:3)</PresentationFormat>
  <Paragraphs>58</Paragraphs>
  <Slides>13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Cambria</vt:lpstr>
      <vt:lpstr>Swis721 Blk BT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ASUS M1403QA</cp:lastModifiedBy>
  <cp:revision>447</cp:revision>
  <cp:lastPrinted>2017-08-29T02:54:51Z</cp:lastPrinted>
  <dcterms:created xsi:type="dcterms:W3CDTF">2010-04-18T12:06:30Z</dcterms:created>
  <dcterms:modified xsi:type="dcterms:W3CDTF">2025-06-17T15:08:31Z</dcterms:modified>
</cp:coreProperties>
</file>