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2" r:id="rId1"/>
  </p:sldMasterIdLst>
  <p:sldIdLst>
    <p:sldId id="256" r:id="rId2"/>
    <p:sldId id="257" r:id="rId3"/>
    <p:sldId id="266" r:id="rId4"/>
    <p:sldId id="258" r:id="rId5"/>
    <p:sldId id="267" r:id="rId6"/>
    <p:sldId id="259" r:id="rId7"/>
    <p:sldId id="264" r:id="rId8"/>
    <p:sldId id="265" r:id="rId9"/>
    <p:sldId id="260" r:id="rId10"/>
    <p:sldId id="268" r:id="rId11"/>
    <p:sldId id="269" r:id="rId12"/>
    <p:sldId id="261" r:id="rId13"/>
    <p:sldId id="270" r:id="rId14"/>
    <p:sldId id="262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981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21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260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210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843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886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804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429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894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91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4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28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67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25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3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523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53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26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D1466-5A89-51BC-F14F-54188CE11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993693"/>
            <a:ext cx="6815669" cy="1048198"/>
          </a:xfrm>
        </p:spPr>
        <p:txBody>
          <a:bodyPr/>
          <a:lstStyle/>
          <a:p>
            <a:r>
              <a:rPr lang="en-US" sz="3200" b="1" dirty="0"/>
              <a:t>MENJAGA KUALITAS LAYANAN DAN KONSISTENSI PRODUK</a:t>
            </a:r>
            <a:endParaRPr lang="en-ID" sz="3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C69BF1-B880-1A7A-1F42-C5BE78F9DD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MELI AGUSTINA 2322310002</a:t>
            </a:r>
          </a:p>
          <a:p>
            <a:r>
              <a:rPr lang="en-US" sz="1800" dirty="0"/>
              <a:t>RIKE RISTIANA PUTRI 2322310005</a:t>
            </a:r>
          </a:p>
          <a:p>
            <a:r>
              <a:rPr lang="en-US" sz="1800" dirty="0"/>
              <a:t>ROBY YUNIARTO 2322310003</a:t>
            </a:r>
            <a:endParaRPr lang="en-ID" sz="1800" dirty="0"/>
          </a:p>
        </p:txBody>
      </p:sp>
    </p:spTree>
    <p:extLst>
      <p:ext uri="{BB962C8B-B14F-4D97-AF65-F5344CB8AC3E}">
        <p14:creationId xmlns:p14="http://schemas.microsoft.com/office/powerpoint/2010/main" val="2080921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736E-8F94-622B-2E4F-83262B20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69" y="982132"/>
            <a:ext cx="10493115" cy="891637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Tantangan dalam Menjaga Konsistensi Kualitas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D46E3-66E0-C078-3625-C2D03A8F7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b="1" dirty="0" err="1"/>
              <a:t>Perbedaan</a:t>
            </a:r>
            <a:r>
              <a:rPr lang="en-ID" b="1" dirty="0"/>
              <a:t> </a:t>
            </a:r>
            <a:r>
              <a:rPr lang="en-ID" b="1" dirty="0" err="1"/>
              <a:t>musim</a:t>
            </a:r>
            <a:r>
              <a:rPr lang="en-ID" b="1" dirty="0"/>
              <a:t> dan </a:t>
            </a:r>
            <a:r>
              <a:rPr lang="en-ID" b="1" dirty="0" err="1"/>
              <a:t>lokasi</a:t>
            </a:r>
            <a:r>
              <a:rPr lang="en-ID" b="1" dirty="0"/>
              <a:t> </a:t>
            </a:r>
            <a:r>
              <a:rPr lang="en-ID" b="1" dirty="0" err="1"/>
              <a:t>panen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memengaruhi</a:t>
            </a:r>
            <a:r>
              <a:rPr lang="en-ID" dirty="0"/>
              <a:t> rasa dan </a:t>
            </a:r>
            <a:r>
              <a:rPr lang="en-ID" dirty="0" err="1"/>
              <a:t>tekstur</a:t>
            </a:r>
            <a:r>
              <a:rPr lang="en-ID" dirty="0"/>
              <a:t> durian.</a:t>
            </a:r>
          </a:p>
          <a:p>
            <a:r>
              <a:rPr lang="en-ID" b="1" dirty="0" err="1"/>
              <a:t>Kemasan</a:t>
            </a:r>
            <a:r>
              <a:rPr lang="en-ID" b="1" dirty="0"/>
              <a:t> </a:t>
            </a:r>
            <a:r>
              <a:rPr lang="en-ID" b="1" dirty="0" err="1"/>
              <a:t>produk</a:t>
            </a:r>
            <a:r>
              <a:rPr lang="en-ID" b="1" dirty="0"/>
              <a:t> frozen</a:t>
            </a:r>
            <a:r>
              <a:rPr lang="en-ID" dirty="0"/>
              <a:t> </a:t>
            </a:r>
            <a:r>
              <a:rPr lang="en-ID" dirty="0" err="1"/>
              <a:t>dianggap</a:t>
            </a:r>
            <a:r>
              <a:rPr lang="en-ID" dirty="0"/>
              <a:t> </a:t>
            </a:r>
            <a:r>
              <a:rPr lang="en-ID" dirty="0" err="1"/>
              <a:t>masih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ditingkatkan</a:t>
            </a:r>
            <a:r>
              <a:rPr lang="en-ID" dirty="0"/>
              <a:t> (visual &amp; </a:t>
            </a:r>
            <a:r>
              <a:rPr lang="en-ID" dirty="0" err="1"/>
              <a:t>estetika</a:t>
            </a:r>
            <a:r>
              <a:rPr lang="en-ID" dirty="0"/>
              <a:t>).</a:t>
            </a:r>
          </a:p>
          <a:p>
            <a:r>
              <a:rPr lang="en-ID" b="1" dirty="0" err="1"/>
              <a:t>Konsistensi</a:t>
            </a:r>
            <a:r>
              <a:rPr lang="en-ID" b="1" dirty="0"/>
              <a:t> </a:t>
            </a:r>
            <a:r>
              <a:rPr lang="en-ID" b="1" dirty="0" err="1"/>
              <a:t>kualitas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situasi</a:t>
            </a:r>
            <a:r>
              <a:rPr lang="en-ID" b="1" dirty="0"/>
              <a:t> </a:t>
            </a:r>
            <a:r>
              <a:rPr lang="en-ID" b="1" dirty="0" err="1"/>
              <a:t>berbeda</a:t>
            </a:r>
            <a:r>
              <a:rPr lang="en-ID" dirty="0"/>
              <a:t> </a:t>
            </a:r>
            <a:r>
              <a:rPr lang="en-ID" dirty="0" err="1"/>
              <a:t>masih</a:t>
            </a:r>
            <a:r>
              <a:rPr lang="en-ID" dirty="0"/>
              <a:t> </a:t>
            </a:r>
            <a:r>
              <a:rPr lang="en-ID" dirty="0" err="1"/>
              <a:t>jadi</a:t>
            </a:r>
            <a:r>
              <a:rPr lang="en-ID" dirty="0"/>
              <a:t> </a:t>
            </a:r>
            <a:r>
              <a:rPr lang="en-ID" dirty="0" err="1"/>
              <a:t>tantangan</a:t>
            </a:r>
            <a:r>
              <a:rPr lang="en-ID" dirty="0"/>
              <a:t> (</a:t>
            </a:r>
            <a:r>
              <a:rPr lang="en-ID" dirty="0" err="1"/>
              <a:t>responden</a:t>
            </a:r>
            <a:r>
              <a:rPr lang="en-ID" dirty="0"/>
              <a:t> </a:t>
            </a:r>
            <a:r>
              <a:rPr lang="en-ID" dirty="0" err="1"/>
              <a:t>menilai</a:t>
            </a:r>
            <a:r>
              <a:rPr lang="en-ID" dirty="0"/>
              <a:t>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perbaikan</a:t>
            </a:r>
            <a:r>
              <a:rPr lang="en-ID" dirty="0"/>
              <a:t> di </a:t>
            </a:r>
            <a:r>
              <a:rPr lang="en-ID" dirty="0" err="1"/>
              <a:t>aspek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).</a:t>
            </a:r>
          </a:p>
          <a:p>
            <a:endParaRPr lang="en-ID" dirty="0"/>
          </a:p>
        </p:txBody>
      </p:sp>
      <p:pic>
        <p:nvPicPr>
          <p:cNvPr id="11266" name="Picture 2" descr="BLOG MANAJEMEN: Dimensi Kualitas Produk Jasa">
            <a:extLst>
              <a:ext uri="{FF2B5EF4-FFF2-40B4-BE49-F238E27FC236}">
                <a16:creationId xmlns:a16="http://schemas.microsoft.com/office/drawing/2014/main" id="{72F9FA7E-C06E-802A-8D82-F22F10303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89" y="4616969"/>
            <a:ext cx="2612595" cy="14954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898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1E33B-6F05-DFD1-D4A0-E83225B15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 err="1"/>
              <a:t>Menjaga</a:t>
            </a:r>
            <a:r>
              <a:rPr lang="en-ID" dirty="0"/>
              <a:t> </a:t>
            </a:r>
            <a:r>
              <a:rPr lang="en-ID" b="1" dirty="0" err="1"/>
              <a:t>rantai</a:t>
            </a:r>
            <a:r>
              <a:rPr lang="en-ID" b="1" dirty="0"/>
              <a:t> </a:t>
            </a:r>
            <a:r>
              <a:rPr lang="en-ID" b="1" dirty="0" err="1"/>
              <a:t>pasok</a:t>
            </a:r>
            <a:r>
              <a:rPr lang="en-ID" dirty="0"/>
              <a:t> dan </a:t>
            </a:r>
            <a:r>
              <a:rPr lang="en-ID" dirty="0" err="1"/>
              <a:t>logistik</a:t>
            </a:r>
            <a:r>
              <a:rPr lang="en-ID" dirty="0"/>
              <a:t> </a:t>
            </a:r>
            <a:r>
              <a:rPr lang="en-ID" dirty="0" err="1"/>
              <a:t>buah</a:t>
            </a:r>
            <a:r>
              <a:rPr lang="en-ID" dirty="0"/>
              <a:t> segar </a:t>
            </a:r>
            <a:r>
              <a:rPr lang="en-ID" dirty="0" err="1"/>
              <a:t>tetap</a:t>
            </a:r>
            <a:r>
              <a:rPr lang="en-ID" dirty="0"/>
              <a:t> optimal.</a:t>
            </a:r>
          </a:p>
          <a:p>
            <a:pPr marL="0" indent="0">
              <a:buNone/>
            </a:pPr>
            <a:r>
              <a:rPr lang="fi-FI" dirty="0"/>
              <a:t>Meningkatkan </a:t>
            </a:r>
            <a:r>
              <a:rPr lang="fi-FI" b="1" dirty="0"/>
              <a:t>desain dan informasi pada kemasan</a:t>
            </a:r>
            <a:r>
              <a:rPr lang="fi-FI" dirty="0"/>
              <a:t> frozen paste.</a:t>
            </a:r>
          </a:p>
          <a:p>
            <a:pPr marL="0" indent="0">
              <a:buNone/>
            </a:pP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pelatihan</a:t>
            </a:r>
            <a:r>
              <a:rPr lang="en-ID" dirty="0"/>
              <a:t> </a:t>
            </a:r>
            <a:r>
              <a:rPr lang="en-ID" dirty="0" err="1"/>
              <a:t>khusus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staf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memastikan</a:t>
            </a:r>
            <a:r>
              <a:rPr lang="en-ID" dirty="0"/>
              <a:t> </a:t>
            </a:r>
            <a:r>
              <a:rPr lang="en-ID" b="1" dirty="0" err="1"/>
              <a:t>pengetahuan</a:t>
            </a:r>
            <a:r>
              <a:rPr lang="en-ID" b="1" dirty="0"/>
              <a:t> </a:t>
            </a:r>
            <a:r>
              <a:rPr lang="en-ID" b="1" dirty="0" err="1"/>
              <a:t>tentang</a:t>
            </a:r>
            <a:r>
              <a:rPr lang="en-ID" b="1" dirty="0"/>
              <a:t> </a:t>
            </a:r>
            <a:r>
              <a:rPr lang="en-ID" b="1" dirty="0" err="1"/>
              <a:t>kualitas</a:t>
            </a:r>
            <a:r>
              <a:rPr lang="en-ID" b="1" dirty="0"/>
              <a:t> </a:t>
            </a:r>
            <a:r>
              <a:rPr lang="en-ID" b="1" dirty="0" err="1"/>
              <a:t>buah</a:t>
            </a:r>
            <a:r>
              <a:rPr lang="en-ID" dirty="0"/>
              <a:t>.</a:t>
            </a:r>
          </a:p>
          <a:p>
            <a:pPr marL="0" indent="0">
              <a:buNone/>
            </a:pP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03BCF-44A4-1C60-6C4D-5BCFC633A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3866" y="2458388"/>
            <a:ext cx="3718455" cy="970612"/>
          </a:xfrm>
        </p:spPr>
        <p:txBody>
          <a:bodyPr>
            <a:noAutofit/>
          </a:bodyPr>
          <a:lstStyle/>
          <a:p>
            <a:r>
              <a:rPr lang="en-ID" sz="2800" b="1" dirty="0"/>
              <a:t>Strategi </a:t>
            </a:r>
            <a:r>
              <a:rPr lang="en-ID" sz="2800" b="1" dirty="0" err="1"/>
              <a:t>Perbaikan</a:t>
            </a:r>
            <a:r>
              <a:rPr lang="en-ID" sz="2800" b="1" dirty="0"/>
              <a:t> </a:t>
            </a:r>
            <a:r>
              <a:rPr lang="en-ID" sz="2800" b="1" dirty="0" err="1"/>
              <a:t>Kualitas</a:t>
            </a:r>
            <a:r>
              <a:rPr lang="en-ID" sz="2800" b="1" dirty="0"/>
              <a:t> </a:t>
            </a:r>
            <a:r>
              <a:rPr lang="en-ID" sz="2800" b="1" dirty="0" err="1"/>
              <a:t>Produk</a:t>
            </a:r>
            <a:endParaRPr lang="en-ID" sz="2800" b="1" dirty="0"/>
          </a:p>
        </p:txBody>
      </p:sp>
      <p:pic>
        <p:nvPicPr>
          <p:cNvPr id="4099" name="Picture 3" descr="Pentingnya Punya 8 Indikator Kualitas Produk Bagi Bisnis">
            <a:extLst>
              <a:ext uri="{FF2B5EF4-FFF2-40B4-BE49-F238E27FC236}">
                <a16:creationId xmlns:a16="http://schemas.microsoft.com/office/drawing/2014/main" id="{343B0791-5C77-43F8-3C9C-AD6F4A55D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55" y="3638863"/>
            <a:ext cx="2505075" cy="1828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600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4362C-08F4-0690-B842-3ED56C715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D" sz="4800" b="1" dirty="0" err="1"/>
              <a:t>Metodologi</a:t>
            </a:r>
            <a:endParaRPr lang="en-ID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4842C-6461-059F-8204-83E555B25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n-ID" sz="2800" b="1" dirty="0"/>
              <a:t>Jenis </a:t>
            </a:r>
            <a:r>
              <a:rPr lang="en-ID" sz="2800" b="1" dirty="0" err="1"/>
              <a:t>Penelitian</a:t>
            </a:r>
            <a:r>
              <a:rPr lang="en-ID" sz="2800" dirty="0"/>
              <a:t>: </a:t>
            </a:r>
            <a:r>
              <a:rPr lang="en-ID" sz="2800" dirty="0" err="1"/>
              <a:t>Kuantitatif</a:t>
            </a:r>
            <a:endParaRPr lang="en-ID" sz="2800" dirty="0"/>
          </a:p>
          <a:p>
            <a:pPr marL="514350" indent="-514350" algn="just">
              <a:buAutoNum type="arabicPeriod"/>
            </a:pPr>
            <a:r>
              <a:rPr lang="en-ID" sz="2800" b="1" dirty="0"/>
              <a:t>Sampel</a:t>
            </a:r>
            <a:r>
              <a:rPr lang="en-ID" sz="2800" dirty="0"/>
              <a:t>: 100</a:t>
            </a:r>
          </a:p>
          <a:p>
            <a:pPr marL="514350" indent="-514350" algn="just">
              <a:buAutoNum type="arabicPeriod"/>
            </a:pPr>
            <a:r>
              <a:rPr lang="en-ID" sz="2800" b="1" dirty="0"/>
              <a:t>Teknik Sampling</a:t>
            </a:r>
            <a:r>
              <a:rPr lang="en-ID" sz="2800" dirty="0"/>
              <a:t>: Non probability </a:t>
            </a:r>
            <a:r>
              <a:rPr lang="en-ID" sz="2800" dirty="0" err="1"/>
              <a:t>dengan</a:t>
            </a:r>
            <a:r>
              <a:rPr lang="en-ID" sz="2800" dirty="0"/>
              <a:t> purposive sampling</a:t>
            </a:r>
          </a:p>
          <a:p>
            <a:pPr marL="514350" indent="-514350" algn="just">
              <a:buAutoNum type="arabicPeriod"/>
            </a:pPr>
            <a:r>
              <a:rPr lang="en-ID" sz="2800" b="1" dirty="0" err="1"/>
              <a:t>Pengumpulan</a:t>
            </a:r>
            <a:r>
              <a:rPr lang="en-ID" sz="2800" b="1" dirty="0"/>
              <a:t> Data</a:t>
            </a:r>
            <a:r>
              <a:rPr lang="en-ID" sz="2800" dirty="0"/>
              <a:t>: </a:t>
            </a:r>
            <a:r>
              <a:rPr lang="en-ID" sz="2800" dirty="0" err="1"/>
              <a:t>Kuesioner</a:t>
            </a:r>
            <a:r>
              <a:rPr lang="en-ID" sz="2800" dirty="0"/>
              <a:t> </a:t>
            </a:r>
            <a:r>
              <a:rPr lang="en-ID" sz="2800" dirty="0" err="1"/>
              <a:t>tertutup</a:t>
            </a:r>
            <a:r>
              <a:rPr lang="en-ID" sz="2800" dirty="0"/>
              <a:t> </a:t>
            </a:r>
            <a:r>
              <a:rPr lang="en-ID" sz="2800" dirty="0" err="1"/>
              <a:t>skala</a:t>
            </a:r>
            <a:r>
              <a:rPr lang="en-ID" sz="2800" dirty="0"/>
              <a:t> Likert 5 </a:t>
            </a:r>
            <a:r>
              <a:rPr lang="en-ID" sz="2800" dirty="0" err="1"/>
              <a:t>poin</a:t>
            </a:r>
            <a:endParaRPr lang="en-ID" sz="2800" dirty="0"/>
          </a:p>
          <a:p>
            <a:pPr marL="514350" indent="-514350" algn="just">
              <a:buAutoNum type="arabicPeriod"/>
            </a:pPr>
            <a:r>
              <a:rPr lang="en-ID" sz="2800" b="1" dirty="0" err="1"/>
              <a:t>Analisis</a:t>
            </a:r>
            <a:r>
              <a:rPr lang="en-ID" sz="2800" dirty="0"/>
              <a:t> : Uji </a:t>
            </a:r>
            <a:r>
              <a:rPr lang="en-ID" sz="2800" dirty="0" err="1"/>
              <a:t>Asumsi</a:t>
            </a:r>
            <a:r>
              <a:rPr lang="en-ID" sz="2800" dirty="0"/>
              <a:t> </a:t>
            </a:r>
            <a:r>
              <a:rPr lang="en-ID" sz="2800" dirty="0" err="1"/>
              <a:t>Klasik</a:t>
            </a:r>
            <a:r>
              <a:rPr lang="en-ID" sz="2800" dirty="0"/>
              <a:t>, </a:t>
            </a:r>
            <a:r>
              <a:rPr lang="en-ID" sz="2800" dirty="0" err="1"/>
              <a:t>Regresi</a:t>
            </a:r>
            <a:r>
              <a:rPr lang="en-ID" sz="2800" dirty="0"/>
              <a:t> Linier </a:t>
            </a:r>
            <a:r>
              <a:rPr lang="en-ID" sz="2800" dirty="0" err="1"/>
              <a:t>Berganda</a:t>
            </a:r>
            <a:r>
              <a:rPr lang="en-ID" sz="2800" dirty="0"/>
              <a:t>, Uji t (</a:t>
            </a:r>
            <a:r>
              <a:rPr lang="en-ID" sz="2800" dirty="0" err="1"/>
              <a:t>parsial</a:t>
            </a:r>
            <a:r>
              <a:rPr lang="en-ID" sz="2800" dirty="0"/>
              <a:t>), Uji F (</a:t>
            </a:r>
            <a:r>
              <a:rPr lang="en-ID" sz="2800" dirty="0" err="1"/>
              <a:t>simultan</a:t>
            </a:r>
            <a:r>
              <a:rPr lang="en-ID" sz="2800" dirty="0"/>
              <a:t>), </a:t>
            </a:r>
            <a:r>
              <a:rPr lang="en-ID" sz="2800" dirty="0" err="1"/>
              <a:t>Koefisien</a:t>
            </a:r>
            <a:r>
              <a:rPr lang="en-ID" sz="2800" dirty="0"/>
              <a:t> </a:t>
            </a:r>
            <a:r>
              <a:rPr lang="en-ID" sz="2800" dirty="0" err="1"/>
              <a:t>Determinasi</a:t>
            </a:r>
            <a:r>
              <a:rPr lang="en-ID" sz="2800" dirty="0"/>
              <a:t> (R²).</a:t>
            </a:r>
          </a:p>
        </p:txBody>
      </p:sp>
      <p:pic>
        <p:nvPicPr>
          <p:cNvPr id="12290" name="Picture 2" descr="Pengantar Metodologi Penelitian ~ Fatkhan.web.id">
            <a:extLst>
              <a:ext uri="{FF2B5EF4-FFF2-40B4-BE49-F238E27FC236}">
                <a16:creationId xmlns:a16="http://schemas.microsoft.com/office/drawing/2014/main" id="{9F227D4A-BCB5-0A1E-E8BD-6328A5328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284" y="982131"/>
            <a:ext cx="1931219" cy="13038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808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84B97-2998-433F-B3DF-0226B9921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Teori </a:t>
            </a:r>
            <a:r>
              <a:rPr lang="en-ID" b="1" dirty="0" err="1"/>
              <a:t>Pendukung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3234F-1C75-F67A-DBEB-6B96A70D9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b="1" dirty="0"/>
              <a:t>Kotler &amp; Keller (2016)</a:t>
            </a:r>
            <a:r>
              <a:rPr lang="en-ID" dirty="0"/>
              <a:t>: </a:t>
            </a:r>
            <a:r>
              <a:rPr lang="en-ID" dirty="0" err="1"/>
              <a:t>keputusan</a:t>
            </a:r>
            <a:r>
              <a:rPr lang="en-ID" dirty="0"/>
              <a:t> </a:t>
            </a:r>
            <a:r>
              <a:rPr lang="en-ID" dirty="0" err="1"/>
              <a:t>pembelian</a:t>
            </a:r>
            <a:r>
              <a:rPr lang="en-ID" dirty="0"/>
              <a:t> </a:t>
            </a:r>
            <a:r>
              <a:rPr lang="en-ID" dirty="0" err="1"/>
              <a:t>dipengaruhi</a:t>
            </a:r>
            <a:r>
              <a:rPr lang="en-ID" dirty="0"/>
              <a:t> oleh </a:t>
            </a:r>
            <a:r>
              <a:rPr lang="en-ID" dirty="0" err="1"/>
              <a:t>persepsi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kualitas</a:t>
            </a:r>
            <a:r>
              <a:rPr lang="en-ID" dirty="0"/>
              <a:t>.</a:t>
            </a:r>
          </a:p>
          <a:p>
            <a:r>
              <a:rPr lang="en-ID" b="1" dirty="0"/>
              <a:t>Zeithaml (1988)</a:t>
            </a:r>
            <a:r>
              <a:rPr lang="en-ID" dirty="0"/>
              <a:t>: </a:t>
            </a:r>
            <a:r>
              <a:rPr lang="en-ID" dirty="0" err="1"/>
              <a:t>konsumen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kualitas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indikator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.</a:t>
            </a:r>
          </a:p>
          <a:p>
            <a:r>
              <a:rPr lang="en-ID" b="1" dirty="0"/>
              <a:t>Kharisma &amp; </a:t>
            </a:r>
            <a:r>
              <a:rPr lang="en-ID" b="1" dirty="0" err="1"/>
              <a:t>Hutasuhut</a:t>
            </a:r>
            <a:r>
              <a:rPr lang="en-ID" b="1" dirty="0"/>
              <a:t> (2019)</a:t>
            </a:r>
            <a:r>
              <a:rPr lang="en-ID" dirty="0"/>
              <a:t>: </a:t>
            </a:r>
            <a:r>
              <a:rPr lang="en-ID" dirty="0" err="1"/>
              <a:t>kualitas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</a:t>
            </a:r>
            <a:r>
              <a:rPr lang="en-ID" dirty="0" err="1"/>
              <a:t>berdampak</a:t>
            </a:r>
            <a:r>
              <a:rPr lang="en-ID" dirty="0"/>
              <a:t> </a:t>
            </a:r>
            <a:r>
              <a:rPr lang="en-ID" dirty="0" err="1"/>
              <a:t>signifikan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minat</a:t>
            </a:r>
            <a:r>
              <a:rPr lang="en-ID" dirty="0"/>
              <a:t> </a:t>
            </a:r>
            <a:r>
              <a:rPr lang="en-ID" dirty="0" err="1"/>
              <a:t>beli</a:t>
            </a:r>
            <a:r>
              <a:rPr lang="en-ID" dirty="0"/>
              <a:t> (</a:t>
            </a:r>
            <a:r>
              <a:rPr lang="en-ID" dirty="0" err="1"/>
              <a:t>meski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selalu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</a:t>
            </a:r>
            <a:r>
              <a:rPr lang="en-ID" dirty="0" err="1"/>
              <a:t>pembelian</a:t>
            </a:r>
            <a:r>
              <a:rPr lang="en-ID" dirty="0"/>
              <a:t>).</a:t>
            </a:r>
          </a:p>
        </p:txBody>
      </p:sp>
      <p:pic>
        <p:nvPicPr>
          <p:cNvPr id="5123" name="Picture 3" descr="Metodologi Penelitian – Unismuh Merdeka Belajar">
            <a:extLst>
              <a:ext uri="{FF2B5EF4-FFF2-40B4-BE49-F238E27FC236}">
                <a16:creationId xmlns:a16="http://schemas.microsoft.com/office/drawing/2014/main" id="{D2EC8A6A-E0FE-0A6B-4A2C-8424D58D1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11" y="835979"/>
            <a:ext cx="2439051" cy="14500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721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371C4-F361-37F4-A5CF-C21399A7B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Kesimpulan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7B72D-1720-F653-581C-519C80661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just">
              <a:buAutoNum type="arabicPeriod"/>
            </a:pPr>
            <a:r>
              <a:rPr lang="en-ID" sz="2800" dirty="0"/>
              <a:t>Harga </a:t>
            </a:r>
            <a:r>
              <a:rPr lang="en-ID" sz="2800" dirty="0" err="1"/>
              <a:t>menjadi</a:t>
            </a:r>
            <a:r>
              <a:rPr lang="en-ID" sz="2800" dirty="0"/>
              <a:t> </a:t>
            </a:r>
            <a:r>
              <a:rPr lang="en-ID" sz="2800" dirty="0" err="1"/>
              <a:t>faktor</a:t>
            </a:r>
            <a:r>
              <a:rPr lang="en-ID" sz="2800" dirty="0"/>
              <a:t> </a:t>
            </a:r>
            <a:r>
              <a:rPr lang="en-ID" sz="2800" dirty="0" err="1"/>
              <a:t>sensitif</a:t>
            </a:r>
            <a:r>
              <a:rPr lang="en-ID" sz="2800" dirty="0"/>
              <a:t>, di mana </a:t>
            </a:r>
            <a:r>
              <a:rPr lang="en-ID" sz="2800" dirty="0" err="1"/>
              <a:t>peningkatan</a:t>
            </a:r>
            <a:r>
              <a:rPr lang="en-ID" sz="2800" dirty="0"/>
              <a:t> </a:t>
            </a:r>
            <a:r>
              <a:rPr lang="en-ID" sz="2800" dirty="0" err="1"/>
              <a:t>harga</a:t>
            </a:r>
            <a:r>
              <a:rPr lang="en-ID" sz="2800" dirty="0"/>
              <a:t> </a:t>
            </a:r>
            <a:r>
              <a:rPr lang="en-ID" sz="2800" dirty="0" err="1"/>
              <a:t>dapat</a:t>
            </a:r>
            <a:r>
              <a:rPr lang="en-ID" sz="2800" dirty="0"/>
              <a:t> </a:t>
            </a:r>
            <a:r>
              <a:rPr lang="en-ID" sz="2800" dirty="0" err="1"/>
              <a:t>menurunkan</a:t>
            </a:r>
            <a:r>
              <a:rPr lang="en-ID" sz="2800" dirty="0"/>
              <a:t> </a:t>
            </a:r>
            <a:r>
              <a:rPr lang="en-ID" sz="2800" dirty="0" err="1"/>
              <a:t>minat</a:t>
            </a:r>
            <a:r>
              <a:rPr lang="en-ID" sz="2800" dirty="0"/>
              <a:t> </a:t>
            </a:r>
            <a:r>
              <a:rPr lang="en-ID" sz="2800" dirty="0" err="1"/>
              <a:t>beli</a:t>
            </a:r>
            <a:r>
              <a:rPr lang="en-ID" sz="2800" dirty="0"/>
              <a:t>.</a:t>
            </a:r>
          </a:p>
          <a:p>
            <a:pPr marL="514350" indent="-514350" algn="just">
              <a:buAutoNum type="arabicPeriod"/>
            </a:pPr>
            <a:r>
              <a:rPr lang="en-ID" sz="2800" dirty="0" err="1"/>
              <a:t>Kualitas</a:t>
            </a:r>
            <a:r>
              <a:rPr lang="en-ID" sz="2800" dirty="0"/>
              <a:t> </a:t>
            </a:r>
            <a:r>
              <a:rPr lang="en-ID" sz="2800" dirty="0" err="1"/>
              <a:t>produk</a:t>
            </a:r>
            <a:r>
              <a:rPr lang="en-ID" sz="2800" dirty="0"/>
              <a:t> dan </a:t>
            </a:r>
            <a:r>
              <a:rPr lang="en-ID" sz="2800" dirty="0" err="1"/>
              <a:t>pelayanan</a:t>
            </a:r>
            <a:r>
              <a:rPr lang="en-ID" sz="2800" dirty="0"/>
              <a:t> </a:t>
            </a:r>
            <a:r>
              <a:rPr lang="en-ID" sz="2800" dirty="0" err="1"/>
              <a:t>memainkan</a:t>
            </a:r>
            <a:r>
              <a:rPr lang="en-ID" sz="2800" dirty="0"/>
              <a:t> </a:t>
            </a:r>
            <a:r>
              <a:rPr lang="en-ID" sz="2800" dirty="0" err="1"/>
              <a:t>peran</a:t>
            </a:r>
            <a:r>
              <a:rPr lang="en-ID" sz="2800" dirty="0"/>
              <a:t> </a:t>
            </a:r>
            <a:r>
              <a:rPr lang="en-ID" sz="2800" dirty="0" err="1"/>
              <a:t>kunci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meningkatkan</a:t>
            </a:r>
            <a:r>
              <a:rPr lang="en-ID" sz="2800" dirty="0"/>
              <a:t> </a:t>
            </a:r>
            <a:r>
              <a:rPr lang="en-ID" sz="2800" dirty="0" err="1"/>
              <a:t>loyalitas</a:t>
            </a:r>
            <a:r>
              <a:rPr lang="en-ID" sz="2800" dirty="0"/>
              <a:t> dan </a:t>
            </a:r>
            <a:r>
              <a:rPr lang="en-ID" sz="2800" dirty="0" err="1"/>
              <a:t>keputusan</a:t>
            </a:r>
            <a:r>
              <a:rPr lang="en-ID" sz="2800" dirty="0"/>
              <a:t> </a:t>
            </a:r>
            <a:r>
              <a:rPr lang="en-ID" sz="2800" dirty="0" err="1"/>
              <a:t>pembelian</a:t>
            </a:r>
            <a:r>
              <a:rPr lang="en-ID" sz="2800" dirty="0"/>
              <a:t>.</a:t>
            </a:r>
          </a:p>
          <a:p>
            <a:pPr marL="514350" indent="-514350" algn="just">
              <a:buAutoNum type="arabicPeriod"/>
            </a:pPr>
            <a:r>
              <a:rPr lang="sv-SE" sz="2800" dirty="0"/>
              <a:t>Pelaku usaha seperti Unyil Durian disarankan untuk menjaga konsistensi kualitas produk, transparansi harga, dan peningkatan pelayanan pelanggan.</a:t>
            </a:r>
            <a:endParaRPr lang="en-ID" sz="2800" dirty="0"/>
          </a:p>
        </p:txBody>
      </p:sp>
      <p:pic>
        <p:nvPicPr>
          <p:cNvPr id="13314" name="Picture 2" descr="Kesimpulan Kesimpulan Kesimpulan Ilustrasi Stok - Unduh Gambar Sekarang -  Bentuk, Ikon - Simbol ortografis, Ilustrasi - Citra - iStock">
            <a:extLst>
              <a:ext uri="{FF2B5EF4-FFF2-40B4-BE49-F238E27FC236}">
                <a16:creationId xmlns:a16="http://schemas.microsoft.com/office/drawing/2014/main" id="{D0C4B1FA-7600-FD47-32DC-9F92A70A1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808" y="828994"/>
            <a:ext cx="1592472" cy="15924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04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BEF99E-7555-FDDA-2AE6-017ADCE04206}"/>
              </a:ext>
            </a:extLst>
          </p:cNvPr>
          <p:cNvSpPr/>
          <p:nvPr/>
        </p:nvSpPr>
        <p:spPr>
          <a:xfrm>
            <a:off x="3521420" y="2967335"/>
            <a:ext cx="5149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TERIMAKASIH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289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43AF7-7D2F-B060-3675-0350FB245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800" b="1" dirty="0"/>
              <a:t>PENGARUH HARGA, KUALITAS PRODUK DAN KUALITAS PELAYANAN TERHADAP KEPUTUSAN PEMBELIAN DI UNYIL DURIAN PEKANBARU</a:t>
            </a:r>
            <a:r>
              <a:rPr lang="sv-SE" sz="2800" dirty="0"/>
              <a:t> </a:t>
            </a:r>
            <a:endParaRPr lang="en-ID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84B84-1737-7BE2-C757-24E5429EA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 err="1"/>
              <a:t>Penulis</a:t>
            </a:r>
            <a:r>
              <a:rPr lang="en-ID" dirty="0"/>
              <a:t> : Jone's </a:t>
            </a:r>
            <a:r>
              <a:rPr lang="en-ID" dirty="0" err="1"/>
              <a:t>Christentio</a:t>
            </a:r>
            <a:r>
              <a:rPr lang="en-ID" dirty="0"/>
              <a:t> Rikin, </a:t>
            </a:r>
            <a:r>
              <a:rPr lang="en-ID" dirty="0" err="1"/>
              <a:t>Fathorrahman</a:t>
            </a:r>
            <a:r>
              <a:rPr lang="en-ID" dirty="0"/>
              <a:t>, Theresia </a:t>
            </a:r>
            <a:r>
              <a:rPr lang="en-ID" dirty="0" err="1"/>
              <a:t>Pradiani</a:t>
            </a:r>
            <a:endParaRPr lang="en-ID" dirty="0"/>
          </a:p>
          <a:p>
            <a:r>
              <a:rPr lang="en-ID" dirty="0" err="1"/>
              <a:t>Jurnal</a:t>
            </a:r>
            <a:r>
              <a:rPr lang="en-ID" dirty="0"/>
              <a:t> : Pendas : </a:t>
            </a:r>
            <a:r>
              <a:rPr lang="en-ID" dirty="0" err="1"/>
              <a:t>Jurnal</a:t>
            </a:r>
            <a:r>
              <a:rPr lang="en-ID" dirty="0"/>
              <a:t> </a:t>
            </a:r>
            <a:r>
              <a:rPr lang="en-ID" dirty="0" err="1"/>
              <a:t>Ilmiah</a:t>
            </a:r>
            <a:r>
              <a:rPr lang="en-ID" dirty="0"/>
              <a:t> Pendidikan Dasar</a:t>
            </a:r>
          </a:p>
          <a:p>
            <a:r>
              <a:rPr lang="en-ID" dirty="0"/>
              <a:t>Volume &amp; </a:t>
            </a:r>
            <a:r>
              <a:rPr lang="en-ID" dirty="0" err="1"/>
              <a:t>Tahun</a:t>
            </a:r>
            <a:r>
              <a:rPr lang="en-ID" dirty="0"/>
              <a:t> : Vol. 10. No. 1, Maret 2025</a:t>
            </a:r>
          </a:p>
          <a:p>
            <a:r>
              <a:rPr lang="en-ID" dirty="0"/>
              <a:t>Sinta : 4</a:t>
            </a:r>
          </a:p>
          <a:p>
            <a:endParaRPr lang="en-ID" dirty="0"/>
          </a:p>
        </p:txBody>
      </p:sp>
      <p:pic>
        <p:nvPicPr>
          <p:cNvPr id="1032" name="Picture 8" descr="6 Cara Menjaga Kualitas Produk serta Meningkatkannya">
            <a:extLst>
              <a:ext uri="{FF2B5EF4-FFF2-40B4-BE49-F238E27FC236}">
                <a16:creationId xmlns:a16="http://schemas.microsoft.com/office/drawing/2014/main" id="{FEF86BB2-FC5D-3566-11E3-973FEA4C7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379" y="3783580"/>
            <a:ext cx="3783126" cy="25730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16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EECDC-0DF3-F392-B71A-E6281020D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1145913"/>
            <a:ext cx="3718455" cy="485236"/>
          </a:xfrm>
        </p:spPr>
        <p:txBody>
          <a:bodyPr>
            <a:normAutofit fontScale="90000"/>
          </a:bodyPr>
          <a:lstStyle/>
          <a:p>
            <a:r>
              <a:rPr lang="en-ID" b="1" dirty="0" err="1"/>
              <a:t>Pengertian</a:t>
            </a:r>
            <a:r>
              <a:rPr lang="en-ID" b="1" dirty="0"/>
              <a:t> </a:t>
            </a:r>
            <a:r>
              <a:rPr lang="en-ID" b="1" dirty="0" err="1"/>
              <a:t>Kualitas</a:t>
            </a:r>
            <a:r>
              <a:rPr lang="en-ID" b="1" dirty="0"/>
              <a:t> </a:t>
            </a:r>
            <a:r>
              <a:rPr lang="en-ID" b="1" dirty="0" err="1"/>
              <a:t>Produk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C1F8C-5AFA-792B-93B1-86FB5791A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v-SE" b="1" dirty="0"/>
              <a:t>Pentingnya Kualitas Produk dalam Keputusan Pembelian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dirty="0" err="1"/>
              <a:t>Konsumen</a:t>
            </a:r>
            <a:r>
              <a:rPr lang="en-ID" dirty="0"/>
              <a:t> </a:t>
            </a:r>
            <a:r>
              <a:rPr lang="en-ID" dirty="0" err="1"/>
              <a:t>cenderung</a:t>
            </a:r>
            <a:r>
              <a:rPr lang="en-ID" dirty="0"/>
              <a:t> </a:t>
            </a:r>
            <a:r>
              <a:rPr lang="en-ID" dirty="0" err="1"/>
              <a:t>memilih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yang </a:t>
            </a:r>
            <a:r>
              <a:rPr lang="en-ID" dirty="0" err="1"/>
              <a:t>kualitasnya</a:t>
            </a:r>
            <a:r>
              <a:rPr lang="en-ID" dirty="0"/>
              <a:t> </a:t>
            </a:r>
            <a:r>
              <a:rPr lang="en-ID" b="1" dirty="0" err="1"/>
              <a:t>terjamin</a:t>
            </a:r>
            <a:r>
              <a:rPr lang="en-ID" b="1" dirty="0"/>
              <a:t> </a:t>
            </a:r>
            <a:r>
              <a:rPr lang="en-ID" b="1" dirty="0" err="1"/>
              <a:t>secara</a:t>
            </a:r>
            <a:r>
              <a:rPr lang="en-ID" b="1" dirty="0"/>
              <a:t> </a:t>
            </a:r>
            <a:r>
              <a:rPr lang="en-ID" b="1" dirty="0" err="1"/>
              <a:t>konsisten</a:t>
            </a:r>
            <a:r>
              <a:rPr lang="en-ID" dirty="0"/>
              <a:t>.</a:t>
            </a:r>
          </a:p>
          <a:p>
            <a:r>
              <a:rPr lang="en-ID" dirty="0" err="1"/>
              <a:t>Kualitas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yang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berkontribusi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b="1" dirty="0" err="1"/>
              <a:t>kepuasan</a:t>
            </a:r>
            <a:r>
              <a:rPr lang="en-ID" b="1" dirty="0"/>
              <a:t> dan </a:t>
            </a:r>
            <a:r>
              <a:rPr lang="en-ID" b="1" dirty="0" err="1"/>
              <a:t>loyalitas</a:t>
            </a:r>
            <a:r>
              <a:rPr lang="en-ID" b="1" dirty="0"/>
              <a:t> </a:t>
            </a:r>
            <a:r>
              <a:rPr lang="en-ID" b="1" dirty="0" err="1"/>
              <a:t>pelanggan</a:t>
            </a:r>
            <a:r>
              <a:rPr lang="en-ID" dirty="0"/>
              <a:t>.</a:t>
            </a:r>
          </a:p>
          <a:p>
            <a:r>
              <a:rPr lang="sv-SE" dirty="0"/>
              <a:t>Dalam konteks durian, aspek </a:t>
            </a:r>
            <a:r>
              <a:rPr lang="sv-SE" b="1" dirty="0"/>
              <a:t>rasa, kesegaran, dan kematangan buah</a:t>
            </a:r>
            <a:r>
              <a:rPr lang="sv-SE" dirty="0"/>
              <a:t> menjadi indikator utama kualitas.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0B7932-6834-E15E-20A0-D3D119B50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0" y="1891811"/>
            <a:ext cx="3718455" cy="3820275"/>
          </a:xfrm>
        </p:spPr>
        <p:txBody>
          <a:bodyPr>
            <a:normAutofit/>
          </a:bodyPr>
          <a:lstStyle/>
          <a:p>
            <a:r>
              <a:rPr lang="en-ID" sz="2400" dirty="0" err="1"/>
              <a:t>Kualitas</a:t>
            </a:r>
            <a:r>
              <a:rPr lang="en-ID" sz="2400" dirty="0"/>
              <a:t> </a:t>
            </a:r>
            <a:r>
              <a:rPr lang="en-ID" sz="2400" dirty="0" err="1"/>
              <a:t>produk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kemampuan</a:t>
            </a:r>
            <a:r>
              <a:rPr lang="en-ID" sz="2400" dirty="0"/>
              <a:t> </a:t>
            </a:r>
            <a:r>
              <a:rPr lang="en-ID" sz="2400" dirty="0" err="1"/>
              <a:t>produk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memenuhi</a:t>
            </a:r>
            <a:r>
              <a:rPr lang="en-ID" sz="2400" dirty="0"/>
              <a:t> </a:t>
            </a:r>
            <a:r>
              <a:rPr lang="en-ID" sz="2400" dirty="0" err="1"/>
              <a:t>kebutuhan</a:t>
            </a:r>
            <a:r>
              <a:rPr lang="en-ID" sz="2400" dirty="0"/>
              <a:t> dan </a:t>
            </a:r>
            <a:r>
              <a:rPr lang="en-ID" sz="2400" dirty="0" err="1"/>
              <a:t>harapan</a:t>
            </a:r>
            <a:r>
              <a:rPr lang="en-ID" sz="2400" dirty="0"/>
              <a:t> </a:t>
            </a:r>
            <a:r>
              <a:rPr lang="en-ID" sz="2400" dirty="0" err="1"/>
              <a:t>konsumen</a:t>
            </a:r>
            <a:r>
              <a:rPr lang="en-ID" sz="2400" dirty="0"/>
              <a:t>, </a:t>
            </a:r>
            <a:r>
              <a:rPr lang="en-ID" sz="2400" dirty="0" err="1"/>
              <a:t>termasuk</a:t>
            </a:r>
            <a:r>
              <a:rPr lang="en-ID" sz="2400" dirty="0"/>
              <a:t> </a:t>
            </a:r>
            <a:r>
              <a:rPr lang="en-ID" sz="2400" dirty="0" err="1"/>
              <a:t>daya</a:t>
            </a:r>
            <a:r>
              <a:rPr lang="en-ID" sz="2400" dirty="0"/>
              <a:t> </a:t>
            </a:r>
            <a:r>
              <a:rPr lang="en-ID" sz="2400" dirty="0" err="1"/>
              <a:t>tahan</a:t>
            </a:r>
            <a:r>
              <a:rPr lang="en-ID" sz="2400" dirty="0"/>
              <a:t>, </a:t>
            </a:r>
            <a:r>
              <a:rPr lang="en-ID" sz="2400" dirty="0" err="1"/>
              <a:t>performa</a:t>
            </a:r>
            <a:r>
              <a:rPr lang="en-ID" sz="2400" dirty="0"/>
              <a:t>, rasa, </a:t>
            </a:r>
            <a:r>
              <a:rPr lang="en-ID" sz="2400" dirty="0" err="1"/>
              <a:t>tekstur</a:t>
            </a:r>
            <a:r>
              <a:rPr lang="en-ID" sz="2400" dirty="0"/>
              <a:t>, dan </a:t>
            </a:r>
            <a:r>
              <a:rPr lang="en-ID" sz="2400" dirty="0" err="1"/>
              <a:t>tampilan</a:t>
            </a:r>
            <a:r>
              <a:rPr lang="en-ID" sz="2400" dirty="0"/>
              <a:t> (Gavin, 1987).</a:t>
            </a:r>
          </a:p>
        </p:txBody>
      </p:sp>
      <p:pic>
        <p:nvPicPr>
          <p:cNvPr id="3076" name="Picture 4" descr="Kualitas Produk: Pengertian, Indikator, dan Cara Meningkatkannya">
            <a:extLst>
              <a:ext uri="{FF2B5EF4-FFF2-40B4-BE49-F238E27FC236}">
                <a16:creationId xmlns:a16="http://schemas.microsoft.com/office/drawing/2014/main" id="{4A1D82BA-9302-6B3B-10D3-E9EED5DFF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48" y="4554941"/>
            <a:ext cx="3858923" cy="1320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211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0AA1C-6012-61CA-774E-E02531A2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Latar </a:t>
            </a:r>
            <a:r>
              <a:rPr lang="en-US" b="1" dirty="0" err="1"/>
              <a:t>Belakang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42182-3540-AE76-5FD7-F450B32C7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ID" dirty="0"/>
              <a:t>Di </a:t>
            </a:r>
            <a:r>
              <a:rPr lang="en-ID" dirty="0" err="1"/>
              <a:t>tengah</a:t>
            </a:r>
            <a:r>
              <a:rPr lang="en-ID" dirty="0"/>
              <a:t> </a:t>
            </a:r>
            <a:r>
              <a:rPr lang="en-ID" dirty="0" err="1"/>
              <a:t>maraknya</a:t>
            </a:r>
            <a:r>
              <a:rPr lang="en-ID" dirty="0"/>
              <a:t> </a:t>
            </a:r>
            <a:r>
              <a:rPr lang="en-ID" dirty="0" err="1"/>
              <a:t>bisnis</a:t>
            </a:r>
            <a:r>
              <a:rPr lang="en-ID" dirty="0"/>
              <a:t> durian di </a:t>
            </a:r>
            <a:r>
              <a:rPr lang="en-ID" dirty="0" err="1"/>
              <a:t>Pekanbaru</a:t>
            </a:r>
            <a:r>
              <a:rPr lang="en-ID" dirty="0"/>
              <a:t>, </a:t>
            </a:r>
            <a:r>
              <a:rPr lang="en-ID" dirty="0" err="1"/>
              <a:t>Unyil</a:t>
            </a:r>
            <a:r>
              <a:rPr lang="en-ID" dirty="0"/>
              <a:t> Durian </a:t>
            </a:r>
            <a:r>
              <a:rPr lang="en-ID" dirty="0" err="1"/>
              <a:t>muncul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pelaku</a:t>
            </a:r>
            <a:r>
              <a:rPr lang="en-ID" dirty="0"/>
              <a:t> </a:t>
            </a:r>
            <a:r>
              <a:rPr lang="en-ID" dirty="0" err="1"/>
              <a:t>usaha</a:t>
            </a:r>
            <a:r>
              <a:rPr lang="en-ID" dirty="0"/>
              <a:t> yang </a:t>
            </a:r>
            <a:r>
              <a:rPr lang="en-ID" dirty="0" err="1"/>
              <a:t>menonjol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konsistensinya</a:t>
            </a:r>
            <a:r>
              <a:rPr lang="en-ID" dirty="0"/>
              <a:t> </a:t>
            </a:r>
            <a:r>
              <a:rPr lang="en-ID" dirty="0" err="1"/>
              <a:t>menyediakan</a:t>
            </a:r>
            <a:r>
              <a:rPr lang="en-ID" dirty="0"/>
              <a:t> </a:t>
            </a:r>
            <a:r>
              <a:rPr lang="en-ID" dirty="0" err="1"/>
              <a:t>buah</a:t>
            </a:r>
            <a:r>
              <a:rPr lang="en-ID" dirty="0"/>
              <a:t> durian segar, </a:t>
            </a:r>
            <a:r>
              <a:rPr lang="en-ID" dirty="0" err="1"/>
              <a:t>mendukung</a:t>
            </a:r>
            <a:r>
              <a:rPr lang="en-ID" dirty="0"/>
              <a:t> </a:t>
            </a:r>
            <a:r>
              <a:rPr lang="en-ID" dirty="0" err="1"/>
              <a:t>petani</a:t>
            </a:r>
            <a:r>
              <a:rPr lang="en-ID" dirty="0"/>
              <a:t> </a:t>
            </a:r>
            <a:r>
              <a:rPr lang="en-ID" dirty="0" err="1"/>
              <a:t>lokal</a:t>
            </a:r>
            <a:r>
              <a:rPr lang="en-ID" dirty="0"/>
              <a:t>, dan </a:t>
            </a:r>
            <a:r>
              <a:rPr lang="en-ID" dirty="0" err="1"/>
              <a:t>mengembangkan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</a:t>
            </a:r>
            <a:r>
              <a:rPr lang="en-ID" dirty="0" err="1"/>
              <a:t>turunan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b="1" dirty="0"/>
              <a:t>frozen durian paste</a:t>
            </a:r>
            <a:r>
              <a:rPr lang="en-ID" dirty="0"/>
              <a:t>. Dan yang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latar</a:t>
            </a:r>
            <a:r>
              <a:rPr lang="en-ID" dirty="0"/>
              <a:t> </a:t>
            </a:r>
            <a:r>
              <a:rPr lang="en-ID" dirty="0" err="1"/>
              <a:t>belakang</a:t>
            </a:r>
            <a:r>
              <a:rPr lang="en-ID" dirty="0"/>
              <a:t> pada </a:t>
            </a:r>
            <a:r>
              <a:rPr lang="en-ID" dirty="0" err="1"/>
              <a:t>jurnal</a:t>
            </a:r>
            <a:r>
              <a:rPr lang="en-ID" dirty="0"/>
              <a:t> dan study </a:t>
            </a:r>
            <a:r>
              <a:rPr lang="en-ID" dirty="0" err="1"/>
              <a:t>kasus</a:t>
            </a:r>
            <a:r>
              <a:rPr lang="en-ID" dirty="0"/>
              <a:t> di </a:t>
            </a:r>
            <a:r>
              <a:rPr lang="en-ID" dirty="0" err="1"/>
              <a:t>jurnal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point </a:t>
            </a:r>
            <a:r>
              <a:rPr lang="en-ID" dirty="0" err="1"/>
              <a:t>diantaranya</a:t>
            </a:r>
            <a:r>
              <a:rPr lang="en-ID" dirty="0"/>
              <a:t> :</a:t>
            </a:r>
          </a:p>
          <a:p>
            <a:pPr marL="457200" indent="-457200" algn="just">
              <a:buAutoNum type="arabicPeriod"/>
            </a:pPr>
            <a:r>
              <a:rPr lang="en-ID" dirty="0" err="1"/>
              <a:t>Tingginya</a:t>
            </a:r>
            <a:r>
              <a:rPr lang="en-ID" dirty="0"/>
              <a:t> </a:t>
            </a:r>
            <a:r>
              <a:rPr lang="en-ID" dirty="0" err="1"/>
              <a:t>Persaingan</a:t>
            </a:r>
            <a:r>
              <a:rPr lang="en-ID" dirty="0"/>
              <a:t> </a:t>
            </a:r>
            <a:r>
              <a:rPr lang="en-ID" dirty="0" err="1"/>
              <a:t>Bisnis</a:t>
            </a:r>
            <a:r>
              <a:rPr lang="en-ID" dirty="0"/>
              <a:t> Durian di </a:t>
            </a:r>
            <a:r>
              <a:rPr lang="en-ID" dirty="0" err="1"/>
              <a:t>Pekanbaru</a:t>
            </a:r>
            <a:endParaRPr lang="en-ID" dirty="0"/>
          </a:p>
          <a:p>
            <a:pPr marL="457200" indent="-457200" algn="just">
              <a:buAutoNum type="arabicPeriod"/>
            </a:pPr>
            <a:r>
              <a:rPr lang="en-ID" dirty="0"/>
              <a:t>Stigma </a:t>
            </a:r>
            <a:r>
              <a:rPr lang="en-ID" dirty="0" err="1"/>
              <a:t>Negatif</a:t>
            </a:r>
            <a:r>
              <a:rPr lang="en-ID" dirty="0"/>
              <a:t> pada Harga Durian</a:t>
            </a:r>
          </a:p>
          <a:p>
            <a:pPr marL="457200" indent="-457200" algn="just">
              <a:buAutoNum type="arabicPeriod"/>
            </a:pPr>
            <a:r>
              <a:rPr lang="en-ID" dirty="0" err="1"/>
              <a:t>Kualitas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Harus </a:t>
            </a:r>
            <a:r>
              <a:rPr lang="en-ID" dirty="0" err="1"/>
              <a:t>Konsisten</a:t>
            </a:r>
            <a:endParaRPr lang="en-ID" dirty="0"/>
          </a:p>
          <a:p>
            <a:pPr marL="457200" indent="-457200" algn="just">
              <a:buAutoNum type="arabicPeriod"/>
            </a:pPr>
            <a:r>
              <a:rPr lang="en-ID" dirty="0" err="1"/>
              <a:t>Kualitas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Pembeda</a:t>
            </a:r>
            <a:endParaRPr lang="en-ID" dirty="0"/>
          </a:p>
          <a:p>
            <a:pPr marL="457200" indent="-457200" algn="just">
              <a:buAutoNum type="arabicPeriod"/>
            </a:pPr>
            <a:r>
              <a:rPr lang="en-ID" dirty="0" err="1"/>
              <a:t>Kurangnya</a:t>
            </a:r>
            <a:r>
              <a:rPr lang="en-ID" dirty="0"/>
              <a:t> Kajian </a:t>
            </a:r>
            <a:r>
              <a:rPr lang="en-ID" dirty="0" err="1"/>
              <a:t>Empiris</a:t>
            </a:r>
            <a:r>
              <a:rPr lang="en-ID" dirty="0"/>
              <a:t> </a:t>
            </a:r>
            <a:r>
              <a:rPr lang="en-ID" dirty="0" err="1"/>
              <a:t>Khusus</a:t>
            </a:r>
            <a:r>
              <a:rPr lang="en-ID" dirty="0"/>
              <a:t> pada </a:t>
            </a:r>
            <a:r>
              <a:rPr lang="en-ID" dirty="0" err="1"/>
              <a:t>Unyil</a:t>
            </a:r>
            <a:r>
              <a:rPr lang="en-ID" dirty="0"/>
              <a:t> Durian</a:t>
            </a:r>
          </a:p>
          <a:p>
            <a:pPr marL="457200" indent="-457200" algn="just">
              <a:buAutoNum type="arabicPeriod"/>
            </a:pPr>
            <a:endParaRPr lang="en-ID" b="1" dirty="0"/>
          </a:p>
        </p:txBody>
      </p:sp>
      <p:pic>
        <p:nvPicPr>
          <p:cNvPr id="6146" name="Picture 2" descr="Kualitas Produk: Pengertian, Dimensi, Indikator, Faktor &amp; Pendekatan -  serupa.id">
            <a:extLst>
              <a:ext uri="{FF2B5EF4-FFF2-40B4-BE49-F238E27FC236}">
                <a16:creationId xmlns:a16="http://schemas.microsoft.com/office/drawing/2014/main" id="{F048DB72-E1DB-F4A6-63FC-5C79678C0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00" y="858569"/>
            <a:ext cx="2032415" cy="13524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140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3D1E0-EA81-3374-7ED0-32D585872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94480"/>
            <a:ext cx="9601196" cy="794478"/>
          </a:xfrm>
        </p:spPr>
        <p:txBody>
          <a:bodyPr>
            <a:normAutofit fontScale="90000"/>
          </a:bodyPr>
          <a:lstStyle/>
          <a:p>
            <a:br>
              <a:rPr lang="sv-SE" sz="3100" b="1" dirty="0"/>
            </a:br>
            <a:r>
              <a:rPr lang="sv-SE" sz="3100" b="1" dirty="0"/>
              <a:t>Upaya Unyil Durian Menjaga Kualitas dan Konsistensi Produk</a:t>
            </a:r>
            <a:br>
              <a:rPr lang="sv-SE" sz="3100" b="1" dirty="0"/>
            </a:br>
            <a:endParaRPr lang="en-ID" sz="3100" dirty="0"/>
          </a:p>
        </p:txBody>
      </p:sp>
      <p:pic>
        <p:nvPicPr>
          <p:cNvPr id="7170" name="Picture 2" descr="Manajemen Kualitas – Sorast Wp Blog">
            <a:extLst>
              <a:ext uri="{FF2B5EF4-FFF2-40B4-BE49-F238E27FC236}">
                <a16:creationId xmlns:a16="http://schemas.microsoft.com/office/drawing/2014/main" id="{08BA75B3-1ABE-92C3-D991-F560FC321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168" y="4474840"/>
            <a:ext cx="2500716" cy="1588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27763-8A9C-8F1F-43BE-48F1E1AB8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723869"/>
            <a:ext cx="9601196" cy="4062058"/>
          </a:xfrm>
        </p:spPr>
        <p:txBody>
          <a:bodyPr/>
          <a:lstStyle/>
          <a:p>
            <a:r>
              <a:rPr lang="en-ID" b="1" dirty="0" err="1"/>
              <a:t>Pengadaan</a:t>
            </a:r>
            <a:r>
              <a:rPr lang="en-ID" b="1" dirty="0"/>
              <a:t> </a:t>
            </a:r>
            <a:r>
              <a:rPr lang="en-ID" b="1" dirty="0" err="1"/>
              <a:t>buah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sumber</a:t>
            </a:r>
            <a:r>
              <a:rPr lang="en-ID" b="1" dirty="0"/>
              <a:t> </a:t>
            </a:r>
            <a:r>
              <a:rPr lang="en-ID" b="1" dirty="0" err="1"/>
              <a:t>terbaik</a:t>
            </a:r>
            <a:r>
              <a:rPr lang="en-ID" dirty="0"/>
              <a:t>, </a:t>
            </a:r>
            <a:r>
              <a:rPr lang="en-ID" dirty="0" err="1"/>
              <a:t>meskipun</a:t>
            </a:r>
            <a:r>
              <a:rPr lang="en-ID" dirty="0"/>
              <a:t> </a:t>
            </a:r>
            <a:r>
              <a:rPr lang="en-ID" dirty="0" err="1"/>
              <a:t>jaraknya</a:t>
            </a:r>
            <a:r>
              <a:rPr lang="en-ID" dirty="0"/>
              <a:t> </a:t>
            </a:r>
            <a:r>
              <a:rPr lang="en-ID" dirty="0" err="1"/>
              <a:t>jauh</a:t>
            </a:r>
            <a:r>
              <a:rPr lang="en-ID" dirty="0"/>
              <a:t> (</a:t>
            </a:r>
            <a:r>
              <a:rPr lang="en-ID" dirty="0" err="1"/>
              <a:t>contoh</a:t>
            </a:r>
            <a:r>
              <a:rPr lang="en-ID" dirty="0"/>
              <a:t>: </a:t>
            </a:r>
            <a:r>
              <a:rPr lang="en-ID" dirty="0" err="1"/>
              <a:t>dari</a:t>
            </a:r>
            <a:r>
              <a:rPr lang="en-ID" dirty="0"/>
              <a:t> Kota Cane, 20 jam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Pekanbaru</a:t>
            </a:r>
            <a:r>
              <a:rPr lang="en-ID" dirty="0"/>
              <a:t>)</a:t>
            </a:r>
          </a:p>
          <a:p>
            <a:r>
              <a:rPr lang="en-ID" b="1" dirty="0" err="1"/>
              <a:t>Setiap</a:t>
            </a:r>
            <a:r>
              <a:rPr lang="en-ID" b="1" dirty="0"/>
              <a:t> </a:t>
            </a:r>
            <a:r>
              <a:rPr lang="en-ID" b="1" dirty="0" err="1"/>
              <a:t>hari</a:t>
            </a:r>
            <a:r>
              <a:rPr lang="en-ID" b="1" dirty="0"/>
              <a:t> </a:t>
            </a:r>
            <a:r>
              <a:rPr lang="en-ID" b="1" dirty="0" err="1"/>
              <a:t>menyediakan</a:t>
            </a:r>
            <a:r>
              <a:rPr lang="en-ID" b="1" dirty="0"/>
              <a:t> durian segar</a:t>
            </a:r>
            <a:r>
              <a:rPr lang="en-ID" dirty="0"/>
              <a:t>,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stok</a:t>
            </a:r>
            <a:r>
              <a:rPr lang="en-ID" dirty="0"/>
              <a:t> lama.</a:t>
            </a:r>
          </a:p>
          <a:p>
            <a:r>
              <a:rPr lang="en-ID" dirty="0" err="1"/>
              <a:t>Fokus</a:t>
            </a:r>
            <a:r>
              <a:rPr lang="en-ID" dirty="0"/>
              <a:t> pada </a:t>
            </a:r>
            <a:r>
              <a:rPr lang="en-ID" b="1" dirty="0" err="1"/>
              <a:t>pemilihan</a:t>
            </a:r>
            <a:r>
              <a:rPr lang="en-ID" b="1" dirty="0"/>
              <a:t> </a:t>
            </a:r>
            <a:r>
              <a:rPr lang="en-ID" b="1" dirty="0" err="1"/>
              <a:t>lokasi</a:t>
            </a:r>
            <a:r>
              <a:rPr lang="en-ID" b="1" dirty="0"/>
              <a:t> </a:t>
            </a:r>
            <a:r>
              <a:rPr lang="en-ID" b="1" dirty="0" err="1"/>
              <a:t>panen</a:t>
            </a:r>
            <a:r>
              <a:rPr lang="en-ID" b="1" dirty="0"/>
              <a:t> durian </a:t>
            </a:r>
            <a:r>
              <a:rPr lang="en-ID" b="1" dirty="0" err="1"/>
              <a:t>berkualitas</a:t>
            </a:r>
            <a:r>
              <a:rPr lang="en-ID" b="1" dirty="0"/>
              <a:t> </a:t>
            </a:r>
            <a:r>
              <a:rPr lang="en-ID" b="1" dirty="0" err="1"/>
              <a:t>tinggi</a:t>
            </a:r>
            <a:r>
              <a:rPr lang="en-ID" dirty="0"/>
              <a:t>, demi </a:t>
            </a:r>
            <a:r>
              <a:rPr lang="en-ID" dirty="0" err="1"/>
              <a:t>menjaga</a:t>
            </a:r>
            <a:r>
              <a:rPr lang="en-ID" dirty="0"/>
              <a:t> </a:t>
            </a:r>
            <a:r>
              <a:rPr lang="en-ID" dirty="0" err="1"/>
              <a:t>standar</a:t>
            </a:r>
            <a:r>
              <a:rPr lang="en-ID" dirty="0"/>
              <a:t> </a:t>
            </a:r>
            <a:r>
              <a:rPr lang="en-ID" dirty="0" err="1"/>
              <a:t>mutu</a:t>
            </a:r>
            <a:r>
              <a:rPr lang="en-ID" dirty="0"/>
              <a:t>.</a:t>
            </a:r>
          </a:p>
          <a:p>
            <a:r>
              <a:rPr lang="en-ID" dirty="0" err="1"/>
              <a:t>Menyediakan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</a:t>
            </a:r>
            <a:r>
              <a:rPr lang="en-ID" b="1" dirty="0" err="1"/>
              <a:t>turunan</a:t>
            </a:r>
            <a:r>
              <a:rPr lang="en-ID" b="1" dirty="0"/>
              <a:t> </a:t>
            </a:r>
            <a:r>
              <a:rPr lang="en-ID" b="1" dirty="0" err="1"/>
              <a:t>seperti</a:t>
            </a:r>
            <a:r>
              <a:rPr lang="en-ID" b="1" dirty="0"/>
              <a:t> frozen durian paste</a:t>
            </a:r>
            <a:r>
              <a:rPr lang="en-ID" dirty="0"/>
              <a:t> yang </a:t>
            </a:r>
            <a:r>
              <a:rPr lang="en-ID" dirty="0" err="1"/>
              <a:t>digunakan</a:t>
            </a:r>
            <a:r>
              <a:rPr lang="en-ID" dirty="0"/>
              <a:t> oleh </a:t>
            </a:r>
            <a:r>
              <a:rPr lang="en-ID" dirty="0" err="1"/>
              <a:t>bisnis</a:t>
            </a:r>
            <a:r>
              <a:rPr lang="en-ID" dirty="0"/>
              <a:t> lain (Viera Oleh-oleh &amp; </a:t>
            </a:r>
            <a:r>
              <a:rPr lang="en-ID" dirty="0" err="1"/>
              <a:t>Martabak</a:t>
            </a:r>
            <a:r>
              <a:rPr lang="en-ID" dirty="0"/>
              <a:t> </a:t>
            </a:r>
            <a:r>
              <a:rPr lang="en-ID" dirty="0" err="1"/>
              <a:t>Djoeragan</a:t>
            </a:r>
            <a:r>
              <a:rPr lang="en-ID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23507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8FE5B-B8C2-67E1-B067-7FDB77DAF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b="1" dirty="0"/>
              <a:t>Strategi yang </a:t>
            </a:r>
            <a:r>
              <a:rPr lang="en-ID" b="1" dirty="0" err="1"/>
              <a:t>Diterapkan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031CE-A794-AF2A-8F8E-13FD0D7EE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548" y="2556932"/>
            <a:ext cx="9278911" cy="2599684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ID" b="1" dirty="0"/>
              <a:t>Strategi Harga: </a:t>
            </a:r>
            <a:r>
              <a:rPr lang="en-ID" b="1" dirty="0" err="1"/>
              <a:t>Transparansi</a:t>
            </a:r>
            <a:r>
              <a:rPr lang="en-ID" b="1" dirty="0"/>
              <a:t> dan </a:t>
            </a:r>
            <a:r>
              <a:rPr lang="en-ID" b="1" dirty="0" err="1"/>
              <a:t>Kompetitif</a:t>
            </a:r>
            <a:r>
              <a:rPr lang="en-ID" b="1" dirty="0"/>
              <a:t> 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dirty="0" err="1"/>
              <a:t>harga</a:t>
            </a:r>
            <a:r>
              <a:rPr lang="en-ID" dirty="0"/>
              <a:t> </a:t>
            </a:r>
            <a:r>
              <a:rPr lang="en-ID" dirty="0" err="1"/>
              <a:t>transparan</a:t>
            </a:r>
            <a:r>
              <a:rPr lang="en-ID" dirty="0"/>
              <a:t> dan </a:t>
            </a:r>
            <a:r>
              <a:rPr lang="en-ID" dirty="0" err="1"/>
              <a:t>tidak</a:t>
            </a:r>
            <a:r>
              <a:rPr lang="en-ID" dirty="0"/>
              <a:t> manipulative.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dirty="0" err="1"/>
              <a:t>kepercayaan</a:t>
            </a:r>
            <a:r>
              <a:rPr lang="en-ID" dirty="0"/>
              <a:t> </a:t>
            </a:r>
            <a:r>
              <a:rPr lang="en-ID" dirty="0" err="1"/>
              <a:t>konsumen</a:t>
            </a:r>
            <a:endParaRPr lang="en-ID" dirty="0"/>
          </a:p>
          <a:p>
            <a:pPr>
              <a:buFont typeface="Arial" panose="020B0604020202020204" pitchFamily="34" charset="0"/>
              <a:buChar char="•"/>
            </a:pPr>
            <a:r>
              <a:rPr lang="en-ID" dirty="0"/>
              <a:t>Strategi </a:t>
            </a:r>
            <a:r>
              <a:rPr lang="en-ID" dirty="0" err="1"/>
              <a:t>promosi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b="1" dirty="0" err="1"/>
              <a:t>diskon</a:t>
            </a:r>
            <a:endParaRPr lang="en-ID" b="1" dirty="0"/>
          </a:p>
        </p:txBody>
      </p:sp>
      <p:pic>
        <p:nvPicPr>
          <p:cNvPr id="8194" name="Picture 2" descr="Gambar Multitasking Png, Vektor, PSD, dan Clipart Dengan Background  Transparan untuk Download Gratis | Pngtree">
            <a:extLst>
              <a:ext uri="{FF2B5EF4-FFF2-40B4-BE49-F238E27FC236}">
                <a16:creationId xmlns:a16="http://schemas.microsoft.com/office/drawing/2014/main" id="{775711E2-14E5-F41E-7EA1-A7DB8CB1F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71" y="2721548"/>
            <a:ext cx="3996968" cy="3154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739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5A8FF-2DC7-325E-12EE-D138619B5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b="1" dirty="0"/>
              <a:t>Strategi </a:t>
            </a:r>
            <a:r>
              <a:rPr lang="en-ID" b="1" dirty="0" err="1"/>
              <a:t>Kualitas</a:t>
            </a:r>
            <a:r>
              <a:rPr lang="en-ID" b="1" dirty="0"/>
              <a:t> </a:t>
            </a:r>
            <a:r>
              <a:rPr lang="en-ID" b="1" dirty="0" err="1"/>
              <a:t>Produk</a:t>
            </a:r>
            <a:r>
              <a:rPr lang="en-ID" b="1" dirty="0"/>
              <a:t>: </a:t>
            </a:r>
            <a:r>
              <a:rPr lang="en-ID" b="1" dirty="0" err="1"/>
              <a:t>Konsistensi</a:t>
            </a:r>
            <a:r>
              <a:rPr lang="en-ID" b="1" dirty="0"/>
              <a:t> dan </a:t>
            </a:r>
            <a:r>
              <a:rPr lang="en-ID" b="1" dirty="0" err="1"/>
              <a:t>Sumber</a:t>
            </a:r>
            <a:r>
              <a:rPr lang="en-ID" b="1" dirty="0"/>
              <a:t> Premium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D5EB6-42E1-010E-AE9B-215FF53C4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Menjaga</a:t>
            </a:r>
            <a:r>
              <a:rPr lang="en-ID" dirty="0"/>
              <a:t> </a:t>
            </a:r>
            <a:r>
              <a:rPr lang="en-ID" b="1" dirty="0" err="1"/>
              <a:t>kualitas</a:t>
            </a:r>
            <a:r>
              <a:rPr lang="en-ID" b="1" dirty="0"/>
              <a:t> durian segar </a:t>
            </a:r>
            <a:r>
              <a:rPr lang="en-ID" b="1" dirty="0" err="1"/>
              <a:t>setiap</a:t>
            </a:r>
            <a:r>
              <a:rPr lang="en-ID" b="1" dirty="0"/>
              <a:t> </a:t>
            </a:r>
            <a:r>
              <a:rPr lang="en-ID" b="1" dirty="0" err="1"/>
              <a:t>hari</a:t>
            </a:r>
            <a:r>
              <a:rPr lang="en-ID" b="1" dirty="0"/>
              <a:t>, </a:t>
            </a:r>
            <a:r>
              <a:rPr lang="en-ID" dirty="0" err="1"/>
              <a:t>bahkan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mendatangkan</a:t>
            </a:r>
            <a:r>
              <a:rPr lang="en-ID" dirty="0"/>
              <a:t> </a:t>
            </a:r>
            <a:r>
              <a:rPr lang="en-ID" dirty="0" err="1"/>
              <a:t>buah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lokasi</a:t>
            </a:r>
            <a:r>
              <a:rPr lang="en-ID" dirty="0"/>
              <a:t> </a:t>
            </a:r>
            <a:r>
              <a:rPr lang="en-ID" dirty="0" err="1"/>
              <a:t>jauh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b="1" dirty="0"/>
              <a:t>Kota Cane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mempertahankan</a:t>
            </a:r>
            <a:r>
              <a:rPr lang="en-ID" dirty="0"/>
              <a:t> </a:t>
            </a:r>
            <a:r>
              <a:rPr lang="en-ID" dirty="0" err="1"/>
              <a:t>kualitas</a:t>
            </a:r>
            <a:r>
              <a:rPr lang="en-ID" dirty="0"/>
              <a:t>.</a:t>
            </a:r>
            <a:endParaRPr lang="en-ID" b="1" dirty="0"/>
          </a:p>
          <a:p>
            <a:r>
              <a:rPr lang="sv-SE" dirty="0"/>
              <a:t>Menyediakan produk turunan seperti </a:t>
            </a:r>
            <a:r>
              <a:rPr lang="sv-SE" b="1" dirty="0"/>
              <a:t>frozen durian paste</a:t>
            </a:r>
            <a:r>
              <a:rPr lang="sv-SE" dirty="0"/>
              <a:t> berkualitas tinggi yang menarik minat pelaku bisnis makanan (B2B)</a:t>
            </a:r>
          </a:p>
        </p:txBody>
      </p:sp>
      <p:pic>
        <p:nvPicPr>
          <p:cNvPr id="9218" name="Picture 2" descr="Faktor Penting yang Mempengaruhi Kualitas Produk - Vocasia">
            <a:extLst>
              <a:ext uri="{FF2B5EF4-FFF2-40B4-BE49-F238E27FC236}">
                <a16:creationId xmlns:a16="http://schemas.microsoft.com/office/drawing/2014/main" id="{417DF72A-E739-9F63-C1AD-BEB4D6144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675" y="3858397"/>
            <a:ext cx="2740548" cy="18237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642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A7448-D8AD-3FE6-6532-BBEE9CCBA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/>
              <a:t>Strategi</a:t>
            </a:r>
            <a:r>
              <a:rPr lang="es-ES" b="1" dirty="0"/>
              <a:t> </a:t>
            </a:r>
            <a:r>
              <a:rPr lang="es-ES" b="1" dirty="0" err="1"/>
              <a:t>Kualitas</a:t>
            </a:r>
            <a:r>
              <a:rPr lang="es-ES" b="1" dirty="0"/>
              <a:t> </a:t>
            </a:r>
            <a:r>
              <a:rPr lang="es-ES" b="1" dirty="0" err="1"/>
              <a:t>Pelayanan</a:t>
            </a:r>
            <a:r>
              <a:rPr lang="es-ES" b="1" dirty="0"/>
              <a:t>: </a:t>
            </a:r>
            <a:r>
              <a:rPr lang="es-ES" b="1" dirty="0" err="1"/>
              <a:t>Jaminan</a:t>
            </a:r>
            <a:r>
              <a:rPr lang="es-ES" b="1" dirty="0"/>
              <a:t> Rasa dan </a:t>
            </a:r>
            <a:r>
              <a:rPr lang="es-ES" b="1" dirty="0" err="1"/>
              <a:t>Layanan</a:t>
            </a:r>
            <a:r>
              <a:rPr lang="es-ES" b="1" dirty="0"/>
              <a:t> </a:t>
            </a:r>
            <a:r>
              <a:rPr lang="es-ES" b="1" dirty="0" err="1"/>
              <a:t>Tambahan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DC541-782C-8E40-9648-4D08180D7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b="1" dirty="0" err="1"/>
              <a:t>garansi</a:t>
            </a:r>
            <a:r>
              <a:rPr lang="en-ID" b="1" dirty="0"/>
              <a:t> rasa</a:t>
            </a:r>
            <a:r>
              <a:rPr lang="en-ID" dirty="0"/>
              <a:t>: </a:t>
            </a:r>
            <a:r>
              <a:rPr lang="en-ID" dirty="0" err="1"/>
              <a:t>buah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manis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ditukar</a:t>
            </a:r>
            <a:endParaRPr lang="en-ID" dirty="0"/>
          </a:p>
          <a:p>
            <a:r>
              <a:rPr lang="en-ID" dirty="0" err="1"/>
              <a:t>Menyediakan</a:t>
            </a:r>
            <a:r>
              <a:rPr lang="en-ID" dirty="0"/>
              <a:t> </a:t>
            </a:r>
            <a:r>
              <a:rPr lang="en-ID" dirty="0" err="1"/>
              <a:t>layanan</a:t>
            </a:r>
            <a:r>
              <a:rPr lang="en-ID" dirty="0"/>
              <a:t> </a:t>
            </a:r>
            <a:r>
              <a:rPr lang="en-ID" b="1" dirty="0"/>
              <a:t>free packing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oleh-oleh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luar</a:t>
            </a:r>
            <a:r>
              <a:rPr lang="en-ID" dirty="0"/>
              <a:t> </a:t>
            </a:r>
            <a:r>
              <a:rPr lang="en-ID" dirty="0" err="1"/>
              <a:t>kota</a:t>
            </a:r>
            <a:endParaRPr lang="en-ID" dirty="0"/>
          </a:p>
        </p:txBody>
      </p:sp>
      <p:pic>
        <p:nvPicPr>
          <p:cNvPr id="2051" name="Picture 3" descr="Pengertian Kualitas Produk, Indikator, dan Cara Menjaganya - KitaLulus">
            <a:extLst>
              <a:ext uri="{FF2B5EF4-FFF2-40B4-BE49-F238E27FC236}">
                <a16:creationId xmlns:a16="http://schemas.microsoft.com/office/drawing/2014/main" id="{4AEF3898-9B25-33B8-F213-6A1B05D68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45" y="4700302"/>
            <a:ext cx="2329109" cy="1446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014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1261-04BA-3FB7-AA7C-556C84BA1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88" y="1012112"/>
            <a:ext cx="8767206" cy="1303867"/>
          </a:xfrm>
        </p:spPr>
        <p:txBody>
          <a:bodyPr/>
          <a:lstStyle/>
          <a:p>
            <a:r>
              <a:rPr lang="id-ID" b="1" dirty="0"/>
              <a:t>Cara Menjaga Konsistensi Produk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E5163-EF6B-DDEC-CDB0-15D02C30B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588" y="2556932"/>
            <a:ext cx="10912838" cy="2974438"/>
          </a:xfrm>
        </p:spPr>
        <p:txBody>
          <a:bodyPr numCol="2">
            <a:normAutofit/>
          </a:bodyPr>
          <a:lstStyle/>
          <a:p>
            <a:pPr algn="just"/>
            <a:r>
              <a:rPr lang="id-ID" b="1" dirty="0"/>
              <a:t>Terapkan Standar Operasi yang Jelas</a:t>
            </a:r>
            <a:endParaRPr lang="en-ID" b="1" dirty="0"/>
          </a:p>
          <a:p>
            <a:pPr lvl="0" algn="just"/>
            <a:r>
              <a:rPr lang="id-ID" b="1" dirty="0"/>
              <a:t>Gunakan Bahan Baku Berkualitas dan Konsisten</a:t>
            </a:r>
            <a:endParaRPr lang="en-ID" b="1" dirty="0"/>
          </a:p>
          <a:p>
            <a:pPr lvl="0" algn="just"/>
            <a:r>
              <a:rPr lang="id-ID" b="1" dirty="0"/>
              <a:t>Kalibrasi dan Perawatan Mesin Secara Rutin</a:t>
            </a:r>
            <a:endParaRPr lang="en-ID" b="1" dirty="0"/>
          </a:p>
          <a:p>
            <a:pPr lvl="0" algn="just"/>
            <a:r>
              <a:rPr lang="id-ID" b="1" dirty="0"/>
              <a:t>Pelatihan Karyawan Secara Berkala</a:t>
            </a:r>
            <a:endParaRPr lang="en-ID" b="1" dirty="0"/>
          </a:p>
          <a:p>
            <a:pPr lvl="0" algn="just"/>
            <a:r>
              <a:rPr lang="id-ID" b="1" dirty="0"/>
              <a:t>Kontrol Kualitas yang Terus-menerus</a:t>
            </a:r>
            <a:endParaRPr lang="en-ID" b="1" dirty="0"/>
          </a:p>
          <a:p>
            <a:pPr lvl="0" algn="just"/>
            <a:r>
              <a:rPr lang="id-ID" b="1" dirty="0"/>
              <a:t>Pencatatan dan Analisis Data Produksi</a:t>
            </a:r>
            <a:endParaRPr lang="en-ID" b="1" dirty="0"/>
          </a:p>
          <a:p>
            <a:pPr lvl="0" algn="just"/>
            <a:r>
              <a:rPr lang="id-ID" b="1" dirty="0"/>
              <a:t>Pengelolaan Lingkungan Produksi</a:t>
            </a:r>
            <a:endParaRPr lang="en-ID" b="1" dirty="0"/>
          </a:p>
          <a:p>
            <a:pPr algn="just"/>
            <a:r>
              <a:rPr lang="id-ID" b="1" dirty="0"/>
              <a:t>Perbaikan Berkelanjutan</a:t>
            </a:r>
            <a:endParaRPr lang="en-ID" dirty="0"/>
          </a:p>
        </p:txBody>
      </p:sp>
      <p:pic>
        <p:nvPicPr>
          <p:cNvPr id="10242" name="Picture 2" descr="Kualitas Produk: Pengertian, Indikator, dan Cara Meningkatkannya">
            <a:extLst>
              <a:ext uri="{FF2B5EF4-FFF2-40B4-BE49-F238E27FC236}">
                <a16:creationId xmlns:a16="http://schemas.microsoft.com/office/drawing/2014/main" id="{BDA906FA-C4DA-EE57-20F6-50A29E741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794" y="674696"/>
            <a:ext cx="2165618" cy="13038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876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126</TotalTime>
  <Words>666</Words>
  <Application>Microsoft Office PowerPoint</Application>
  <PresentationFormat>Widescreen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MENJAGA KUALITAS LAYANAN DAN KONSISTENSI PRODUK</vt:lpstr>
      <vt:lpstr>PENGARUH HARGA, KUALITAS PRODUK DAN KUALITAS PELAYANAN TERHADAP KEPUTUSAN PEMBELIAN DI UNYIL DURIAN PEKANBARU </vt:lpstr>
      <vt:lpstr>Pengertian Kualitas Produk</vt:lpstr>
      <vt:lpstr>Latar Belakang</vt:lpstr>
      <vt:lpstr> Upaya Unyil Durian Menjaga Kualitas dan Konsistensi Produk </vt:lpstr>
      <vt:lpstr>Strategi yang Diterapkan</vt:lpstr>
      <vt:lpstr>Strategi Kualitas Produk: Konsistensi dan Sumber Premium</vt:lpstr>
      <vt:lpstr>Strategi Kualitas Pelayanan: Jaminan Rasa dan Layanan Tambahan</vt:lpstr>
      <vt:lpstr>Cara Menjaga Konsistensi Produk</vt:lpstr>
      <vt:lpstr>Tantangan dalam Menjaga Konsistensi Kualitas</vt:lpstr>
      <vt:lpstr>PowerPoint Presentation</vt:lpstr>
      <vt:lpstr>Metodologi</vt:lpstr>
      <vt:lpstr>Teori Pendukung</vt:lpstr>
      <vt:lpstr>Kesimpulan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Laptop HP</dc:creator>
  <cp:lastModifiedBy>Laptop HP</cp:lastModifiedBy>
  <cp:revision>4</cp:revision>
  <dcterms:created xsi:type="dcterms:W3CDTF">2025-06-14T00:29:58Z</dcterms:created>
  <dcterms:modified xsi:type="dcterms:W3CDTF">2025-06-20T10:06:11Z</dcterms:modified>
</cp:coreProperties>
</file>