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4" d="100"/>
          <a:sy n="114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3390/fi1303007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7676/ekombis.v12i3" TargetMode="External"/><Relationship Id="rId2" Type="http://schemas.openxmlformats.org/officeDocument/2006/relationships/hyperlink" Target="https://doi.org/10.3390/fi1303007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54783/ijsoc.v6i3.1225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914400"/>
            <a:ext cx="7520940" cy="54864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err="1"/>
              <a:t>Layanan</a:t>
            </a:r>
            <a:r>
              <a:rPr lang="en-US" sz="2400" b="1" dirty="0"/>
              <a:t> </a:t>
            </a:r>
            <a:r>
              <a:rPr lang="en-US" sz="2400" b="1" dirty="0" err="1"/>
              <a:t>Pelanggan</a:t>
            </a:r>
            <a:r>
              <a:rPr lang="en-US" sz="2400" b="1" dirty="0"/>
              <a:t> yang </a:t>
            </a:r>
            <a:r>
              <a:rPr lang="en-US" sz="2400" b="1" dirty="0" err="1"/>
              <a:t>Responsif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Ramah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(</a:t>
            </a:r>
            <a:r>
              <a:rPr lang="en-US" sz="2400" b="1" dirty="0" err="1"/>
              <a:t>Kel</a:t>
            </a:r>
            <a:r>
              <a:rPr lang="en-US" sz="2400" b="1" dirty="0"/>
              <a:t>. CBA 4)</a:t>
            </a:r>
            <a:endParaRPr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34051"/>
            <a:ext cx="8229600" cy="11346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sz="2400" b="1" i="1" dirty="0"/>
              <a:t>The Role of Mobile Application Acceptance in Shaping E-Customer Service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Identitas</a:t>
            </a:r>
            <a:r>
              <a:rPr b="1" dirty="0"/>
              <a:t> </a:t>
            </a:r>
            <a:r>
              <a:rPr b="1" dirty="0" err="1"/>
              <a:t>Artikel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884812" cy="3579849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Judul</a:t>
            </a:r>
            <a:r>
              <a:rPr sz="2000" dirty="0" smtClean="0"/>
              <a:t> </a:t>
            </a:r>
            <a:r>
              <a:rPr sz="2000" dirty="0" err="1"/>
              <a:t>Artikel</a:t>
            </a:r>
            <a:r>
              <a:rPr sz="2000" dirty="0"/>
              <a:t>: </a:t>
            </a:r>
            <a:r>
              <a:rPr sz="2000" i="1" dirty="0"/>
              <a:t>The Role of Mobile Application Acceptance in Shaping E-Customer Service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Penulis</a:t>
            </a:r>
            <a:r>
              <a:rPr sz="2000" dirty="0"/>
              <a:t>: </a:t>
            </a:r>
            <a:r>
              <a:rPr sz="2000" dirty="0" err="1"/>
              <a:t>Laith</a:t>
            </a:r>
            <a:r>
              <a:rPr sz="2000" dirty="0"/>
              <a:t> T. </a:t>
            </a:r>
            <a:r>
              <a:rPr sz="2000" dirty="0" err="1"/>
              <a:t>Khrais</a:t>
            </a:r>
            <a:r>
              <a:rPr sz="2000" dirty="0"/>
              <a:t> and Abdullah M. </a:t>
            </a:r>
            <a:r>
              <a:rPr sz="2000" dirty="0" err="1"/>
              <a:t>Alghamdi</a:t>
            </a:r>
            <a:endParaRPr sz="2000" dirty="0"/>
          </a:p>
          <a:p>
            <a:pPr algn="just">
              <a:buFont typeface="Wingdings" pitchFamily="2" charset="2"/>
              <a:buChar char="q"/>
            </a:pP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Sumber</a:t>
            </a:r>
            <a:r>
              <a:rPr sz="2000" dirty="0"/>
              <a:t>: MDPI: Future Internet (Q2)</a:t>
            </a:r>
          </a:p>
          <a:p>
            <a:pPr marL="0" indent="0" algn="just"/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Tahun</a:t>
            </a:r>
            <a:r>
              <a:rPr sz="2000" dirty="0" smtClean="0"/>
              <a:t> </a:t>
            </a:r>
            <a:r>
              <a:rPr sz="2000" dirty="0" err="1"/>
              <a:t>Publikasi</a:t>
            </a:r>
            <a:r>
              <a:rPr sz="2000" dirty="0"/>
              <a:t>: 2021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smtClean="0"/>
              <a:t>Volume/Issue</a:t>
            </a:r>
            <a:r>
              <a:rPr sz="2000" dirty="0"/>
              <a:t>: Vol. 13 (77)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smtClean="0"/>
              <a:t>DOI</a:t>
            </a:r>
            <a:r>
              <a:rPr sz="2000" dirty="0"/>
              <a:t>: </a:t>
            </a:r>
            <a:r>
              <a:rPr sz="2000" dirty="0">
                <a:hlinkClick r:id="rId2"/>
              </a:rPr>
              <a:t>https://</a:t>
            </a:r>
            <a:r>
              <a:rPr sz="2000" dirty="0" smtClean="0">
                <a:hlinkClick r:id="rId2"/>
              </a:rPr>
              <a:t>doi.org/10.3390/fi13030077</a:t>
            </a:r>
            <a:r>
              <a:rPr lang="en-US" sz="2000" dirty="0" smtClean="0"/>
              <a:t> 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Pendahuluan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/>
            <a:r>
              <a:rPr sz="2000" dirty="0" err="1" smtClean="0"/>
              <a:t>Latar</a:t>
            </a:r>
            <a:r>
              <a:rPr sz="2000" dirty="0" smtClean="0"/>
              <a:t> </a:t>
            </a:r>
            <a:r>
              <a:rPr sz="2000" dirty="0" err="1" smtClean="0"/>
              <a:t>Belakang</a:t>
            </a: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Perkembangan</a:t>
            </a:r>
            <a:r>
              <a:rPr sz="2000" dirty="0" smtClean="0"/>
              <a:t> </a:t>
            </a:r>
            <a:r>
              <a:rPr sz="2000" dirty="0" err="1"/>
              <a:t>teknologi</a:t>
            </a:r>
            <a:r>
              <a:rPr sz="2000" dirty="0"/>
              <a:t> digital </a:t>
            </a:r>
            <a:r>
              <a:rPr sz="2000" dirty="0" err="1"/>
              <a:t>telah</a:t>
            </a:r>
            <a:r>
              <a:rPr sz="2000" dirty="0"/>
              <a:t> </a:t>
            </a:r>
            <a:r>
              <a:rPr sz="2000" dirty="0" err="1"/>
              <a:t>mendorong</a:t>
            </a:r>
            <a:r>
              <a:rPr sz="2000" dirty="0"/>
              <a:t> </a:t>
            </a:r>
            <a:r>
              <a:rPr sz="2000" dirty="0" err="1"/>
              <a:t>perusahaan</a:t>
            </a:r>
            <a:r>
              <a:rPr sz="2000" dirty="0"/>
              <a:t> </a:t>
            </a:r>
            <a:r>
              <a:rPr sz="2000" dirty="0" err="1"/>
              <a:t>untuk</a:t>
            </a:r>
            <a:r>
              <a:rPr sz="2000" dirty="0"/>
              <a:t> </a:t>
            </a:r>
            <a:r>
              <a:rPr sz="2000" dirty="0" err="1"/>
              <a:t>menggunakan</a:t>
            </a:r>
            <a:r>
              <a:rPr sz="2000" dirty="0"/>
              <a:t> </a:t>
            </a:r>
            <a:r>
              <a:rPr sz="2000" dirty="0" err="1"/>
              <a:t>aplikasi</a:t>
            </a:r>
            <a:r>
              <a:rPr sz="2000" dirty="0"/>
              <a:t> </a:t>
            </a:r>
            <a:r>
              <a:rPr sz="2000" i="1" dirty="0"/>
              <a:t>mobile</a:t>
            </a:r>
            <a:r>
              <a:rPr sz="2000" dirty="0"/>
              <a:t> </a:t>
            </a:r>
            <a:r>
              <a:rPr sz="2000" dirty="0" err="1"/>
              <a:t>sebagai</a:t>
            </a:r>
            <a:r>
              <a:rPr sz="2000" dirty="0"/>
              <a:t> </a:t>
            </a:r>
            <a:r>
              <a:rPr sz="2000" dirty="0" err="1"/>
              <a:t>sarana</a:t>
            </a:r>
            <a:r>
              <a:rPr sz="2000" dirty="0"/>
              <a:t> </a:t>
            </a:r>
            <a:r>
              <a:rPr sz="2000" dirty="0" err="1"/>
              <a:t>meningkatkan</a:t>
            </a:r>
            <a:r>
              <a:rPr sz="2000" dirty="0"/>
              <a:t> </a:t>
            </a:r>
            <a:r>
              <a:rPr sz="2000" dirty="0" err="1"/>
              <a:t>kualitas</a:t>
            </a:r>
            <a:r>
              <a:rPr sz="2000" dirty="0"/>
              <a:t> </a:t>
            </a:r>
            <a:r>
              <a:rPr sz="2000" dirty="0" err="1"/>
              <a:t>layanan</a:t>
            </a:r>
            <a:r>
              <a:rPr sz="2000" dirty="0"/>
              <a:t> </a:t>
            </a:r>
            <a:r>
              <a:rPr sz="2000" dirty="0" err="1"/>
              <a:t>pelanggan</a:t>
            </a:r>
            <a:r>
              <a:rPr sz="2000" dirty="0"/>
              <a:t>.</a:t>
            </a:r>
          </a:p>
          <a:p>
            <a:pPr marL="0" indent="0" algn="just"/>
            <a:endParaRPr lang="en-US" sz="2000" dirty="0" smtClean="0"/>
          </a:p>
          <a:p>
            <a:pPr marL="0" indent="0" algn="just"/>
            <a:r>
              <a:rPr sz="2000" dirty="0" err="1" smtClean="0"/>
              <a:t>Tujuan</a:t>
            </a:r>
            <a:r>
              <a:rPr sz="2000" dirty="0" smtClean="0"/>
              <a:t> </a:t>
            </a:r>
            <a:r>
              <a:rPr sz="2000" dirty="0" err="1" smtClean="0"/>
              <a:t>Telaah</a:t>
            </a:r>
            <a:endParaRPr lang="en-US" sz="2000" dirty="0" smtClean="0"/>
          </a:p>
          <a:p>
            <a:pPr algn="just">
              <a:buFont typeface="Wingdings" pitchFamily="2" charset="2"/>
              <a:buChar char="q"/>
            </a:pPr>
            <a:r>
              <a:rPr sz="2000" dirty="0" err="1" smtClean="0"/>
              <a:t>Menilai</a:t>
            </a:r>
            <a:r>
              <a:rPr sz="2000" dirty="0" smtClean="0"/>
              <a:t> </a:t>
            </a:r>
            <a:r>
              <a:rPr sz="2000" dirty="0" err="1"/>
              <a:t>kontribusi</a:t>
            </a:r>
            <a:r>
              <a:rPr sz="2000" dirty="0"/>
              <a:t> </a:t>
            </a:r>
            <a:r>
              <a:rPr sz="2000" dirty="0" err="1"/>
              <a:t>artikel</a:t>
            </a:r>
            <a:r>
              <a:rPr sz="2000" dirty="0"/>
              <a:t> </a:t>
            </a:r>
            <a:r>
              <a:rPr sz="2000" dirty="0" err="1"/>
              <a:t>terhadap</a:t>
            </a:r>
            <a:r>
              <a:rPr sz="2000" dirty="0"/>
              <a:t> </a:t>
            </a:r>
            <a:r>
              <a:rPr sz="2000" dirty="0" err="1"/>
              <a:t>pemahaman</a:t>
            </a:r>
            <a:r>
              <a:rPr sz="2000" dirty="0"/>
              <a:t> </a:t>
            </a:r>
            <a:r>
              <a:rPr sz="2000" dirty="0" err="1"/>
              <a:t>penerimaan</a:t>
            </a:r>
            <a:r>
              <a:rPr sz="2000" dirty="0"/>
              <a:t> </a:t>
            </a:r>
            <a:r>
              <a:rPr sz="2000" dirty="0" err="1"/>
              <a:t>aplikasi</a:t>
            </a:r>
            <a:r>
              <a:rPr sz="2000" dirty="0"/>
              <a:t> mobile </a:t>
            </a:r>
            <a:r>
              <a:rPr sz="2000" dirty="0" err="1"/>
              <a:t>dan</a:t>
            </a:r>
            <a:r>
              <a:rPr sz="2000" dirty="0"/>
              <a:t> </a:t>
            </a:r>
            <a:r>
              <a:rPr sz="2000" dirty="0" err="1"/>
              <a:t>memberikan</a:t>
            </a:r>
            <a:r>
              <a:rPr sz="2000" dirty="0"/>
              <a:t> </a:t>
            </a:r>
            <a:r>
              <a:rPr sz="2000" dirty="0" err="1"/>
              <a:t>wawasan</a:t>
            </a:r>
            <a:r>
              <a:rPr sz="2000" dirty="0"/>
              <a:t> </a:t>
            </a:r>
            <a:r>
              <a:rPr sz="2000" dirty="0" err="1"/>
              <a:t>tentang</a:t>
            </a:r>
            <a:r>
              <a:rPr sz="2000" dirty="0"/>
              <a:t> </a:t>
            </a:r>
            <a:r>
              <a:rPr sz="2000" i="1" dirty="0"/>
              <a:t>e-customer service</a:t>
            </a:r>
            <a:r>
              <a:rPr sz="2000" dirty="0"/>
              <a:t> yang </a:t>
            </a:r>
            <a:r>
              <a:rPr sz="2000" dirty="0" err="1"/>
              <a:t>responsif</a:t>
            </a:r>
            <a:r>
              <a:rPr sz="2000" dirty="0"/>
              <a:t> </a:t>
            </a:r>
            <a:r>
              <a:rPr sz="2000" dirty="0" err="1"/>
              <a:t>dan</a:t>
            </a:r>
            <a:r>
              <a:rPr sz="2000" dirty="0"/>
              <a:t> </a:t>
            </a:r>
            <a:r>
              <a:rPr sz="2000" dirty="0" err="1"/>
              <a:t>ramah</a:t>
            </a:r>
            <a:r>
              <a:rPr sz="2000" dirty="0"/>
              <a:t>.</a:t>
            </a:r>
          </a:p>
          <a:p>
            <a:pPr marL="0" indent="0" algn="just"/>
            <a:r>
              <a:rPr sz="2000" dirty="0"/>
              <a:t>     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b="1" dirty="0" err="1"/>
              <a:t>Deskripsi</a:t>
            </a:r>
            <a:r>
              <a:rPr b="1" dirty="0"/>
              <a:t> </a:t>
            </a:r>
            <a:r>
              <a:rPr b="1" dirty="0" err="1"/>
              <a:t>Singkat</a:t>
            </a:r>
            <a:r>
              <a:rPr b="1" dirty="0"/>
              <a:t> </a:t>
            </a:r>
            <a:r>
              <a:rPr b="1" dirty="0" err="1"/>
              <a:t>Artikel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/>
            <a:r>
              <a:rPr sz="2400" dirty="0" err="1" smtClean="0"/>
              <a:t>Tujuan</a:t>
            </a:r>
            <a:r>
              <a:rPr sz="2400" dirty="0" smtClean="0"/>
              <a:t> </a:t>
            </a:r>
            <a:r>
              <a:rPr sz="2400" dirty="0" err="1"/>
              <a:t>Penelitian</a:t>
            </a:r>
            <a:r>
              <a:rPr sz="2400" dirty="0"/>
              <a:t>: </a:t>
            </a:r>
            <a:endParaRPr lang="en-US" sz="2400" dirty="0" smtClean="0"/>
          </a:p>
          <a:p>
            <a:pPr algn="just">
              <a:buFont typeface="Wingdings" pitchFamily="2" charset="2"/>
              <a:buChar char="q"/>
            </a:pPr>
            <a:r>
              <a:rPr sz="2400" dirty="0" err="1" smtClean="0"/>
              <a:t>Menganalisis</a:t>
            </a:r>
            <a:r>
              <a:rPr sz="2400" dirty="0" smtClean="0"/>
              <a:t> </a:t>
            </a:r>
            <a:r>
              <a:rPr sz="2400" dirty="0" err="1"/>
              <a:t>pengaruh</a:t>
            </a:r>
            <a:r>
              <a:rPr sz="2400" dirty="0"/>
              <a:t> </a:t>
            </a:r>
            <a:r>
              <a:rPr sz="2400" dirty="0" err="1"/>
              <a:t>penerimaan</a:t>
            </a:r>
            <a:r>
              <a:rPr sz="2400" dirty="0"/>
              <a:t> </a:t>
            </a:r>
            <a:r>
              <a:rPr sz="2400" dirty="0" err="1"/>
              <a:t>aplikasi</a:t>
            </a:r>
            <a:r>
              <a:rPr sz="2400" dirty="0"/>
              <a:t> mobile </a:t>
            </a:r>
            <a:r>
              <a:rPr sz="2400" dirty="0" err="1"/>
              <a:t>terhadap</a:t>
            </a:r>
            <a:r>
              <a:rPr sz="2400" dirty="0"/>
              <a:t> </a:t>
            </a:r>
            <a:r>
              <a:rPr sz="2400" dirty="0" err="1"/>
              <a:t>persepsi</a:t>
            </a:r>
            <a:r>
              <a:rPr sz="2400" dirty="0"/>
              <a:t> </a:t>
            </a:r>
            <a:r>
              <a:rPr sz="2400" dirty="0" err="1"/>
              <a:t>layanan</a:t>
            </a:r>
            <a:r>
              <a:rPr sz="2400" dirty="0"/>
              <a:t> </a:t>
            </a:r>
            <a:r>
              <a:rPr sz="2400" dirty="0" err="1"/>
              <a:t>pelanggan</a:t>
            </a:r>
            <a:r>
              <a:rPr sz="2400" dirty="0"/>
              <a:t> yang </a:t>
            </a:r>
            <a:r>
              <a:rPr sz="2400" dirty="0" err="1"/>
              <a:t>cepat</a:t>
            </a:r>
            <a:r>
              <a:rPr sz="2400" dirty="0"/>
              <a:t> </a:t>
            </a:r>
            <a:r>
              <a:rPr sz="2400" dirty="0" err="1"/>
              <a:t>tanggap</a:t>
            </a:r>
            <a:r>
              <a:rPr sz="2400" dirty="0"/>
              <a:t> </a:t>
            </a:r>
            <a:r>
              <a:rPr sz="2400" dirty="0" err="1"/>
              <a:t>dan</a:t>
            </a:r>
            <a:r>
              <a:rPr sz="2400" dirty="0"/>
              <a:t> </a:t>
            </a:r>
            <a:r>
              <a:rPr sz="2400" dirty="0" err="1" smtClean="0"/>
              <a:t>efisien</a:t>
            </a:r>
            <a:r>
              <a:rPr sz="2400" dirty="0" smtClean="0"/>
              <a:t>.</a:t>
            </a:r>
            <a:endParaRPr lang="en-US" sz="2400" dirty="0" smtClean="0"/>
          </a:p>
          <a:p>
            <a:pPr marL="0" indent="0" algn="just"/>
            <a:endParaRPr lang="en-US" sz="2400" dirty="0" smtClean="0"/>
          </a:p>
          <a:p>
            <a:pPr marL="0" indent="0" algn="just"/>
            <a:r>
              <a:rPr sz="2400" dirty="0" err="1" smtClean="0"/>
              <a:t>Metode</a:t>
            </a:r>
            <a:r>
              <a:rPr sz="2400" dirty="0" smtClean="0"/>
              <a:t> </a:t>
            </a:r>
            <a:r>
              <a:rPr sz="2400" dirty="0" err="1" smtClean="0"/>
              <a:t>Penelitian</a:t>
            </a:r>
            <a:r>
              <a:rPr lang="en-US" sz="2400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sz="2400" dirty="0" err="1" smtClean="0"/>
              <a:t>Menggunakan</a:t>
            </a:r>
            <a:r>
              <a:rPr sz="2400" dirty="0" smtClean="0"/>
              <a:t> </a:t>
            </a:r>
            <a:r>
              <a:rPr sz="2400" dirty="0" err="1"/>
              <a:t>metode</a:t>
            </a:r>
            <a:r>
              <a:rPr sz="2400" dirty="0"/>
              <a:t> </a:t>
            </a:r>
            <a:r>
              <a:rPr sz="2400" dirty="0" err="1"/>
              <a:t>kuantitatif</a:t>
            </a:r>
            <a:r>
              <a:rPr sz="2400" dirty="0"/>
              <a:t> </a:t>
            </a:r>
            <a:r>
              <a:rPr sz="2400" dirty="0" err="1"/>
              <a:t>berbasis</a:t>
            </a:r>
            <a:r>
              <a:rPr sz="2400" dirty="0"/>
              <a:t> </a:t>
            </a:r>
            <a:r>
              <a:rPr sz="2400" dirty="0" err="1"/>
              <a:t>survei</a:t>
            </a:r>
            <a:r>
              <a:rPr sz="2400" dirty="0"/>
              <a:t> </a:t>
            </a:r>
            <a:r>
              <a:rPr sz="2400" dirty="0" err="1"/>
              <a:t>dengan</a:t>
            </a:r>
            <a:r>
              <a:rPr sz="2400" dirty="0"/>
              <a:t> </a:t>
            </a:r>
            <a:r>
              <a:rPr sz="2400" dirty="0" err="1"/>
              <a:t>analisis</a:t>
            </a:r>
            <a:r>
              <a:rPr sz="2400" dirty="0"/>
              <a:t> </a:t>
            </a:r>
            <a:r>
              <a:rPr sz="2400" dirty="0" err="1"/>
              <a:t>statistik</a:t>
            </a:r>
            <a:r>
              <a:rPr sz="2400" dirty="0" smtClean="0"/>
              <a:t>.</a:t>
            </a:r>
            <a:endParaRPr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b="1" dirty="0" err="1"/>
              <a:t>Hasil</a:t>
            </a:r>
            <a:r>
              <a:rPr b="1" dirty="0"/>
              <a:t> </a:t>
            </a:r>
            <a:r>
              <a:rPr b="1" dirty="0" err="1"/>
              <a:t>Penelitian</a:t>
            </a:r>
            <a:r>
              <a:rPr b="1" dirty="0"/>
              <a:t> </a:t>
            </a:r>
            <a:r>
              <a:rPr b="1" dirty="0" err="1"/>
              <a:t>dan</a:t>
            </a:r>
            <a:r>
              <a:rPr b="1" dirty="0"/>
              <a:t> </a:t>
            </a:r>
            <a:r>
              <a:rPr b="1" dirty="0" err="1"/>
              <a:t>Pembahasan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/>
            <a:r>
              <a:rPr dirty="0" err="1" smtClean="0"/>
              <a:t>Interpretasi</a:t>
            </a:r>
            <a:r>
              <a:rPr dirty="0" smtClean="0"/>
              <a:t> </a:t>
            </a:r>
            <a:r>
              <a:rPr dirty="0" err="1"/>
              <a:t>Hasil</a:t>
            </a:r>
            <a:r>
              <a:rPr dirty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dirty="0" err="1" smtClean="0"/>
              <a:t>Penerimaan</a:t>
            </a:r>
            <a:r>
              <a:rPr dirty="0" smtClean="0"/>
              <a:t> </a:t>
            </a:r>
            <a:r>
              <a:rPr dirty="0" err="1"/>
              <a:t>aplikasi</a:t>
            </a:r>
            <a:r>
              <a:rPr dirty="0"/>
              <a:t> mobile </a:t>
            </a:r>
            <a:r>
              <a:rPr dirty="0" err="1"/>
              <a:t>memengaruhi</a:t>
            </a:r>
            <a:r>
              <a:rPr dirty="0"/>
              <a:t> </a:t>
            </a:r>
            <a:r>
              <a:rPr dirty="0" err="1"/>
              <a:t>kualitas</a:t>
            </a:r>
            <a:r>
              <a:rPr dirty="0"/>
              <a:t> </a:t>
            </a:r>
            <a:r>
              <a:rPr dirty="0" err="1"/>
              <a:t>layanan</a:t>
            </a:r>
            <a:r>
              <a:rPr dirty="0"/>
              <a:t> </a:t>
            </a:r>
            <a:r>
              <a:rPr dirty="0" err="1"/>
              <a:t>pelanggan</a:t>
            </a:r>
            <a:r>
              <a:rPr dirty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dirty="0" err="1" smtClean="0"/>
              <a:t>Pengalaman</a:t>
            </a:r>
            <a:r>
              <a:rPr dirty="0" smtClean="0"/>
              <a:t> </a:t>
            </a:r>
            <a:r>
              <a:rPr dirty="0" err="1"/>
              <a:t>positif</a:t>
            </a:r>
            <a:r>
              <a:rPr dirty="0"/>
              <a:t> </a:t>
            </a:r>
            <a:r>
              <a:rPr dirty="0" err="1"/>
              <a:t>melalui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loyalitas</a:t>
            </a:r>
            <a:r>
              <a:rPr dirty="0"/>
              <a:t> </a:t>
            </a:r>
            <a:r>
              <a:rPr dirty="0" err="1"/>
              <a:t>pelanggan</a:t>
            </a:r>
            <a:r>
              <a:rPr dirty="0"/>
              <a:t>.</a:t>
            </a:r>
          </a:p>
          <a:p>
            <a:pPr marL="0" indent="0" algn="just"/>
            <a:endParaRPr lang="en-US" dirty="0" smtClean="0"/>
          </a:p>
          <a:p>
            <a:pPr marL="0" indent="0" algn="just"/>
            <a:r>
              <a:rPr dirty="0" err="1" smtClean="0"/>
              <a:t>Perbandingan</a:t>
            </a:r>
            <a:r>
              <a:rPr dirty="0" smtClean="0"/>
              <a:t> </a:t>
            </a:r>
            <a:r>
              <a:rPr dirty="0" err="1"/>
              <a:t>Penelitian</a:t>
            </a:r>
            <a:r>
              <a:rPr dirty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dirty="0" err="1" smtClean="0"/>
              <a:t>Kesamaan</a:t>
            </a:r>
            <a:r>
              <a:rPr dirty="0" smtClean="0"/>
              <a:t> </a:t>
            </a:r>
            <a:r>
              <a:rPr dirty="0" err="1"/>
              <a:t>dengan</a:t>
            </a:r>
            <a:r>
              <a:rPr dirty="0"/>
              <a:t> </a:t>
            </a:r>
            <a:r>
              <a:rPr dirty="0" err="1"/>
              <a:t>Nasution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Adiwijaya</a:t>
            </a:r>
            <a:r>
              <a:rPr dirty="0"/>
              <a:t> (2024) </a:t>
            </a:r>
            <a:r>
              <a:rPr dirty="0" err="1"/>
              <a:t>terkait</a:t>
            </a:r>
            <a:r>
              <a:rPr dirty="0"/>
              <a:t> e-service quality.</a:t>
            </a:r>
          </a:p>
          <a:p>
            <a:pPr algn="just">
              <a:buFont typeface="Wingdings" pitchFamily="2" charset="2"/>
              <a:buChar char="q"/>
            </a:pPr>
            <a:r>
              <a:rPr dirty="0" err="1" smtClean="0"/>
              <a:t>Mendukung</a:t>
            </a:r>
            <a:r>
              <a:rPr dirty="0" smtClean="0"/>
              <a:t> </a:t>
            </a:r>
            <a:r>
              <a:rPr dirty="0" err="1"/>
              <a:t>temuan</a:t>
            </a:r>
            <a:r>
              <a:rPr dirty="0"/>
              <a:t> </a:t>
            </a:r>
            <a:r>
              <a:rPr dirty="0" err="1"/>
              <a:t>Syamsuddin</a:t>
            </a:r>
            <a:r>
              <a:rPr dirty="0"/>
              <a:t> et al. (2024) </a:t>
            </a:r>
            <a:r>
              <a:rPr dirty="0" err="1"/>
              <a:t>mengenai</a:t>
            </a:r>
            <a:r>
              <a:rPr dirty="0"/>
              <a:t> </a:t>
            </a:r>
            <a:r>
              <a:rPr dirty="0" err="1"/>
              <a:t>kualitas</a:t>
            </a:r>
            <a:r>
              <a:rPr dirty="0"/>
              <a:t> </a:t>
            </a:r>
            <a:r>
              <a:rPr dirty="0" err="1"/>
              <a:t>interaksi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</a:t>
            </a:r>
            <a:r>
              <a:rPr dirty="0" smtClean="0"/>
              <a:t>mobile.</a:t>
            </a:r>
            <a:endParaRPr lang="en-US" dirty="0" smtClean="0"/>
          </a:p>
          <a:p>
            <a:pPr marL="0" indent="0" algn="just"/>
            <a:endParaRPr lang="en-US" dirty="0" smtClean="0"/>
          </a:p>
          <a:p>
            <a:pPr marL="0" indent="0" algn="just"/>
            <a:r>
              <a:rPr dirty="0" err="1" smtClean="0"/>
              <a:t>Implikasi</a:t>
            </a:r>
            <a:r>
              <a:rPr dirty="0" smtClean="0"/>
              <a:t> </a:t>
            </a:r>
            <a:r>
              <a:rPr dirty="0" err="1"/>
              <a:t>Temuan</a:t>
            </a:r>
            <a:r>
              <a:rPr dirty="0"/>
              <a:t>: 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dirty="0" smtClean="0"/>
              <a:t>Perusahaan </a:t>
            </a:r>
            <a:r>
              <a:rPr dirty="0" err="1"/>
              <a:t>perlu</a:t>
            </a:r>
            <a:r>
              <a:rPr dirty="0"/>
              <a:t> </a:t>
            </a:r>
            <a:r>
              <a:rPr dirty="0" err="1"/>
              <a:t>mengembangkan</a:t>
            </a:r>
            <a:r>
              <a:rPr dirty="0"/>
              <a:t> </a:t>
            </a:r>
            <a:r>
              <a:rPr dirty="0" err="1"/>
              <a:t>aplikasi</a:t>
            </a:r>
            <a:r>
              <a:rPr dirty="0"/>
              <a:t> mobile yang </a:t>
            </a:r>
            <a:r>
              <a:rPr dirty="0" err="1"/>
              <a:t>intuitif</a:t>
            </a:r>
            <a:r>
              <a:rPr dirty="0"/>
              <a:t> </a:t>
            </a:r>
            <a:r>
              <a:rPr dirty="0" err="1"/>
              <a:t>dan</a:t>
            </a:r>
            <a:r>
              <a:rPr dirty="0"/>
              <a:t> </a:t>
            </a:r>
            <a:r>
              <a:rPr dirty="0" err="1"/>
              <a:t>bernilai</a:t>
            </a:r>
            <a:r>
              <a:rPr dirty="0"/>
              <a:t> </a:t>
            </a:r>
            <a:r>
              <a:rPr dirty="0" err="1"/>
              <a:t>untuk</a:t>
            </a:r>
            <a:r>
              <a:rPr dirty="0"/>
              <a:t> </a:t>
            </a:r>
            <a:r>
              <a:rPr dirty="0" err="1"/>
              <a:t>meningkatkan</a:t>
            </a:r>
            <a:r>
              <a:rPr dirty="0"/>
              <a:t> </a:t>
            </a:r>
            <a:r>
              <a:rPr dirty="0" err="1"/>
              <a:t>kepuasan</a:t>
            </a:r>
            <a:r>
              <a:rPr dirty="0"/>
              <a:t> </a:t>
            </a:r>
            <a:r>
              <a:rPr dirty="0" err="1"/>
              <a:t>pelanggan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6349627" cy="3579849"/>
          </a:xfrm>
        </p:spPr>
        <p:txBody>
          <a:bodyPr>
            <a:normAutofit fontScale="92500" lnSpcReduction="20000"/>
          </a:bodyPr>
          <a:lstStyle/>
          <a:p>
            <a:pPr marL="0" lvl="1" indent="0" algn="just">
              <a:buNone/>
            </a:pPr>
            <a:r>
              <a:rPr lang="en-US" b="1" dirty="0"/>
              <a:t>Perusahaan A (</a:t>
            </a:r>
            <a:r>
              <a:rPr lang="en-US" b="1" dirty="0" err="1"/>
              <a:t>Tokopedia</a:t>
            </a:r>
            <a:r>
              <a:rPr lang="en-US" b="1" dirty="0" smtClean="0"/>
              <a:t>):</a:t>
            </a:r>
            <a:endParaRPr lang="en-US" dirty="0"/>
          </a:p>
          <a:p>
            <a:pPr lvl="1" algn="just"/>
            <a:r>
              <a:rPr lang="en-US" dirty="0" err="1" smtClean="0"/>
              <a:t>Tokopedia</a:t>
            </a:r>
            <a:r>
              <a:rPr lang="en-US" dirty="0" smtClean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i="1" dirty="0"/>
              <a:t>mobile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melacak</a:t>
            </a:r>
            <a:r>
              <a:rPr lang="en-US" dirty="0"/>
              <a:t> </a:t>
            </a:r>
            <a:r>
              <a:rPr lang="en-US" dirty="0" err="1"/>
              <a:t>pesanan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pembayaran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r>
              <a:rPr lang="en-US" dirty="0" err="1"/>
              <a:t>Tokopedia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30%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merilis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live chat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artikel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pPr marL="0" lvl="1" indent="0" algn="just">
              <a:buNone/>
            </a:pPr>
            <a:endParaRPr lang="en-US" b="1" dirty="0" smtClean="0"/>
          </a:p>
          <a:p>
            <a:pPr marL="0" lvl="1" indent="0" algn="just">
              <a:buNone/>
            </a:pPr>
            <a:r>
              <a:rPr lang="en-US" b="1" dirty="0" smtClean="0"/>
              <a:t>Perusahaan </a:t>
            </a:r>
            <a:r>
              <a:rPr lang="en-US" b="1" dirty="0"/>
              <a:t>B (Bank </a:t>
            </a:r>
            <a:r>
              <a:rPr lang="en-US" b="1" dirty="0" err="1"/>
              <a:t>Mandiri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i="1" dirty="0" err="1"/>
              <a:t>Livin</a:t>
            </a:r>
            <a:r>
              <a:rPr lang="en-US" b="1" i="1" dirty="0"/>
              <a:t>’ by </a:t>
            </a:r>
            <a:r>
              <a:rPr lang="en-US" b="1" i="1" dirty="0" err="1"/>
              <a:t>Mandiri</a:t>
            </a:r>
            <a:r>
              <a:rPr lang="en-US" b="1" dirty="0" smtClean="0"/>
              <a:t>):</a:t>
            </a:r>
            <a:endParaRPr lang="en-US" dirty="0"/>
          </a:p>
          <a:p>
            <a:pPr lvl="1" algn="just"/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i="1" dirty="0" err="1"/>
              <a:t>Livin</a:t>
            </a:r>
            <a:r>
              <a:rPr lang="en-US" i="1" dirty="0"/>
              <a:t>’ by </a:t>
            </a:r>
            <a:r>
              <a:rPr lang="en-US" i="1" dirty="0" err="1"/>
              <a:t>Mandiri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transfer </a:t>
            </a:r>
            <a:r>
              <a:rPr lang="en-US" dirty="0" err="1"/>
              <a:t>uang</a:t>
            </a:r>
            <a:r>
              <a:rPr lang="en-US" dirty="0"/>
              <a:t>, </a:t>
            </a:r>
            <a:r>
              <a:rPr lang="en-US" dirty="0" err="1"/>
              <a:t>pembayaran</a:t>
            </a:r>
            <a:r>
              <a:rPr lang="en-US" dirty="0"/>
              <a:t> </a:t>
            </a:r>
            <a:r>
              <a:rPr lang="en-US" dirty="0" err="1"/>
              <a:t>tagihan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2023, Bank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40%,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didorong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yang </a:t>
            </a:r>
            <a:r>
              <a:rPr lang="en-US" dirty="0" err="1"/>
              <a:t>ditingkatkan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yang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587" y="986180"/>
            <a:ext cx="1645990" cy="166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587" y="3142096"/>
            <a:ext cx="1778466" cy="118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5719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Solusi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1" indent="0" algn="just">
              <a:buNone/>
            </a:pPr>
            <a:r>
              <a:rPr lang="en-US" b="1" dirty="0" err="1"/>
              <a:t>Tantangan</a:t>
            </a:r>
            <a:r>
              <a:rPr lang="en-US" b="1" dirty="0"/>
              <a:t>:</a:t>
            </a:r>
          </a:p>
          <a:p>
            <a:pPr marL="285750" lvl="0" indent="-285750" algn="just">
              <a:buFont typeface="Wingdings" pitchFamily="2" charset="2"/>
              <a:buChar char="q"/>
            </a:pPr>
            <a:r>
              <a:rPr lang="en-US" b="0" dirty="0" err="1"/>
              <a:t>Kurangnya</a:t>
            </a:r>
            <a:r>
              <a:rPr lang="en-US" b="0" dirty="0"/>
              <a:t> </a:t>
            </a:r>
            <a:r>
              <a:rPr lang="en-US" b="0" dirty="0" err="1"/>
              <a:t>Keahlian</a:t>
            </a:r>
            <a:r>
              <a:rPr lang="en-US" b="0" dirty="0"/>
              <a:t> </a:t>
            </a:r>
            <a:r>
              <a:rPr lang="en-US" b="0" dirty="0" err="1"/>
              <a:t>Teknologi</a:t>
            </a:r>
            <a:r>
              <a:rPr lang="en-US" b="0" dirty="0"/>
              <a:t>: </a:t>
            </a:r>
            <a:r>
              <a:rPr lang="en-US" b="0" dirty="0" err="1"/>
              <a:t>Tidak</a:t>
            </a:r>
            <a:r>
              <a:rPr lang="en-US" b="0" dirty="0"/>
              <a:t> </a:t>
            </a:r>
            <a:r>
              <a:rPr lang="en-US" b="0" dirty="0" err="1"/>
              <a:t>semua</a:t>
            </a:r>
            <a:r>
              <a:rPr lang="en-US" b="0" dirty="0"/>
              <a:t> </a:t>
            </a:r>
            <a:r>
              <a:rPr lang="en-US" b="0" dirty="0" err="1"/>
              <a:t>perusahaan</a:t>
            </a:r>
            <a:r>
              <a:rPr lang="en-US" b="0" dirty="0"/>
              <a:t> </a:t>
            </a:r>
            <a:r>
              <a:rPr lang="en-US" b="0" dirty="0" err="1"/>
              <a:t>memiliki</a:t>
            </a:r>
            <a:r>
              <a:rPr lang="en-US" b="0" dirty="0"/>
              <a:t> </a:t>
            </a:r>
            <a:r>
              <a:rPr lang="en-US" b="0" dirty="0" err="1"/>
              <a:t>sumber</a:t>
            </a:r>
            <a:r>
              <a:rPr lang="en-US" b="0" dirty="0"/>
              <a:t> </a:t>
            </a:r>
            <a:r>
              <a:rPr lang="en-US" b="0" dirty="0" err="1"/>
              <a:t>daya</a:t>
            </a:r>
            <a:r>
              <a:rPr lang="en-US" b="0" dirty="0"/>
              <a:t> </a:t>
            </a:r>
            <a:r>
              <a:rPr lang="en-US" b="0" dirty="0" err="1"/>
              <a:t>manusia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keterampilan</a:t>
            </a:r>
            <a:r>
              <a:rPr lang="en-US" b="0" dirty="0"/>
              <a:t> </a:t>
            </a: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mengembangkan</a:t>
            </a:r>
            <a:r>
              <a:rPr lang="en-US" b="0" dirty="0"/>
              <a:t> </a:t>
            </a:r>
            <a:r>
              <a:rPr lang="en-US" b="0" dirty="0" err="1"/>
              <a:t>aplikasi</a:t>
            </a:r>
            <a:r>
              <a:rPr lang="en-US" b="0" dirty="0"/>
              <a:t> </a:t>
            </a:r>
            <a:r>
              <a:rPr lang="en-US" b="0" i="1" dirty="0"/>
              <a:t>mobile</a:t>
            </a:r>
            <a:r>
              <a:rPr lang="en-US" b="0" dirty="0"/>
              <a:t> </a:t>
            </a:r>
            <a:r>
              <a:rPr lang="en-US" b="0" dirty="0" err="1"/>
              <a:t>berkualitas</a:t>
            </a:r>
            <a:r>
              <a:rPr lang="en-US" b="0" dirty="0"/>
              <a:t> </a:t>
            </a:r>
            <a:r>
              <a:rPr lang="en-US" b="0" dirty="0" err="1"/>
              <a:t>tinggi</a:t>
            </a:r>
            <a:r>
              <a:rPr lang="en-US" b="0" dirty="0"/>
              <a:t>.</a:t>
            </a:r>
          </a:p>
          <a:p>
            <a:pPr marL="285750" lvl="0" indent="-285750" algn="just">
              <a:buFont typeface="Wingdings" pitchFamily="2" charset="2"/>
              <a:buChar char="q"/>
            </a:pPr>
            <a:r>
              <a:rPr lang="en-US" b="0" dirty="0" err="1"/>
              <a:t>Hambatan</a:t>
            </a:r>
            <a:r>
              <a:rPr lang="en-US" b="0" dirty="0"/>
              <a:t> </a:t>
            </a:r>
            <a:r>
              <a:rPr lang="en-US" b="0" dirty="0" err="1"/>
              <a:t>Infrastruktur</a:t>
            </a:r>
            <a:r>
              <a:rPr lang="en-US" b="0" dirty="0"/>
              <a:t>: Di </a:t>
            </a:r>
            <a:r>
              <a:rPr lang="en-US" b="0" dirty="0" err="1"/>
              <a:t>negara</a:t>
            </a:r>
            <a:r>
              <a:rPr lang="en-US" b="0" dirty="0"/>
              <a:t> </a:t>
            </a:r>
            <a:r>
              <a:rPr lang="en-US" b="0" dirty="0" err="1"/>
              <a:t>berkembang</a:t>
            </a:r>
            <a:r>
              <a:rPr lang="en-US" b="0" dirty="0"/>
              <a:t>, </a:t>
            </a:r>
            <a:r>
              <a:rPr lang="en-US" b="0" dirty="0" err="1"/>
              <a:t>akses</a:t>
            </a:r>
            <a:r>
              <a:rPr lang="en-US" b="0" dirty="0"/>
              <a:t> internet yang </a:t>
            </a:r>
            <a:r>
              <a:rPr lang="en-US" b="0" dirty="0" err="1"/>
              <a:t>tidak</a:t>
            </a:r>
            <a:r>
              <a:rPr lang="en-US" b="0" dirty="0"/>
              <a:t> </a:t>
            </a:r>
            <a:r>
              <a:rPr lang="en-US" b="0" dirty="0" err="1"/>
              <a:t>merata</a:t>
            </a:r>
            <a:r>
              <a:rPr lang="en-US" b="0" dirty="0"/>
              <a:t> </a:t>
            </a:r>
            <a:r>
              <a:rPr lang="en-US" b="0" dirty="0" err="1"/>
              <a:t>dapat</a:t>
            </a:r>
            <a:r>
              <a:rPr lang="en-US" b="0" dirty="0"/>
              <a:t> </a:t>
            </a:r>
            <a:r>
              <a:rPr lang="en-US" b="0" dirty="0" err="1"/>
              <a:t>membatasi</a:t>
            </a:r>
            <a:r>
              <a:rPr lang="en-US" b="0" dirty="0"/>
              <a:t> </a:t>
            </a:r>
            <a:r>
              <a:rPr lang="en-US" b="0" dirty="0" err="1"/>
              <a:t>efektivitas</a:t>
            </a:r>
            <a:r>
              <a:rPr lang="en-US" b="0" dirty="0"/>
              <a:t> </a:t>
            </a:r>
            <a:r>
              <a:rPr lang="en-US" b="0" dirty="0" err="1"/>
              <a:t>aplikasi</a:t>
            </a:r>
            <a:r>
              <a:rPr lang="en-US" b="0" dirty="0"/>
              <a:t> </a:t>
            </a:r>
            <a:r>
              <a:rPr lang="en-US" b="0" i="1" dirty="0"/>
              <a:t>mobile</a:t>
            </a:r>
            <a:r>
              <a:rPr lang="en-US" b="0" dirty="0"/>
              <a:t>.</a:t>
            </a:r>
          </a:p>
          <a:p>
            <a:pPr marL="285750" lvl="0" indent="-285750" algn="just">
              <a:buFont typeface="Wingdings" pitchFamily="2" charset="2"/>
              <a:buChar char="q"/>
            </a:pPr>
            <a:r>
              <a:rPr lang="en-US" b="0" dirty="0" err="1"/>
              <a:t>Persepsi</a:t>
            </a:r>
            <a:r>
              <a:rPr lang="en-US" b="0" dirty="0"/>
              <a:t> </a:t>
            </a:r>
            <a:r>
              <a:rPr lang="en-US" b="0" dirty="0" err="1"/>
              <a:t>Pelanggan</a:t>
            </a:r>
            <a:r>
              <a:rPr lang="en-US" b="0" dirty="0"/>
              <a:t>: </a:t>
            </a:r>
            <a:r>
              <a:rPr lang="en-US" b="0" dirty="0" err="1"/>
              <a:t>Beberapa</a:t>
            </a:r>
            <a:r>
              <a:rPr lang="en-US" b="0" dirty="0"/>
              <a:t> </a:t>
            </a:r>
            <a:r>
              <a:rPr lang="en-US" b="0" dirty="0" err="1"/>
              <a:t>pelanggan</a:t>
            </a:r>
            <a:r>
              <a:rPr lang="en-US" b="0" dirty="0"/>
              <a:t> </a:t>
            </a:r>
            <a:r>
              <a:rPr lang="en-US" b="0" dirty="0" err="1"/>
              <a:t>enggan</a:t>
            </a:r>
            <a:r>
              <a:rPr lang="en-US" b="0" dirty="0"/>
              <a:t> </a:t>
            </a:r>
            <a:r>
              <a:rPr lang="en-US" b="0" dirty="0" err="1"/>
              <a:t>menggunakan</a:t>
            </a:r>
            <a:r>
              <a:rPr lang="en-US" b="0" dirty="0"/>
              <a:t> </a:t>
            </a:r>
            <a:r>
              <a:rPr lang="en-US" b="0" dirty="0" err="1"/>
              <a:t>aplikasi</a:t>
            </a:r>
            <a:r>
              <a:rPr lang="en-US" b="0" dirty="0"/>
              <a:t> </a:t>
            </a:r>
            <a:r>
              <a:rPr lang="en-US" b="0" dirty="0" err="1"/>
              <a:t>baru</a:t>
            </a:r>
            <a:r>
              <a:rPr lang="en-US" b="0" dirty="0"/>
              <a:t> </a:t>
            </a:r>
            <a:r>
              <a:rPr lang="en-US" b="0" dirty="0" err="1"/>
              <a:t>karena</a:t>
            </a:r>
            <a:r>
              <a:rPr lang="en-US" b="0" dirty="0"/>
              <a:t> </a:t>
            </a:r>
            <a:r>
              <a:rPr lang="en-US" b="0" dirty="0" err="1"/>
              <a:t>ketidakbiasaan</a:t>
            </a:r>
            <a:r>
              <a:rPr lang="en-US" b="0" dirty="0"/>
              <a:t> </a:t>
            </a:r>
            <a:r>
              <a:rPr lang="en-US" b="0" dirty="0" err="1"/>
              <a:t>atau</a:t>
            </a:r>
            <a:r>
              <a:rPr lang="en-US" b="0" dirty="0"/>
              <a:t> </a:t>
            </a:r>
            <a:r>
              <a:rPr lang="en-US" b="0" dirty="0" err="1"/>
              <a:t>kekhawatiran</a:t>
            </a:r>
            <a:r>
              <a:rPr lang="en-US" b="0" dirty="0"/>
              <a:t> </a:t>
            </a:r>
            <a:r>
              <a:rPr lang="en-US" b="0" dirty="0" err="1" smtClean="0"/>
              <a:t>privasi</a:t>
            </a:r>
            <a:r>
              <a:rPr lang="en-US" b="0" dirty="0" smtClean="0"/>
              <a:t>.</a:t>
            </a:r>
          </a:p>
          <a:p>
            <a:pPr marL="0" lvl="0" indent="0" algn="just"/>
            <a:endParaRPr lang="en-US" b="0" dirty="0"/>
          </a:p>
          <a:p>
            <a:pPr marL="0" lvl="0" indent="0" algn="just"/>
            <a:r>
              <a:rPr lang="en-US" dirty="0" err="1" smtClean="0"/>
              <a:t>Solusi</a:t>
            </a:r>
            <a:r>
              <a:rPr lang="en-US" dirty="0"/>
              <a:t>:</a:t>
            </a:r>
          </a:p>
          <a:p>
            <a:pPr lvl="0" algn="just">
              <a:buFont typeface="Wingdings" pitchFamily="2" charset="2"/>
              <a:buChar char="q"/>
            </a:pPr>
            <a:r>
              <a:rPr lang="en-US" b="0" dirty="0" err="1"/>
              <a:t>Pelatihan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Kolaborasi</a:t>
            </a:r>
            <a:r>
              <a:rPr lang="en-US" b="0" dirty="0"/>
              <a:t>: Perusahaan </a:t>
            </a:r>
            <a:r>
              <a:rPr lang="en-US" b="0" dirty="0" err="1"/>
              <a:t>dapat</a:t>
            </a:r>
            <a:r>
              <a:rPr lang="en-US" b="0" dirty="0"/>
              <a:t> </a:t>
            </a:r>
            <a:r>
              <a:rPr lang="en-US" b="0" dirty="0" err="1"/>
              <a:t>menginvestasikan</a:t>
            </a:r>
            <a:r>
              <a:rPr lang="en-US" b="0" dirty="0"/>
              <a:t> </a:t>
            </a:r>
            <a:r>
              <a:rPr lang="en-US" b="0" dirty="0" err="1"/>
              <a:t>pelatihan</a:t>
            </a:r>
            <a:r>
              <a:rPr lang="en-US" b="0" dirty="0"/>
              <a:t> </a:t>
            </a:r>
            <a:r>
              <a:rPr lang="en-US" b="0" dirty="0" err="1"/>
              <a:t>atau</a:t>
            </a:r>
            <a:r>
              <a:rPr lang="en-US" b="0" dirty="0"/>
              <a:t> </a:t>
            </a:r>
            <a:r>
              <a:rPr lang="en-US" b="0" dirty="0" err="1"/>
              <a:t>bermitra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penyedia</a:t>
            </a:r>
            <a:r>
              <a:rPr lang="en-US" b="0" dirty="0"/>
              <a:t> </a:t>
            </a:r>
            <a:r>
              <a:rPr lang="en-US" b="0" dirty="0" err="1"/>
              <a:t>teknologi</a:t>
            </a:r>
            <a:r>
              <a:rPr lang="en-US" b="0" dirty="0"/>
              <a:t> </a:t>
            </a: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memastikan</a:t>
            </a:r>
            <a:r>
              <a:rPr lang="en-US" b="0" dirty="0"/>
              <a:t> </a:t>
            </a:r>
            <a:r>
              <a:rPr lang="en-US" b="0" dirty="0" err="1"/>
              <a:t>pengembangan</a:t>
            </a:r>
            <a:r>
              <a:rPr lang="en-US" b="0" dirty="0"/>
              <a:t> </a:t>
            </a:r>
            <a:r>
              <a:rPr lang="en-US" b="0" dirty="0" err="1"/>
              <a:t>aplikasi</a:t>
            </a:r>
            <a:r>
              <a:rPr lang="en-US" b="0" dirty="0"/>
              <a:t> yang </a:t>
            </a:r>
            <a:r>
              <a:rPr lang="en-US" b="0" dirty="0" err="1"/>
              <a:t>efektif</a:t>
            </a:r>
            <a:r>
              <a:rPr lang="en-US" b="0" dirty="0"/>
              <a:t>.</a:t>
            </a:r>
          </a:p>
          <a:p>
            <a:pPr lvl="0" algn="just">
              <a:buFont typeface="Wingdings" pitchFamily="2" charset="2"/>
              <a:buChar char="q"/>
            </a:pPr>
            <a:r>
              <a:rPr lang="en-US" b="0" dirty="0" err="1"/>
              <a:t>Peningkatan</a:t>
            </a:r>
            <a:r>
              <a:rPr lang="en-US" b="0" dirty="0"/>
              <a:t> </a:t>
            </a:r>
            <a:r>
              <a:rPr lang="en-US" b="0" dirty="0" err="1"/>
              <a:t>Infrastruktur</a:t>
            </a:r>
            <a:r>
              <a:rPr lang="en-US" b="0" dirty="0"/>
              <a:t>: Perusahaan </a:t>
            </a:r>
            <a:r>
              <a:rPr lang="en-US" b="0" dirty="0" err="1"/>
              <a:t>dapat</a:t>
            </a:r>
            <a:r>
              <a:rPr lang="en-US" b="0" dirty="0"/>
              <a:t> </a:t>
            </a:r>
            <a:r>
              <a:rPr lang="en-US" b="0" dirty="0" err="1"/>
              <a:t>bekerja</a:t>
            </a:r>
            <a:r>
              <a:rPr lang="en-US" b="0" dirty="0"/>
              <a:t> </a:t>
            </a:r>
            <a:r>
              <a:rPr lang="en-US" b="0" dirty="0" err="1"/>
              <a:t>sama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penyedia</a:t>
            </a:r>
            <a:r>
              <a:rPr lang="en-US" b="0" dirty="0"/>
              <a:t> </a:t>
            </a:r>
            <a:r>
              <a:rPr lang="en-US" b="0" dirty="0" err="1"/>
              <a:t>layanan</a:t>
            </a:r>
            <a:r>
              <a:rPr lang="en-US" b="0" dirty="0"/>
              <a:t> internet </a:t>
            </a: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memastikan</a:t>
            </a:r>
            <a:r>
              <a:rPr lang="en-US" b="0" dirty="0"/>
              <a:t> </a:t>
            </a:r>
            <a:r>
              <a:rPr lang="en-US" b="0" dirty="0" err="1"/>
              <a:t>aksesibilitas</a:t>
            </a:r>
            <a:r>
              <a:rPr lang="en-US" b="0" dirty="0"/>
              <a:t> yang </a:t>
            </a:r>
            <a:r>
              <a:rPr lang="en-US" b="0" dirty="0" err="1"/>
              <a:t>lebih</a:t>
            </a:r>
            <a:r>
              <a:rPr lang="en-US" b="0" dirty="0"/>
              <a:t> </a:t>
            </a:r>
            <a:r>
              <a:rPr lang="en-US" b="0" dirty="0" err="1"/>
              <a:t>luas</a:t>
            </a:r>
            <a:r>
              <a:rPr lang="en-US" b="0" dirty="0"/>
              <a:t>.</a:t>
            </a:r>
          </a:p>
          <a:p>
            <a:pPr algn="just">
              <a:buFont typeface="Wingdings" pitchFamily="2" charset="2"/>
              <a:buChar char="q"/>
            </a:pPr>
            <a:r>
              <a:rPr lang="en-US" b="0" dirty="0" err="1"/>
              <a:t>Kampanye</a:t>
            </a:r>
            <a:r>
              <a:rPr lang="en-US" b="0" dirty="0"/>
              <a:t> </a:t>
            </a:r>
            <a:r>
              <a:rPr lang="en-US" b="0" dirty="0" err="1"/>
              <a:t>Edukasi</a:t>
            </a:r>
            <a:r>
              <a:rPr lang="en-US" b="0" dirty="0"/>
              <a:t>: </a:t>
            </a:r>
            <a:r>
              <a:rPr lang="en-US" b="0" dirty="0" err="1"/>
              <a:t>Edukasi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promosi</a:t>
            </a:r>
            <a:r>
              <a:rPr lang="en-US" b="0" dirty="0"/>
              <a:t> yang </a:t>
            </a:r>
            <a:r>
              <a:rPr lang="en-US" b="0" dirty="0" err="1"/>
              <a:t>dirancang</a:t>
            </a:r>
            <a:r>
              <a:rPr lang="en-US" b="0" dirty="0"/>
              <a:t> </a:t>
            </a:r>
            <a:r>
              <a:rPr lang="en-US" b="0" dirty="0" err="1"/>
              <a:t>dengan</a:t>
            </a:r>
            <a:r>
              <a:rPr lang="en-US" b="0" dirty="0"/>
              <a:t> </a:t>
            </a:r>
            <a:r>
              <a:rPr lang="en-US" b="0" dirty="0" err="1"/>
              <a:t>baik</a:t>
            </a:r>
            <a:r>
              <a:rPr lang="en-US" b="0" dirty="0"/>
              <a:t> </a:t>
            </a:r>
            <a:r>
              <a:rPr lang="en-US" b="0" dirty="0" err="1"/>
              <a:t>dapat</a:t>
            </a:r>
            <a:r>
              <a:rPr lang="en-US" b="0" dirty="0"/>
              <a:t> </a:t>
            </a:r>
            <a:r>
              <a:rPr lang="en-US" b="0" dirty="0" err="1"/>
              <a:t>meningkatkan</a:t>
            </a:r>
            <a:r>
              <a:rPr lang="en-US" b="0" dirty="0"/>
              <a:t> </a:t>
            </a:r>
            <a:r>
              <a:rPr lang="en-US" b="0" dirty="0" err="1"/>
              <a:t>kesadaran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penerimaan</a:t>
            </a:r>
            <a:r>
              <a:rPr lang="en-US" b="0" dirty="0"/>
              <a:t> </a:t>
            </a:r>
            <a:r>
              <a:rPr lang="en-US" b="0" dirty="0" err="1"/>
              <a:t>pelanggan</a:t>
            </a:r>
            <a:r>
              <a:rPr lang="en-US" b="0" dirty="0"/>
              <a:t> </a:t>
            </a:r>
            <a:r>
              <a:rPr lang="en-US" b="0" dirty="0" err="1"/>
              <a:t>terhadap</a:t>
            </a:r>
            <a:r>
              <a:rPr lang="en-US" b="0" dirty="0"/>
              <a:t> </a:t>
            </a:r>
            <a:r>
              <a:rPr lang="en-US" b="0" dirty="0" err="1"/>
              <a:t>aplikasi</a:t>
            </a:r>
            <a:r>
              <a:rPr lang="en-US" b="0" dirty="0"/>
              <a:t> </a:t>
            </a:r>
            <a:r>
              <a:rPr lang="en-US" b="0" i="1" dirty="0"/>
              <a:t>mobile</a:t>
            </a:r>
            <a:r>
              <a:rPr lang="en-US" b="0" dirty="0"/>
              <a:t>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952518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Daftar</a:t>
            </a:r>
            <a:r>
              <a:rPr b="1" dirty="0"/>
              <a:t> </a:t>
            </a:r>
            <a:r>
              <a:rPr b="1" dirty="0" err="1"/>
              <a:t>Pustaka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894" y="1100628"/>
            <a:ext cx="8405768" cy="35798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dirty="0" err="1" smtClean="0"/>
              <a:t>Jurnal</a:t>
            </a:r>
            <a:r>
              <a:rPr dirty="0" smtClean="0"/>
              <a:t> </a:t>
            </a:r>
            <a:r>
              <a:rPr dirty="0" err="1" smtClean="0"/>
              <a:t>Utama</a:t>
            </a:r>
            <a:r>
              <a:rPr dirty="0" smtClean="0"/>
              <a:t>:</a:t>
            </a:r>
            <a:endParaRPr lang="en-US" dirty="0" smtClean="0"/>
          </a:p>
          <a:p>
            <a:pPr algn="just"/>
            <a:r>
              <a:rPr b="0" dirty="0" err="1" smtClean="0"/>
              <a:t>Khrais</a:t>
            </a:r>
            <a:r>
              <a:rPr b="0" dirty="0"/>
              <a:t>, L. T., &amp; </a:t>
            </a:r>
            <a:r>
              <a:rPr b="0" dirty="0" err="1"/>
              <a:t>Alghamdi</a:t>
            </a:r>
            <a:r>
              <a:rPr b="0" dirty="0"/>
              <a:t>, A. M. (2021). The role of mobile application acceptance in shaping e-customer service. </a:t>
            </a:r>
            <a:r>
              <a:rPr b="0" i="1" dirty="0"/>
              <a:t>Future Internet</a:t>
            </a:r>
            <a:r>
              <a:rPr b="0" dirty="0"/>
              <a:t>, 13(77). DOI: </a:t>
            </a:r>
            <a:r>
              <a:rPr b="0" dirty="0">
                <a:hlinkClick r:id="rId2"/>
              </a:rPr>
              <a:t>https://</a:t>
            </a:r>
            <a:r>
              <a:rPr b="0" dirty="0" smtClean="0">
                <a:hlinkClick r:id="rId2"/>
              </a:rPr>
              <a:t>doi.org/10.3390/fi13030077</a:t>
            </a:r>
            <a:r>
              <a:rPr lang="en-US" b="0" dirty="0" smtClean="0"/>
              <a:t> </a:t>
            </a:r>
            <a:endParaRPr b="0" dirty="0"/>
          </a:p>
          <a:p>
            <a:pPr algn="just"/>
            <a:endParaRPr lang="en-US" dirty="0" smtClean="0"/>
          </a:p>
          <a:p>
            <a:pPr algn="just"/>
            <a:r>
              <a:rPr dirty="0" err="1" smtClean="0"/>
              <a:t>Jurnal</a:t>
            </a:r>
            <a:r>
              <a:rPr dirty="0" smtClean="0"/>
              <a:t> </a:t>
            </a:r>
            <a:r>
              <a:rPr dirty="0" err="1"/>
              <a:t>Perbandingan</a:t>
            </a:r>
            <a:r>
              <a:rPr dirty="0" smtClean="0"/>
              <a:t>:</a:t>
            </a:r>
            <a:endParaRPr lang="en-US" dirty="0" smtClean="0"/>
          </a:p>
          <a:p>
            <a:pPr algn="just"/>
            <a:r>
              <a:rPr lang="en-US" b="0" dirty="0" err="1"/>
              <a:t>Nasution</a:t>
            </a:r>
            <a:r>
              <a:rPr lang="en-US" b="0" dirty="0"/>
              <a:t>, S. P., &amp; </a:t>
            </a:r>
            <a:r>
              <a:rPr lang="en-US" b="0" dirty="0" err="1"/>
              <a:t>Adiwijaya</a:t>
            </a:r>
            <a:r>
              <a:rPr lang="en-US" b="0" dirty="0"/>
              <a:t>, K. (2024). The influence of user experience and e‑service quality on customer loyalty through customer satisfaction mediation (Study on </a:t>
            </a:r>
            <a:r>
              <a:rPr lang="en-US" b="0" i="1" dirty="0"/>
              <a:t>mobile</a:t>
            </a:r>
            <a:r>
              <a:rPr lang="en-US" b="0" dirty="0"/>
              <a:t> coffee shop applications in Indonesia). </a:t>
            </a:r>
            <a:r>
              <a:rPr lang="en-US" b="0" i="1" dirty="0" err="1"/>
              <a:t>Ekombis</a:t>
            </a:r>
            <a:r>
              <a:rPr lang="en-US" b="0" i="1" dirty="0"/>
              <a:t> Review: </a:t>
            </a:r>
            <a:r>
              <a:rPr lang="en-US" b="0" i="1" dirty="0" err="1"/>
              <a:t>Jurnal</a:t>
            </a:r>
            <a:r>
              <a:rPr lang="en-US" b="0" i="1" dirty="0"/>
              <a:t> </a:t>
            </a:r>
            <a:r>
              <a:rPr lang="en-US" b="0" i="1" dirty="0" err="1"/>
              <a:t>Ilmiah</a:t>
            </a:r>
            <a:r>
              <a:rPr lang="en-US" b="0" i="1" dirty="0"/>
              <a:t> </a:t>
            </a:r>
            <a:r>
              <a:rPr lang="en-US" b="0" i="1" dirty="0" err="1"/>
              <a:t>Ekonomi</a:t>
            </a:r>
            <a:r>
              <a:rPr lang="en-US" b="0" i="1" dirty="0"/>
              <a:t> </a:t>
            </a:r>
            <a:r>
              <a:rPr lang="en-US" b="0" i="1" dirty="0" err="1"/>
              <a:t>dan</a:t>
            </a:r>
            <a:r>
              <a:rPr lang="en-US" b="0" i="1" dirty="0"/>
              <a:t> </a:t>
            </a:r>
            <a:r>
              <a:rPr lang="en-US" b="0" i="1" dirty="0" err="1"/>
              <a:t>Bisnis</a:t>
            </a:r>
            <a:r>
              <a:rPr lang="en-US" b="0" i="1" dirty="0"/>
              <a:t>, 12</a:t>
            </a:r>
            <a:r>
              <a:rPr lang="en-US" b="0" dirty="0"/>
              <a:t>(3). </a:t>
            </a:r>
            <a:r>
              <a:rPr lang="en-US" b="0" u="sng" dirty="0">
                <a:hlinkClick r:id="rId3"/>
              </a:rPr>
              <a:t>https://</a:t>
            </a:r>
            <a:r>
              <a:rPr lang="en-US" b="0" u="sng" dirty="0" smtClean="0">
                <a:hlinkClick r:id="rId3"/>
              </a:rPr>
              <a:t>doi.org/10.37676/ekombis.v12i3</a:t>
            </a:r>
            <a:endParaRPr lang="en-US" b="0" u="sng" dirty="0" smtClean="0"/>
          </a:p>
          <a:p>
            <a:pPr algn="just"/>
            <a:endParaRPr lang="en-US" b="0" dirty="0"/>
          </a:p>
          <a:p>
            <a:pPr algn="just"/>
            <a:r>
              <a:rPr lang="en-US" b="0" dirty="0" err="1"/>
              <a:t>Syamsuddin</a:t>
            </a:r>
            <a:r>
              <a:rPr lang="en-US" b="0" dirty="0"/>
              <a:t>, S., </a:t>
            </a:r>
            <a:r>
              <a:rPr lang="en-US" b="0" dirty="0" err="1"/>
              <a:t>Togatorop</a:t>
            </a:r>
            <a:r>
              <a:rPr lang="en-US" b="0" dirty="0"/>
              <a:t>, A. L., </a:t>
            </a:r>
            <a:r>
              <a:rPr lang="en-US" b="0" dirty="0" err="1"/>
              <a:t>Karubaba</a:t>
            </a:r>
            <a:r>
              <a:rPr lang="en-US" b="0" dirty="0"/>
              <a:t>, O. C., </a:t>
            </a:r>
            <a:r>
              <a:rPr lang="en-US" b="0" dirty="0" err="1"/>
              <a:t>Sholahuddin</a:t>
            </a:r>
            <a:r>
              <a:rPr lang="en-US" b="0" dirty="0"/>
              <a:t>, M. Z., &amp; </a:t>
            </a:r>
            <a:r>
              <a:rPr lang="en-US" b="0" dirty="0" err="1"/>
              <a:t>Prasetya</a:t>
            </a:r>
            <a:r>
              <a:rPr lang="en-US" b="0" dirty="0"/>
              <a:t>, T. B. (2024). The influence of </a:t>
            </a:r>
            <a:r>
              <a:rPr lang="en-US" b="0" i="1" dirty="0"/>
              <a:t>mobile</a:t>
            </a:r>
            <a:r>
              <a:rPr lang="en-US" b="0" dirty="0"/>
              <a:t> application user experience, service quality, and social interaction on customer satisfaction: Quantitative research in the online service industry. </a:t>
            </a:r>
            <a:r>
              <a:rPr lang="en-US" b="0" i="1" dirty="0"/>
              <a:t>International Journal of Science and Society, 6</a:t>
            </a:r>
            <a:r>
              <a:rPr lang="en-US" b="0" dirty="0"/>
              <a:t>(3), 83–98. </a:t>
            </a:r>
            <a:r>
              <a:rPr lang="en-US" b="0" u="sng" dirty="0">
                <a:hlinkClick r:id="rId4"/>
              </a:rPr>
              <a:t>https://doi.org/10.54783/ijsoc.v6i3.1225</a:t>
            </a:r>
            <a:endParaRPr lang="en-US" b="0" dirty="0"/>
          </a:p>
          <a:p>
            <a:pPr algn="just"/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3822" y="5046817"/>
            <a:ext cx="5930178" cy="548640"/>
          </a:xfrm>
        </p:spPr>
        <p:txBody>
          <a:bodyPr/>
          <a:lstStyle/>
          <a:p>
            <a:pPr algn="r"/>
            <a:r>
              <a:rPr lang="en-US" b="1" dirty="0" smtClean="0"/>
              <a:t>SEKIAN DAN TERIMA KASIH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12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78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</TotalTime>
  <Words>637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Layanan Pelanggan yang Responsif dan Ramah  (Kel. CBA 4)</vt:lpstr>
      <vt:lpstr>Identitas Artikel</vt:lpstr>
      <vt:lpstr>Pendahuluan</vt:lpstr>
      <vt:lpstr>Deskripsi Singkat Artikel</vt:lpstr>
      <vt:lpstr>Hasil Penelitian dan Pembahasan</vt:lpstr>
      <vt:lpstr>Studi Kasus</vt:lpstr>
      <vt:lpstr>Tantangan dan Solusi</vt:lpstr>
      <vt:lpstr>Daftar Pustaka</vt:lpstr>
      <vt:lpstr>SEKIAN DAN TERIMA KASIH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 Telaah</dc:title>
  <dc:creator>Petrust</dc:creator>
  <dc:description>generated using python-pptx</dc:description>
  <cp:lastModifiedBy>Petrust</cp:lastModifiedBy>
  <cp:revision>6</cp:revision>
  <dcterms:created xsi:type="dcterms:W3CDTF">2013-01-27T09:14:16Z</dcterms:created>
  <dcterms:modified xsi:type="dcterms:W3CDTF">2025-06-20T02:27:40Z</dcterms:modified>
</cp:coreProperties>
</file>