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256" r:id="rId5"/>
    <p:sldId id="277" r:id="rId6"/>
    <p:sldId id="296" r:id="rId7"/>
    <p:sldId id="258" r:id="rId8"/>
    <p:sldId id="294" r:id="rId9"/>
    <p:sldId id="295" r:id="rId10"/>
    <p:sldId id="293" r:id="rId11"/>
    <p:sldId id="297" r:id="rId12"/>
    <p:sldId id="298" r:id="rId13"/>
    <p:sldId id="290" r:id="rId14"/>
    <p:sldId id="299" r:id="rId15"/>
    <p:sldId id="300" r:id="rId16"/>
    <p:sldId id="291"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204" autoAdjust="0"/>
  </p:normalViewPr>
  <p:slideViewPr>
    <p:cSldViewPr snapToGrid="0">
      <p:cViewPr varScale="1">
        <p:scale>
          <a:sx n="40" d="100"/>
          <a:sy n="40" d="100"/>
        </p:scale>
        <p:origin x="44" y="740"/>
      </p:cViewPr>
      <p:guideLst>
        <p:guide orient="horz" pos="792"/>
        <p:guide pos="3144"/>
        <p:guide orient="horz" pos="960"/>
      </p:guideLst>
    </p:cSldViewPr>
  </p:slideViewPr>
  <p:outlineViewPr>
    <p:cViewPr>
      <p:scale>
        <a:sx n="33" d="100"/>
        <a:sy n="33" d="100"/>
      </p:scale>
      <p:origin x="0" y="-1194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6/23/2025</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6/23/2025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a:t>
            </a:fld>
            <a:endParaRPr lang="en-US" dirty="0"/>
          </a:p>
        </p:txBody>
      </p:sp>
    </p:spTree>
    <p:extLst>
      <p:ext uri="{BB962C8B-B14F-4D97-AF65-F5344CB8AC3E}">
        <p14:creationId xmlns:p14="http://schemas.microsoft.com/office/powerpoint/2010/main" val="2456864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dirty="0"/>
          </a:p>
        </p:txBody>
      </p:sp>
    </p:spTree>
    <p:extLst>
      <p:ext uri="{BB962C8B-B14F-4D97-AF65-F5344CB8AC3E}">
        <p14:creationId xmlns:p14="http://schemas.microsoft.com/office/powerpoint/2010/main" val="3217716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a:t>
            </a:fld>
            <a:endParaRPr lang="en-US" dirty="0"/>
          </a:p>
        </p:txBody>
      </p:sp>
    </p:spTree>
    <p:extLst>
      <p:ext uri="{BB962C8B-B14F-4D97-AF65-F5344CB8AC3E}">
        <p14:creationId xmlns:p14="http://schemas.microsoft.com/office/powerpoint/2010/main" val="2508472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4</a:t>
            </a:fld>
            <a:endParaRPr lang="en-US" dirty="0"/>
          </a:p>
        </p:txBody>
      </p:sp>
    </p:spTree>
    <p:extLst>
      <p:ext uri="{BB962C8B-B14F-4D97-AF65-F5344CB8AC3E}">
        <p14:creationId xmlns:p14="http://schemas.microsoft.com/office/powerpoint/2010/main" val="2456439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10</a:t>
            </a:fld>
            <a:endParaRPr lang="en-US" dirty="0"/>
          </a:p>
        </p:txBody>
      </p:sp>
    </p:spTree>
    <p:extLst>
      <p:ext uri="{BB962C8B-B14F-4D97-AF65-F5344CB8AC3E}">
        <p14:creationId xmlns:p14="http://schemas.microsoft.com/office/powerpoint/2010/main" val="2482613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13</a:t>
            </a:fld>
            <a:endParaRPr lang="en-US" dirty="0"/>
          </a:p>
        </p:txBody>
      </p:sp>
    </p:spTree>
    <p:extLst>
      <p:ext uri="{BB962C8B-B14F-4D97-AF65-F5344CB8AC3E}">
        <p14:creationId xmlns:p14="http://schemas.microsoft.com/office/powerpoint/2010/main" val="1101034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14</a:t>
            </a:fld>
            <a:endParaRPr lang="en-US" dirty="0"/>
          </a:p>
        </p:txBody>
      </p:sp>
    </p:spTree>
    <p:extLst>
      <p:ext uri="{BB962C8B-B14F-4D97-AF65-F5344CB8AC3E}">
        <p14:creationId xmlns:p14="http://schemas.microsoft.com/office/powerpoint/2010/main" val="2769560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dirty="0"/>
              <a:t>Click to add title</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anchor="t" anchorCtr="0"/>
          <a:lstStyle>
            <a:lvl1pPr>
              <a:defRPr cap="all" baseline="0">
                <a:solidFill>
                  <a:schemeClr val="accent1"/>
                </a:solidFill>
              </a:defRPr>
            </a:lvl1pPr>
          </a:lstStyle>
          <a:p>
            <a:r>
              <a:rPr lang="en-US" dirty="0"/>
              <a:t>CLICK TO ADD TITLE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n-US" sz="1800" smtClean="0"/>
            </a:lvl1pPr>
            <a:lvl2pPr>
              <a:spcBef>
                <a:spcPts val="0"/>
              </a:spcBef>
              <a:spcAft>
                <a:spcPts val="1200"/>
              </a:spcAft>
              <a:defRPr lang="en-US" sz="1800" smtClean="0"/>
            </a:lvl2pPr>
            <a:lvl3pPr>
              <a:spcBef>
                <a:spcPts val="0"/>
              </a:spcBef>
              <a:spcAft>
                <a:spcPts val="1200"/>
              </a:spcAft>
              <a:defRPr lang="en-US" sz="1800" smtClean="0"/>
            </a:lvl3pPr>
            <a:lvl4pPr>
              <a:spcBef>
                <a:spcPts val="0"/>
              </a:spcBef>
              <a:spcAft>
                <a:spcPts val="1200"/>
              </a:spcAft>
              <a:defRPr lang="en-US" sz="1800" smtClean="0"/>
            </a:lvl4pPr>
            <a:lvl5pPr>
              <a:spcBef>
                <a:spcPts val="0"/>
              </a:spcBef>
              <a:spcAft>
                <a:spcPts val="1200"/>
              </a:spcAft>
              <a:defRPr lang="en-US" sz="1800"/>
            </a:lvl5pPr>
          </a:lstStyle>
          <a:p>
            <a:pPr lvl="0"/>
            <a:r>
              <a:rPr lang="en-US" dirty="0"/>
              <a:t>Click to add text </a:t>
            </a:r>
          </a:p>
          <a:p>
            <a:pPr marL="685800" lvl="1" indent="-228600"/>
            <a:r>
              <a:rPr lang="en-US" dirty="0"/>
              <a:t>Second level</a:t>
            </a:r>
          </a:p>
          <a:p>
            <a:pPr marL="1143000" lvl="2" indent="-228600"/>
            <a:r>
              <a:rPr lang="en-US" dirty="0"/>
              <a:t>Third level</a:t>
            </a:r>
          </a:p>
          <a:p>
            <a:pPr marL="1600200" lvl="3" indent="-228600"/>
            <a:r>
              <a:rPr lang="en-US" dirty="0"/>
              <a:t>Fourth level</a:t>
            </a:r>
          </a:p>
          <a:p>
            <a:pPr marL="2057400" lvl="4" indent="-228600"/>
            <a:r>
              <a:rPr lang="en-US" dirty="0"/>
              <a:t>Fifth level</a:t>
            </a:r>
          </a:p>
        </p:txBody>
      </p:sp>
      <p:sp>
        <p:nvSpPr>
          <p:cNvPr id="8" name="Table Placeholder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a:lstStyle>
            <a:lvl1pPr>
              <a:defRPr/>
            </a:lvl1pPr>
          </a:lstStyle>
          <a:p>
            <a:r>
              <a:rPr lang="en-US" dirty="0"/>
              <a:t>Click icon to insert table</a:t>
            </a:r>
          </a:p>
        </p:txBody>
      </p:sp>
      <p:sp>
        <p:nvSpPr>
          <p:cNvPr id="3" name="Date Placeholder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8189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anchor="t" anchorCtr="0"/>
          <a:lstStyle>
            <a:lvl1pPr>
              <a:defRPr cap="all" baseline="0">
                <a:solidFill>
                  <a:schemeClr val="tx2"/>
                </a:solidFill>
              </a:defRPr>
            </a:lvl1pPr>
          </a:lstStyle>
          <a:p>
            <a:r>
              <a:rPr lang="en-US" dirty="0"/>
              <a:t>CLICK TO ADD TITLE</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Content Placeholder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a:normAutofit/>
          </a:bodyPr>
          <a:lstStyle>
            <a:lvl1pPr marL="0" indent="0">
              <a:lnSpc>
                <a:spcPct val="100000"/>
              </a:lnSpc>
              <a:spcBef>
                <a:spcPts val="0"/>
              </a:spcBef>
              <a:spcAft>
                <a:spcPts val="600"/>
              </a:spcAft>
              <a:buFont typeface="Arial" panose="020B0604020202020204" pitchFamily="34" charset="0"/>
              <a:buNone/>
              <a:defRPr sz="1800">
                <a:solidFill>
                  <a:schemeClr val="bg1"/>
                </a:solidFill>
              </a:defRPr>
            </a:lvl1pPr>
            <a:lvl2pPr marL="457200">
              <a:lnSpc>
                <a:spcPct val="100000"/>
              </a:lnSpc>
              <a:spcAft>
                <a:spcPts val="600"/>
              </a:spcAft>
              <a:defRPr sz="1800">
                <a:solidFill>
                  <a:schemeClr val="bg1"/>
                </a:solidFill>
              </a:defRPr>
            </a:lvl2pPr>
            <a:lvl3pPr marL="914400">
              <a:lnSpc>
                <a:spcPct val="100000"/>
              </a:lnSpc>
              <a:spcAft>
                <a:spcPts val="600"/>
              </a:spcAft>
              <a:defRPr sz="1800">
                <a:solidFill>
                  <a:schemeClr val="bg1"/>
                </a:solidFill>
              </a:defRPr>
            </a:lvl3pPr>
            <a:lvl4pPr marL="1371600">
              <a:lnSpc>
                <a:spcPct val="100000"/>
              </a:lnSpc>
              <a:spcAft>
                <a:spcPts val="600"/>
              </a:spcAft>
              <a:defRPr sz="1800">
                <a:solidFill>
                  <a:schemeClr val="bg1"/>
                </a:solidFill>
              </a:defRPr>
            </a:lvl4pPr>
            <a:lvl5pPr marL="1828800">
              <a:lnSpc>
                <a:spcPct val="100000"/>
              </a:lnSpc>
              <a:spcAft>
                <a:spcPts val="600"/>
              </a:spcAft>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a:normAutofit/>
          </a:bodyPr>
          <a:lstStyle>
            <a:lvl1pPr marL="342900" indent="-342900">
              <a:spcAft>
                <a:spcPts val="600"/>
              </a:spcAft>
              <a:buFont typeface="+mj-lt"/>
              <a:buAutoNum type="arabicPeriod"/>
              <a:defRPr sz="1800">
                <a:solidFill>
                  <a:schemeClr val="bg1"/>
                </a:solidFill>
              </a:defRPr>
            </a:lvl1pPr>
            <a:lvl2pPr marL="800100" indent="-342900">
              <a:spcAft>
                <a:spcPts val="600"/>
              </a:spcAft>
              <a:buFont typeface="+mj-lt"/>
              <a:buAutoNum type="alphaLcPeriod"/>
              <a:defRPr sz="1800">
                <a:solidFill>
                  <a:schemeClr val="bg1"/>
                </a:solidFill>
              </a:defRPr>
            </a:lvl2pPr>
            <a:lvl3pPr marL="1257300" indent="-342900">
              <a:spcAft>
                <a:spcPts val="600"/>
              </a:spcAft>
              <a:buFont typeface="+mj-lt"/>
              <a:buAutoNum type="arabicParenR"/>
              <a:defRPr sz="1800">
                <a:solidFill>
                  <a:schemeClr val="bg1"/>
                </a:solidFill>
              </a:defRPr>
            </a:lvl3pPr>
            <a:lvl4pPr marL="1714500" indent="-342900">
              <a:spcAft>
                <a:spcPts val="600"/>
              </a:spcAft>
              <a:buFont typeface="+mj-lt"/>
              <a:buAutoNum type="alphaLcParenR"/>
              <a:defRPr sz="1800">
                <a:solidFill>
                  <a:schemeClr val="bg1"/>
                </a:solidFill>
              </a:defRPr>
            </a:lvl4pPr>
            <a:lvl5pPr marL="2171700" indent="-342900">
              <a:spcAft>
                <a:spcPts val="600"/>
              </a:spcAft>
              <a:buFont typeface="+mj-lt"/>
              <a:buAutoNum type="romanLcPeriod"/>
              <a:defRPr sz="18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12/11/2023</a:t>
            </a:r>
            <a:endParaRPr lang="en-US" dirty="0"/>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Presentation title</a:t>
            </a:r>
            <a:endParaRPr lang="en-US" dirty="0"/>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anchor="t" anchorCtr="0"/>
          <a:lstStyle>
            <a:lvl1pPr>
              <a:defRPr cap="all" baseline="0">
                <a:solidFill>
                  <a:schemeClr val="accent1"/>
                </a:solidFill>
              </a:defRPr>
            </a:lvl1pPr>
          </a:lstStyle>
          <a:p>
            <a:r>
              <a:rPr lang="en-US" dirty="0"/>
              <a:t>CLICK TO ADD TITLE</a:t>
            </a:r>
          </a:p>
        </p:txBody>
      </p:sp>
      <p:sp>
        <p:nvSpPr>
          <p:cNvPr id="5" name="Table Placeholder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a:lstStyle>
            <a:lvl1pPr>
              <a:defRP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Click icon to insert table</a:t>
            </a:r>
          </a:p>
          <a:p>
            <a:endParaRPr lang="en-US" dirty="0"/>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23748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ntent 2">
    <p:bg>
      <p:bgPr>
        <a:solidFill>
          <a:schemeClr val="accent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1C2927-0A13-DC57-A83B-B8DB787A48CF}"/>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900245" y="544285"/>
            <a:ext cx="5528217" cy="2685383"/>
          </a:xfrm>
        </p:spPr>
        <p:txBody>
          <a:bodyPr anchor="b">
            <a:normAutofit/>
          </a:bodyPr>
          <a:lstStyle>
            <a:lvl1pPr algn="l">
              <a:defRPr sz="44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896340" y="3423773"/>
            <a:ext cx="5528217" cy="2029969"/>
          </a:xfrm>
        </p:spPr>
        <p:txBody>
          <a:bodyPr>
            <a:normAutofit/>
          </a:bodyPr>
          <a:lstStyle>
            <a:lvl1pPr marL="0" indent="0" algn="l">
              <a:lnSpc>
                <a:spcPct val="1500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anchor="b" anchorCtr="0"/>
          <a:lstStyle>
            <a:lvl1pPr>
              <a:defRPr cap="all" baseline="0">
                <a:solidFill>
                  <a:schemeClr val="accent1"/>
                </a:solidFill>
              </a:defRPr>
            </a:lvl1pPr>
          </a:lstStyle>
          <a:p>
            <a:r>
              <a:rPr lang="en-US" dirty="0"/>
              <a:t>CLICK TO ADD TITLE</a:t>
            </a:r>
          </a:p>
        </p:txBody>
      </p:sp>
      <p:sp>
        <p:nvSpPr>
          <p:cNvPr id="7" name="Content Placeholder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a:normAutofit/>
          </a:bodyPr>
          <a:lstStyle>
            <a:lvl1pPr marL="0" indent="0">
              <a:lnSpc>
                <a:spcPct val="150000"/>
              </a:lnSpc>
              <a:spcBef>
                <a:spcPts val="0"/>
              </a:spcBef>
              <a:spcAft>
                <a:spcPts val="0"/>
              </a:spcAft>
              <a:buFont typeface="Arial" panose="020B0604020202020204" pitchFamily="34" charset="0"/>
              <a:buNone/>
              <a:defRPr sz="24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a:lstStyle>
            <a:lvl1pPr>
              <a:defRPr>
                <a:solidFill>
                  <a:schemeClr val="tx1"/>
                </a:solidFill>
              </a:defRPr>
            </a:lvl1pPr>
          </a:lstStyle>
          <a:p>
            <a:r>
              <a:rPr lang="en-US"/>
              <a:t>Presentation title</a:t>
            </a:r>
            <a:endParaRPr lang="en-US" dirty="0"/>
          </a:p>
        </p:txBody>
      </p:sp>
      <p:sp>
        <p:nvSpPr>
          <p:cNvPr id="5" name="Slide Number Placeholder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
        <p:nvSpPr>
          <p:cNvPr id="6" name="Date Placeholder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a:lstStyle>
            <a:lvl1pPr>
              <a:defRPr>
                <a:solidFill>
                  <a:schemeClr val="tx1"/>
                </a:solidFill>
              </a:defRPr>
            </a:lvl1pPr>
          </a:lstStyle>
          <a:p>
            <a:r>
              <a:rPr lang="en-US"/>
              <a:t>12/11/2023</a:t>
            </a:r>
            <a:endParaRPr lang="en-US" dirty="0"/>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anchor="ctr">
            <a:normAutofit/>
          </a:bodyPr>
          <a:lstStyle>
            <a:lvl1pPr algn="l">
              <a:defRPr sz="4800" cap="all" baseline="0">
                <a:solidFill>
                  <a:schemeClr val="tx2"/>
                </a:solidFill>
              </a:defRPr>
            </a:lvl1pPr>
          </a:lstStyle>
          <a:p>
            <a:r>
              <a:rPr lang="en-US" dirty="0"/>
              <a:t>Click to add title</a:t>
            </a:r>
          </a:p>
        </p:txBody>
      </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algn="ctr">
              <a:defRPr sz="2000">
                <a:solidFill>
                  <a:schemeClr val="bg1"/>
                </a:solidFill>
              </a:defRPr>
            </a:lvl1pPr>
          </a:lstStyle>
          <a:p>
            <a:r>
              <a:rPr lang="en-US" dirty="0"/>
              <a:t>Click icon to insert picture</a:t>
            </a:r>
          </a:p>
        </p:txBody>
      </p:sp>
      <p:grpSp>
        <p:nvGrpSpPr>
          <p:cNvPr id="4" name="Group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ack and white striped pattern&#10;&#10;Description automatically generated with low confidence">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1506966382"/>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4" name="Group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oup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oup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marL="0" indent="0" algn="ctr">
              <a:buNone/>
              <a:defRPr sz="2000">
                <a:solidFill>
                  <a:schemeClr val="bg1"/>
                </a:solidFill>
              </a:defRPr>
            </a:lvl1pPr>
          </a:lstStyle>
          <a:p>
            <a:r>
              <a:rPr lang="en-US" dirty="0"/>
              <a:t>Click icon to insert picture</a:t>
            </a:r>
          </a:p>
        </p:txBody>
      </p:sp>
    </p:spTree>
    <p:extLst>
      <p:ext uri="{BB962C8B-B14F-4D97-AF65-F5344CB8AC3E}">
        <p14:creationId xmlns:p14="http://schemas.microsoft.com/office/powerpoint/2010/main" val="17235676"/>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a:lstStyle>
            <a:lvl1pPr>
              <a:defRPr>
                <a:solidFill>
                  <a:schemeClr val="bg1"/>
                </a:solidFill>
              </a:defRPr>
            </a:lvl1pPr>
          </a:lstStyle>
          <a:p>
            <a:r>
              <a:rPr lang="en-US"/>
              <a:t>12/11/2023</a:t>
            </a:r>
            <a:endParaRPr lang="en-US" dirty="0"/>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Presentation title</a:t>
            </a:r>
            <a:endParaRPr lang="en-US" dirty="0"/>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4" name="Content Placeholder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a:normAutofit/>
          </a:bodyPr>
          <a:lstStyle>
            <a:lvl1pPr marL="0" indent="0">
              <a:lnSpc>
                <a:spcPts val="2000"/>
              </a:lnSpc>
              <a:buFont typeface="Arial" panose="020B0604020202020204" pitchFamily="34" charset="0"/>
              <a:buNone/>
              <a:defRPr sz="1800">
                <a:solidFill>
                  <a:schemeClr val="bg1"/>
                </a:solidFill>
              </a:defRPr>
            </a:lvl1pPr>
            <a:lvl2pPr marL="457200">
              <a:lnSpc>
                <a:spcPts val="2000"/>
              </a:lnSpc>
              <a:defRPr sz="1800">
                <a:solidFill>
                  <a:schemeClr val="bg1"/>
                </a:solidFill>
              </a:defRPr>
            </a:lvl2pPr>
            <a:lvl3pPr marL="914400">
              <a:lnSpc>
                <a:spcPts val="2000"/>
              </a:lnSpc>
              <a:defRPr sz="1800">
                <a:solidFill>
                  <a:schemeClr val="bg1"/>
                </a:solidFill>
              </a:defRPr>
            </a:lvl3pPr>
            <a:lvl4pPr marL="1371600">
              <a:lnSpc>
                <a:spcPts val="2000"/>
              </a:lnSpc>
              <a:defRPr sz="1800">
                <a:solidFill>
                  <a:schemeClr val="bg1"/>
                </a:solidFill>
              </a:defRPr>
            </a:lvl4pPr>
            <a:lvl5pPr marL="1828800">
              <a:lnSpc>
                <a:spcPts val="2000"/>
              </a:lnSpc>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a:lstStyle>
            <a:lvl1pPr>
              <a:defRPr>
                <a:solidFill>
                  <a:schemeClr val="bg1"/>
                </a:solidFill>
              </a:defRPr>
            </a:lvl1pPr>
          </a:lstStyle>
          <a:p>
            <a:r>
              <a:rPr lang="en-US"/>
              <a:t>12/11/2023</a:t>
            </a:r>
            <a:endParaRPr lang="en-US" dirty="0"/>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Presentation title</a:t>
            </a:r>
            <a:endParaRPr lang="en-US" dirty="0"/>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6" name="Content Placeholder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881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anchor="t" anchorCtr="0"/>
          <a:lstStyle>
            <a:lvl1pPr>
              <a:defRPr cap="all" baseline="0">
                <a:solidFill>
                  <a:schemeClr val="accent1"/>
                </a:solidFill>
              </a:defRPr>
            </a:lvl1pPr>
          </a:lstStyle>
          <a:p>
            <a:r>
              <a:rPr lang="en-US" dirty="0"/>
              <a:t>CLICK TO ADD TITLE</a:t>
            </a:r>
          </a:p>
        </p:txBody>
      </p:sp>
      <p:sp>
        <p:nvSpPr>
          <p:cNvPr id="10" name="Content Placeholder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a:normAutofit/>
          </a:bodyPr>
          <a:lstStyle>
            <a:lvl1pPr marL="285750" indent="-285750">
              <a:lnSpc>
                <a:spcPts val="2000"/>
              </a:lnSpc>
              <a:buFont typeface="Arial" panose="020B0604020202020204" pitchFamily="34" charset="0"/>
              <a:buChar char="•"/>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dirty="0"/>
              <a:t>Click to add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a:normAutofit/>
          </a:bodyPr>
          <a:lstStyle>
            <a:lvl1pPr marL="0" indent="0">
              <a:lnSpc>
                <a:spcPts val="2000"/>
              </a:lnSpc>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anchor="t" anchorCtr="0"/>
          <a:lstStyle>
            <a:lvl1pPr>
              <a:defRPr cap="all" baseline="0">
                <a:solidFill>
                  <a:schemeClr val="tx2"/>
                </a:solidFill>
              </a:defRPr>
            </a:lvl1pPr>
          </a:lstStyle>
          <a:p>
            <a:r>
              <a:rPr lang="en-US" dirty="0"/>
              <a:t>CLICK TO ADD TITLE</a:t>
            </a:r>
          </a:p>
        </p:txBody>
      </p:sp>
      <p:sp>
        <p:nvSpPr>
          <p:cNvPr id="27" name="Picture Placeholder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Content Placeholder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a:normAutofit/>
          </a:bodyPr>
          <a:lstStyle>
            <a:lvl1pPr marL="285750" indent="-285750">
              <a:lnSpc>
                <a:spcPts val="2000"/>
              </a:lnSpc>
              <a:buFont typeface="Arial" panose="020B0604020202020204" pitchFamily="34" charset="0"/>
              <a:buChar char="•"/>
              <a:defRPr sz="1800">
                <a:solidFill>
                  <a:schemeClr val="tx2"/>
                </a:solidFill>
              </a:defRPr>
            </a:lvl1pPr>
            <a:lvl2pPr marL="685800">
              <a:lnSpc>
                <a:spcPts val="2000"/>
              </a:lnSpc>
              <a:defRPr sz="1800">
                <a:solidFill>
                  <a:schemeClr val="tx2"/>
                </a:solidFill>
              </a:defRPr>
            </a:lvl2pPr>
            <a:lvl3pPr marL="1143000">
              <a:lnSpc>
                <a:spcPts val="2000"/>
              </a:lnSpc>
              <a:defRPr sz="1800">
                <a:solidFill>
                  <a:schemeClr val="tx2"/>
                </a:solidFill>
              </a:defRPr>
            </a:lvl3pPr>
            <a:lvl4pPr marL="1600200">
              <a:lnSpc>
                <a:spcPts val="2000"/>
              </a:lnSpc>
              <a:defRPr sz="1800">
                <a:solidFill>
                  <a:schemeClr val="tx2"/>
                </a:solidFill>
              </a:defRPr>
            </a:lvl4pPr>
            <a:lvl5pPr marL="2057400">
              <a:lnSpc>
                <a:spcPts val="2000"/>
              </a:lnSpc>
              <a:defRPr sz="18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a:lstStyle>
            <a:lvl1pPr>
              <a:defRPr>
                <a:solidFill>
                  <a:schemeClr val="bg1"/>
                </a:solidFill>
              </a:defRPr>
            </a:lvl1pPr>
          </a:lstStyle>
          <a:p>
            <a:r>
              <a:rPr lang="en-US"/>
              <a:t>12/11/2023</a:t>
            </a:r>
            <a:endParaRPr lang="en-US" dirty="0"/>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a:lstStyle>
            <a:lvl1pPr>
              <a:defRPr>
                <a:solidFill>
                  <a:schemeClr val="bg1"/>
                </a:solidFill>
              </a:defRPr>
            </a:lvl1pPr>
          </a:lstStyle>
          <a:p>
            <a:r>
              <a:rPr lang="en-US"/>
              <a:t>Presentation title</a:t>
            </a:r>
            <a:endParaRPr lang="en-US" dirty="0"/>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grpSp>
        <p:nvGrpSpPr>
          <p:cNvPr id="9" name="Group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Graphic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762000" y="365125"/>
            <a:ext cx="10668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762000" y="1825625"/>
            <a:ext cx="10668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762000" y="6356350"/>
            <a:ext cx="2819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12/11/2023</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819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700" r:id="rId1"/>
    <p:sldLayoutId id="2147483666" r:id="rId2"/>
    <p:sldLayoutId id="2147483704" r:id="rId3"/>
    <p:sldLayoutId id="2147483702" r:id="rId4"/>
    <p:sldLayoutId id="2147483678" r:id="rId5"/>
    <p:sldLayoutId id="2147483681" r:id="rId6"/>
    <p:sldLayoutId id="2147483696" r:id="rId7"/>
    <p:sldLayoutId id="2147483691" r:id="rId8"/>
    <p:sldLayoutId id="2147483677" r:id="rId9"/>
    <p:sldLayoutId id="2147483699" r:id="rId10"/>
    <p:sldLayoutId id="2147483685" r:id="rId11"/>
    <p:sldLayoutId id="2147483676" r:id="rId12"/>
    <p:sldLayoutId id="2147483649"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panamapapers.icij.org/"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www.icij.org/investigations/luxembourg-leaks/" TargetMode="External"/><Relationship Id="rId4" Type="http://schemas.openxmlformats.org/officeDocument/2006/relationships/hyperlink" Target="https://www.oecd.org/tax/bep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714772" y="677918"/>
            <a:ext cx="6856292" cy="3590596"/>
          </a:xfrm>
        </p:spPr>
        <p:txBody>
          <a:bodyPr>
            <a:normAutofit/>
          </a:bodyPr>
          <a:lstStyle/>
          <a:p>
            <a:r>
              <a:rPr lang="en-US" sz="3600" dirty="0" err="1"/>
              <a:t>Skandal</a:t>
            </a:r>
            <a:r>
              <a:rPr lang="en-US" sz="3600" dirty="0"/>
              <a:t> </a:t>
            </a:r>
            <a:r>
              <a:rPr lang="en-US" sz="3600" dirty="0" err="1"/>
              <a:t>Perpajakan</a:t>
            </a:r>
            <a:r>
              <a:rPr lang="en-US" sz="3600" dirty="0"/>
              <a:t> Global dan </a:t>
            </a:r>
            <a:r>
              <a:rPr lang="en-US" sz="3600" dirty="0" err="1"/>
              <a:t>Respons</a:t>
            </a:r>
            <a:r>
              <a:rPr lang="en-US" sz="3600" dirty="0"/>
              <a:t> Indonesia</a:t>
            </a:r>
            <a:br>
              <a:rPr lang="en-US" sz="3600" dirty="0"/>
            </a:br>
            <a:br>
              <a:rPr lang="en-US" sz="3600" dirty="0"/>
            </a:br>
            <a:r>
              <a:rPr lang="en-US" sz="1600" dirty="0" err="1"/>
              <a:t>mencakup</a:t>
            </a:r>
            <a:r>
              <a:rPr lang="en-US" sz="1600" dirty="0"/>
              <a:t> kasus Panama Papers, </a:t>
            </a:r>
            <a:r>
              <a:rPr lang="en-US" sz="1600" dirty="0" err="1"/>
              <a:t>LuxLeaks</a:t>
            </a:r>
            <a:r>
              <a:rPr lang="en-US" sz="1600" dirty="0"/>
              <a:t>, dan </a:t>
            </a:r>
            <a:r>
              <a:rPr lang="en-US" sz="1600" dirty="0" err="1"/>
              <a:t>isu</a:t>
            </a:r>
            <a:r>
              <a:rPr lang="en-US" sz="1600" dirty="0"/>
              <a:t> “Quo Vadis </a:t>
            </a:r>
            <a:r>
              <a:rPr lang="en-US" sz="1600" dirty="0" err="1"/>
              <a:t>Ditjen</a:t>
            </a:r>
            <a:r>
              <a:rPr lang="en-US" sz="1600" dirty="0"/>
              <a:t> </a:t>
            </a:r>
            <a:r>
              <a:rPr lang="en-US" sz="1600" dirty="0" err="1"/>
              <a:t>Pajak</a:t>
            </a:r>
            <a:endParaRPr lang="en-US" sz="1600" dirty="0"/>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833694" y="544285"/>
            <a:ext cx="6594768" cy="3445329"/>
          </a:xfrm>
        </p:spPr>
        <p:txBody>
          <a:bodyPr>
            <a:normAutofit/>
          </a:bodyPr>
          <a:lstStyle/>
          <a:p>
            <a:r>
              <a:rPr lang="en-US" dirty="0"/>
              <a:t>Quo Vadis </a:t>
            </a:r>
            <a:r>
              <a:rPr lang="en-US" dirty="0" err="1"/>
              <a:t>Direktorat</a:t>
            </a:r>
            <a:r>
              <a:rPr lang="en-US" dirty="0"/>
              <a:t> </a:t>
            </a:r>
            <a:r>
              <a:rPr lang="en-US" dirty="0" err="1"/>
              <a:t>Jenderal</a:t>
            </a:r>
            <a:r>
              <a:rPr lang="en-US" dirty="0"/>
              <a:t> </a:t>
            </a:r>
            <a:r>
              <a:rPr lang="en-US" dirty="0" err="1"/>
              <a:t>Pajak</a:t>
            </a:r>
            <a:r>
              <a:rPr lang="en-US" dirty="0"/>
              <a:t> (</a:t>
            </a:r>
            <a:r>
              <a:rPr lang="en-US" dirty="0" err="1"/>
              <a:t>Ditjen</a:t>
            </a:r>
            <a:r>
              <a:rPr lang="en-US" dirty="0"/>
              <a:t> </a:t>
            </a:r>
            <a:r>
              <a:rPr lang="en-US" dirty="0" err="1"/>
              <a:t>Pajak</a:t>
            </a:r>
            <a:r>
              <a:rPr lang="en-US" dirty="0"/>
              <a:t>)?​</a:t>
            </a:r>
          </a:p>
        </p:txBody>
      </p:sp>
      <p:pic>
        <p:nvPicPr>
          <p:cNvPr id="13" name="Picture Placeholder 12" descr="Low angle view of tall buildings">
            <a:extLst>
              <a:ext uri="{FF2B5EF4-FFF2-40B4-BE49-F238E27FC236}">
                <a16:creationId xmlns:a16="http://schemas.microsoft.com/office/drawing/2014/main" id="{1DFE730E-30E7-DA99-A3EE-ACB889D161E9}"/>
              </a:ext>
            </a:extLst>
          </p:cNvPr>
          <p:cNvPicPr>
            <a:picLocks noGrp="1" noChangeAspect="1"/>
          </p:cNvPicPr>
          <p:nvPr>
            <p:ph type="pic" sz="quarter" idx="13"/>
          </p:nvPr>
        </p:nvPicPr>
        <p:blipFill>
          <a:blip r:embed="rId3"/>
          <a:srcRect l="43" r="43"/>
          <a:stretch/>
        </p:blipFill>
        <p:spPr>
          <a:xfrm>
            <a:off x="0" y="-1"/>
            <a:ext cx="4076118" cy="6096678"/>
          </a:xfrm>
        </p:spPr>
      </p:pic>
      <p:sp>
        <p:nvSpPr>
          <p:cNvPr id="44" name="Oval 43">
            <a:extLst>
              <a:ext uri="{FF2B5EF4-FFF2-40B4-BE49-F238E27FC236}">
                <a16:creationId xmlns:a16="http://schemas.microsoft.com/office/drawing/2014/main" id="{5F855448-57DF-E468-AF41-00CAAC2D7C74}"/>
              </a:ext>
              <a:ext uri="{C183D7F6-B498-43B3-948B-1728B52AA6E4}">
                <adec:decorative xmlns:adec="http://schemas.microsoft.com/office/drawing/2017/decorative" val="1"/>
              </a:ext>
            </a:extLst>
          </p:cNvPr>
          <p:cNvSpPr/>
          <p:nvPr/>
        </p:nvSpPr>
        <p:spPr>
          <a:xfrm>
            <a:off x="3903349" y="58954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a:extLst>
              <a:ext uri="{FF2B5EF4-FFF2-40B4-BE49-F238E27FC236}">
                <a16:creationId xmlns:a16="http://schemas.microsoft.com/office/drawing/2014/main" id="{752FDA21-768F-9929-E6D6-D78CD4F8EA24}"/>
              </a:ext>
              <a:ext uri="{C183D7F6-B498-43B3-948B-1728B52AA6E4}">
                <adec:decorative xmlns:adec="http://schemas.microsoft.com/office/drawing/2017/decorative" val="1"/>
              </a:ext>
            </a:extLst>
          </p:cNvPr>
          <p:cNvCxnSpPr>
            <a:cxnSpLocks/>
          </p:cNvCxnSpPr>
          <p:nvPr/>
        </p:nvCxnSpPr>
        <p:spPr>
          <a:xfrm>
            <a:off x="-97971" y="1909602"/>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539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F53DBA-E0BA-4854-B9D3-3E411C07261A}"/>
              </a:ext>
            </a:extLst>
          </p:cNvPr>
          <p:cNvSpPr>
            <a:spLocks noGrp="1"/>
          </p:cNvSpPr>
          <p:nvPr>
            <p:ph type="sldNum" sz="quarter" idx="12"/>
          </p:nvPr>
        </p:nvSpPr>
        <p:spPr/>
        <p:txBody>
          <a:bodyPr/>
          <a:lstStyle/>
          <a:p>
            <a:fld id="{B5CEABB6-07DC-46E8-9B57-56EC44A396E5}" type="slidenum">
              <a:rPr lang="en-US" smtClean="0"/>
              <a:pPr/>
              <a:t>11</a:t>
            </a:fld>
            <a:endParaRPr lang="en-US" dirty="0"/>
          </a:p>
        </p:txBody>
      </p:sp>
      <p:sp>
        <p:nvSpPr>
          <p:cNvPr id="4" name="Content Placeholder 3">
            <a:extLst>
              <a:ext uri="{FF2B5EF4-FFF2-40B4-BE49-F238E27FC236}">
                <a16:creationId xmlns:a16="http://schemas.microsoft.com/office/drawing/2014/main" id="{6A354469-B9F6-4B51-B5A6-0923D63FAE2F}"/>
              </a:ext>
            </a:extLst>
          </p:cNvPr>
          <p:cNvSpPr>
            <a:spLocks noGrp="1"/>
          </p:cNvSpPr>
          <p:nvPr>
            <p:ph sz="half" idx="14"/>
          </p:nvPr>
        </p:nvSpPr>
        <p:spPr>
          <a:xfrm>
            <a:off x="6096000" y="1349709"/>
            <a:ext cx="4515035" cy="4203031"/>
          </a:xfrm>
        </p:spPr>
        <p:txBody>
          <a:bodyPr/>
          <a:lstStyle/>
          <a:p>
            <a:r>
              <a:rPr lang="en-US" dirty="0"/>
              <a:t>B. Masalah Utama</a:t>
            </a:r>
          </a:p>
          <a:p>
            <a:pPr marL="285750" indent="-285750">
              <a:buFont typeface="Arial" panose="020B0604020202020204" pitchFamily="34" charset="0"/>
              <a:buChar char="•"/>
            </a:pPr>
            <a:r>
              <a:rPr lang="en-US" dirty="0" err="1"/>
              <a:t>Dugaan</a:t>
            </a:r>
            <a:r>
              <a:rPr lang="en-US" dirty="0"/>
              <a:t> </a:t>
            </a:r>
            <a:r>
              <a:rPr lang="en-US" dirty="0" err="1"/>
              <a:t>praktik</a:t>
            </a:r>
            <a:r>
              <a:rPr lang="en-US" dirty="0"/>
              <a:t> </a:t>
            </a:r>
            <a:r>
              <a:rPr lang="en-US" dirty="0" err="1"/>
              <a:t>suap</a:t>
            </a:r>
            <a:r>
              <a:rPr lang="en-US" dirty="0"/>
              <a:t>, </a:t>
            </a:r>
            <a:r>
              <a:rPr lang="en-US" dirty="0" err="1"/>
              <a:t>penerimaan</a:t>
            </a:r>
            <a:r>
              <a:rPr lang="en-US" dirty="0"/>
              <a:t> </a:t>
            </a:r>
            <a:r>
              <a:rPr lang="en-US" dirty="0" err="1"/>
              <a:t>gratifikasi</a:t>
            </a:r>
            <a:r>
              <a:rPr lang="en-US" dirty="0"/>
              <a:t>, dan </a:t>
            </a:r>
            <a:r>
              <a:rPr lang="en-US" dirty="0" err="1"/>
              <a:t>pemanfaatan</a:t>
            </a:r>
            <a:r>
              <a:rPr lang="en-US" dirty="0"/>
              <a:t> </a:t>
            </a:r>
            <a:r>
              <a:rPr lang="en-US" dirty="0" err="1"/>
              <a:t>jabatan</a:t>
            </a:r>
            <a:r>
              <a:rPr lang="en-US" dirty="0"/>
              <a:t> untuk </a:t>
            </a:r>
            <a:r>
              <a:rPr lang="en-US" dirty="0" err="1"/>
              <a:t>memperkaya</a:t>
            </a:r>
            <a:r>
              <a:rPr lang="en-US" dirty="0"/>
              <a:t> </a:t>
            </a:r>
            <a:r>
              <a:rPr lang="en-US" dirty="0" err="1"/>
              <a:t>diri</a:t>
            </a:r>
            <a:r>
              <a:rPr lang="en-US" dirty="0"/>
              <a:t>.</a:t>
            </a:r>
          </a:p>
          <a:p>
            <a:pPr marL="285750" indent="-285750">
              <a:buFont typeface="Arial" panose="020B0604020202020204" pitchFamily="34" charset="0"/>
              <a:buChar char="•"/>
            </a:pPr>
            <a:r>
              <a:rPr lang="en-US" dirty="0" err="1"/>
              <a:t>Sistem</a:t>
            </a:r>
            <a:r>
              <a:rPr lang="en-US" dirty="0"/>
              <a:t> </a:t>
            </a:r>
            <a:r>
              <a:rPr lang="en-US" dirty="0" err="1"/>
              <a:t>pengendalian</a:t>
            </a:r>
            <a:r>
              <a:rPr lang="en-US" dirty="0"/>
              <a:t> internal (internal control) yang </a:t>
            </a:r>
            <a:r>
              <a:rPr lang="en-US" dirty="0" err="1"/>
              <a:t>lemah</a:t>
            </a:r>
            <a:r>
              <a:rPr lang="en-US" dirty="0"/>
              <a:t>.</a:t>
            </a:r>
          </a:p>
          <a:p>
            <a:pPr marL="285750" indent="-285750">
              <a:buFont typeface="Arial" panose="020B0604020202020204" pitchFamily="34" charset="0"/>
              <a:buChar char="•"/>
            </a:pPr>
            <a:r>
              <a:rPr lang="en-US" dirty="0" err="1"/>
              <a:t>Minimnya</a:t>
            </a:r>
            <a:r>
              <a:rPr lang="en-US" dirty="0"/>
              <a:t> audit </a:t>
            </a:r>
            <a:r>
              <a:rPr lang="en-US" dirty="0" err="1"/>
              <a:t>investigatif</a:t>
            </a:r>
            <a:r>
              <a:rPr lang="en-US" dirty="0"/>
              <a:t> </a:t>
            </a:r>
            <a:r>
              <a:rPr lang="en-US" dirty="0" err="1"/>
              <a:t>terhadap</a:t>
            </a:r>
            <a:r>
              <a:rPr lang="en-US" dirty="0"/>
              <a:t> </a:t>
            </a:r>
            <a:r>
              <a:rPr lang="en-US" dirty="0" err="1"/>
              <a:t>pegawai</a:t>
            </a:r>
            <a:r>
              <a:rPr lang="en-US" dirty="0"/>
              <a:t> </a:t>
            </a:r>
            <a:r>
              <a:rPr lang="en-US" dirty="0" err="1"/>
              <a:t>berisiko</a:t>
            </a:r>
            <a:r>
              <a:rPr lang="en-US" dirty="0"/>
              <a:t> </a:t>
            </a:r>
            <a:r>
              <a:rPr lang="en-US" dirty="0" err="1"/>
              <a:t>tinggi</a:t>
            </a:r>
            <a:r>
              <a:rPr lang="en-US" dirty="0"/>
              <a:t> dan </a:t>
            </a:r>
            <a:r>
              <a:rPr lang="en-US" dirty="0" err="1"/>
              <a:t>kurangnya</a:t>
            </a:r>
            <a:r>
              <a:rPr lang="en-US" dirty="0"/>
              <a:t> </a:t>
            </a:r>
            <a:r>
              <a:rPr lang="en-US" dirty="0" err="1"/>
              <a:t>keterbukaan</a:t>
            </a:r>
            <a:r>
              <a:rPr lang="en-US" dirty="0"/>
              <a:t> informasi publik.</a:t>
            </a:r>
          </a:p>
        </p:txBody>
      </p:sp>
      <p:sp>
        <p:nvSpPr>
          <p:cNvPr id="5" name="Content Placeholder 4">
            <a:extLst>
              <a:ext uri="{FF2B5EF4-FFF2-40B4-BE49-F238E27FC236}">
                <a16:creationId xmlns:a16="http://schemas.microsoft.com/office/drawing/2014/main" id="{B1133943-F0CE-4510-A186-D271F59695C2}"/>
              </a:ext>
            </a:extLst>
          </p:cNvPr>
          <p:cNvSpPr>
            <a:spLocks noGrp="1"/>
          </p:cNvSpPr>
          <p:nvPr>
            <p:ph sz="half" idx="15"/>
          </p:nvPr>
        </p:nvSpPr>
        <p:spPr>
          <a:xfrm>
            <a:off x="448347" y="1349709"/>
            <a:ext cx="5198474" cy="3527091"/>
          </a:xfrm>
        </p:spPr>
        <p:txBody>
          <a:bodyPr>
            <a:normAutofit/>
          </a:bodyPr>
          <a:lstStyle/>
          <a:p>
            <a:pPr marL="342900" indent="-342900">
              <a:buAutoNum type="alphaUcPeriod"/>
            </a:pPr>
            <a:r>
              <a:rPr lang="en-US" dirty="0" err="1"/>
              <a:t>Konteks</a:t>
            </a:r>
            <a:r>
              <a:rPr lang="en-US" dirty="0"/>
              <a:t> </a:t>
            </a:r>
            <a:r>
              <a:rPr lang="en-US" dirty="0" err="1"/>
              <a:t>Isu</a:t>
            </a:r>
            <a:r>
              <a:rPr lang="en-US" dirty="0"/>
              <a:t> </a:t>
            </a:r>
          </a:p>
          <a:p>
            <a:pPr marL="285750" indent="-285750">
              <a:buFont typeface="Arial" panose="020B0604020202020204" pitchFamily="34" charset="0"/>
              <a:buChar char="•"/>
            </a:pPr>
            <a:r>
              <a:rPr lang="en-US" dirty="0" err="1"/>
              <a:t>Munculnya</a:t>
            </a:r>
            <a:r>
              <a:rPr lang="en-US" dirty="0"/>
              <a:t> kasus Rafael Alun </a:t>
            </a:r>
            <a:r>
              <a:rPr lang="en-US" dirty="0" err="1"/>
              <a:t>Trisambodo</a:t>
            </a:r>
            <a:r>
              <a:rPr lang="en-US" dirty="0"/>
              <a:t>, </a:t>
            </a:r>
            <a:r>
              <a:rPr lang="en-US" dirty="0" err="1"/>
              <a:t>seorang</a:t>
            </a:r>
            <a:r>
              <a:rPr lang="en-US" dirty="0"/>
              <a:t> </a:t>
            </a:r>
            <a:r>
              <a:rPr lang="en-US" dirty="0" err="1"/>
              <a:t>pejabat</a:t>
            </a:r>
            <a:r>
              <a:rPr lang="en-US" dirty="0"/>
              <a:t> </a:t>
            </a:r>
            <a:r>
              <a:rPr lang="en-US" dirty="0" err="1"/>
              <a:t>pajak</a:t>
            </a:r>
            <a:r>
              <a:rPr lang="en-US" dirty="0"/>
              <a:t> yang </a:t>
            </a:r>
            <a:r>
              <a:rPr lang="en-US" dirty="0" err="1"/>
              <a:t>kekayaannya</a:t>
            </a:r>
            <a:r>
              <a:rPr lang="en-US" dirty="0"/>
              <a:t> tidak </a:t>
            </a:r>
            <a:r>
              <a:rPr lang="en-US" dirty="0" err="1"/>
              <a:t>sebanding</a:t>
            </a:r>
            <a:r>
              <a:rPr lang="en-US" dirty="0"/>
              <a:t> </a:t>
            </a:r>
            <a:r>
              <a:rPr lang="en-US" dirty="0" err="1"/>
              <a:t>dengan</a:t>
            </a:r>
            <a:r>
              <a:rPr lang="en-US" dirty="0"/>
              <a:t> </a:t>
            </a:r>
            <a:r>
              <a:rPr lang="en-US" dirty="0" err="1"/>
              <a:t>profil</a:t>
            </a:r>
            <a:r>
              <a:rPr lang="en-US" dirty="0"/>
              <a:t> </a:t>
            </a:r>
            <a:r>
              <a:rPr lang="en-US" dirty="0" err="1"/>
              <a:t>penghasilannya</a:t>
            </a:r>
            <a:r>
              <a:rPr lang="en-US" dirty="0"/>
              <a:t>, kembali </a:t>
            </a:r>
            <a:r>
              <a:rPr lang="en-US" dirty="0" err="1"/>
              <a:t>memantik</a:t>
            </a:r>
            <a:r>
              <a:rPr lang="en-US" dirty="0"/>
              <a:t> </a:t>
            </a:r>
            <a:r>
              <a:rPr lang="en-US" dirty="0" err="1"/>
              <a:t>kritik</a:t>
            </a:r>
            <a:r>
              <a:rPr lang="en-US" dirty="0"/>
              <a:t> publik </a:t>
            </a:r>
            <a:r>
              <a:rPr lang="en-US" dirty="0" err="1"/>
              <a:t>terhadap</a:t>
            </a:r>
            <a:r>
              <a:rPr lang="en-US" dirty="0"/>
              <a:t> </a:t>
            </a:r>
            <a:r>
              <a:rPr lang="en-US" dirty="0" err="1"/>
              <a:t>sistem</a:t>
            </a:r>
            <a:r>
              <a:rPr lang="en-US" dirty="0"/>
              <a:t> </a:t>
            </a:r>
            <a:r>
              <a:rPr lang="en-US" dirty="0" err="1"/>
              <a:t>pengawasan</a:t>
            </a:r>
            <a:r>
              <a:rPr lang="en-US" dirty="0"/>
              <a:t> di </a:t>
            </a:r>
            <a:r>
              <a:rPr lang="en-US" dirty="0" err="1"/>
              <a:t>Ditjen</a:t>
            </a:r>
            <a:r>
              <a:rPr lang="en-US" dirty="0"/>
              <a:t> </a:t>
            </a:r>
            <a:r>
              <a:rPr lang="en-US" dirty="0" err="1"/>
              <a:t>Pajak</a:t>
            </a:r>
            <a:r>
              <a:rPr lang="en-US" dirty="0"/>
              <a:t>.</a:t>
            </a:r>
          </a:p>
          <a:p>
            <a:pPr marL="285750" indent="-285750">
              <a:buFont typeface="Arial" panose="020B0604020202020204" pitchFamily="34" charset="0"/>
              <a:buChar char="•"/>
            </a:pPr>
            <a:r>
              <a:rPr lang="en-US" dirty="0"/>
              <a:t>Kasus ini menjadi viral </a:t>
            </a:r>
            <a:r>
              <a:rPr lang="en-US" dirty="0" err="1"/>
              <a:t>karena</a:t>
            </a:r>
            <a:r>
              <a:rPr lang="en-US" dirty="0"/>
              <a:t> terkait juga </a:t>
            </a:r>
            <a:r>
              <a:rPr lang="en-US" dirty="0" err="1"/>
              <a:t>dengan</a:t>
            </a:r>
            <a:r>
              <a:rPr lang="en-US" dirty="0"/>
              <a:t> </a:t>
            </a:r>
            <a:r>
              <a:rPr lang="en-US" dirty="0" err="1"/>
              <a:t>kekerasan</a:t>
            </a:r>
            <a:r>
              <a:rPr lang="en-US" dirty="0"/>
              <a:t> anak </a:t>
            </a:r>
            <a:r>
              <a:rPr lang="en-US" dirty="0" err="1"/>
              <a:t>pejabat</a:t>
            </a:r>
            <a:r>
              <a:rPr lang="en-US" dirty="0"/>
              <a:t>, yang </a:t>
            </a:r>
            <a:r>
              <a:rPr lang="en-US" dirty="0" err="1"/>
              <a:t>kemudian</a:t>
            </a:r>
            <a:r>
              <a:rPr lang="en-US" dirty="0"/>
              <a:t> </a:t>
            </a:r>
            <a:r>
              <a:rPr lang="en-US" dirty="0" err="1"/>
              <a:t>membuka</a:t>
            </a:r>
            <a:r>
              <a:rPr lang="en-US" dirty="0"/>
              <a:t> </a:t>
            </a:r>
            <a:r>
              <a:rPr lang="en-US" dirty="0" err="1"/>
              <a:t>tabir</a:t>
            </a:r>
            <a:r>
              <a:rPr lang="en-US" dirty="0"/>
              <a:t> </a:t>
            </a:r>
            <a:r>
              <a:rPr lang="en-US" dirty="0" err="1"/>
              <a:t>gaya</a:t>
            </a:r>
            <a:r>
              <a:rPr lang="en-US" dirty="0"/>
              <a:t> </a:t>
            </a:r>
            <a:r>
              <a:rPr lang="en-US" dirty="0" err="1"/>
              <a:t>hidup</a:t>
            </a:r>
            <a:r>
              <a:rPr lang="en-US" dirty="0"/>
              <a:t> </a:t>
            </a:r>
            <a:r>
              <a:rPr lang="en-US" dirty="0" err="1"/>
              <a:t>mewah</a:t>
            </a:r>
            <a:r>
              <a:rPr lang="en-US" dirty="0"/>
              <a:t> dan </a:t>
            </a:r>
            <a:r>
              <a:rPr lang="en-US" dirty="0" err="1"/>
              <a:t>potensi</a:t>
            </a:r>
            <a:r>
              <a:rPr lang="en-US" dirty="0"/>
              <a:t> </a:t>
            </a:r>
            <a:r>
              <a:rPr lang="en-US" dirty="0" err="1"/>
              <a:t>gratifikasi</a:t>
            </a:r>
            <a:r>
              <a:rPr lang="en-US" dirty="0"/>
              <a:t>.</a:t>
            </a:r>
          </a:p>
        </p:txBody>
      </p:sp>
    </p:spTree>
    <p:extLst>
      <p:ext uri="{BB962C8B-B14F-4D97-AF65-F5344CB8AC3E}">
        <p14:creationId xmlns:p14="http://schemas.microsoft.com/office/powerpoint/2010/main" val="160489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F53DBA-E0BA-4854-B9D3-3E411C07261A}"/>
              </a:ext>
            </a:extLst>
          </p:cNvPr>
          <p:cNvSpPr>
            <a:spLocks noGrp="1"/>
          </p:cNvSpPr>
          <p:nvPr>
            <p:ph type="sldNum" sz="quarter" idx="12"/>
          </p:nvPr>
        </p:nvSpPr>
        <p:spPr/>
        <p:txBody>
          <a:bodyPr/>
          <a:lstStyle/>
          <a:p>
            <a:fld id="{B5CEABB6-07DC-46E8-9B57-56EC44A396E5}" type="slidenum">
              <a:rPr lang="en-US" smtClean="0"/>
              <a:pPr/>
              <a:t>12</a:t>
            </a:fld>
            <a:endParaRPr lang="en-US" dirty="0"/>
          </a:p>
        </p:txBody>
      </p:sp>
      <p:sp>
        <p:nvSpPr>
          <p:cNvPr id="5" name="Content Placeholder 4">
            <a:extLst>
              <a:ext uri="{FF2B5EF4-FFF2-40B4-BE49-F238E27FC236}">
                <a16:creationId xmlns:a16="http://schemas.microsoft.com/office/drawing/2014/main" id="{B1133943-F0CE-4510-A186-D271F59695C2}"/>
              </a:ext>
            </a:extLst>
          </p:cNvPr>
          <p:cNvSpPr>
            <a:spLocks noGrp="1"/>
          </p:cNvSpPr>
          <p:nvPr>
            <p:ph sz="half" idx="15"/>
          </p:nvPr>
        </p:nvSpPr>
        <p:spPr>
          <a:xfrm>
            <a:off x="448346" y="368969"/>
            <a:ext cx="8791907" cy="5759116"/>
          </a:xfrm>
        </p:spPr>
        <p:txBody>
          <a:bodyPr>
            <a:normAutofit/>
          </a:bodyPr>
          <a:lstStyle/>
          <a:p>
            <a:pPr>
              <a:lnSpc>
                <a:spcPct val="100000"/>
              </a:lnSpc>
            </a:pPr>
            <a:r>
              <a:rPr lang="en-US" sz="2400" dirty="0"/>
              <a:t>C. Solusi dan </a:t>
            </a:r>
            <a:r>
              <a:rPr lang="en-US" sz="2400" dirty="0" err="1"/>
              <a:t>Rekomendasi</a:t>
            </a:r>
            <a:endParaRPr lang="en-US" sz="2400" dirty="0"/>
          </a:p>
          <a:p>
            <a:pPr marL="342900" indent="-342900">
              <a:lnSpc>
                <a:spcPct val="100000"/>
              </a:lnSpc>
              <a:buFont typeface="Wingdings" panose="05000000000000000000" pitchFamily="2" charset="2"/>
              <a:buChar char="§"/>
            </a:pPr>
            <a:r>
              <a:rPr lang="en-US" sz="2400" dirty="0" err="1"/>
              <a:t>Penguatan</a:t>
            </a:r>
            <a:r>
              <a:rPr lang="en-US" sz="2400" dirty="0"/>
              <a:t> </a:t>
            </a:r>
            <a:r>
              <a:rPr lang="en-US" sz="2400" dirty="0" err="1"/>
              <a:t>sistem</a:t>
            </a:r>
            <a:r>
              <a:rPr lang="en-US" sz="2400" dirty="0"/>
              <a:t> whistleblower </a:t>
            </a:r>
            <a:r>
              <a:rPr lang="en-US" sz="2400" dirty="0" err="1"/>
              <a:t>berbasis</a:t>
            </a:r>
            <a:r>
              <a:rPr lang="en-US" sz="2400" dirty="0"/>
              <a:t> digital yang </a:t>
            </a:r>
            <a:r>
              <a:rPr lang="en-US" sz="2400" dirty="0" err="1"/>
              <a:t>melindungi</a:t>
            </a:r>
            <a:r>
              <a:rPr lang="en-US" sz="2400" dirty="0"/>
              <a:t> </a:t>
            </a:r>
            <a:r>
              <a:rPr lang="en-US" sz="2400" dirty="0" err="1"/>
              <a:t>identitas</a:t>
            </a:r>
            <a:r>
              <a:rPr lang="en-US" sz="2400" dirty="0"/>
              <a:t> </a:t>
            </a:r>
            <a:r>
              <a:rPr lang="en-US" sz="2400" dirty="0" err="1"/>
              <a:t>pelapor</a:t>
            </a:r>
            <a:r>
              <a:rPr lang="en-US" sz="2400" dirty="0"/>
              <a:t>.</a:t>
            </a:r>
          </a:p>
          <a:p>
            <a:pPr marL="342900" indent="-342900">
              <a:lnSpc>
                <a:spcPct val="100000"/>
              </a:lnSpc>
              <a:buFont typeface="Wingdings" panose="05000000000000000000" pitchFamily="2" charset="2"/>
              <a:buChar char="§"/>
            </a:pPr>
            <a:r>
              <a:rPr lang="en-US" sz="2400" dirty="0" err="1"/>
              <a:t>Penerapan</a:t>
            </a:r>
            <a:r>
              <a:rPr lang="en-US" sz="2400" dirty="0"/>
              <a:t> lifestyle audit untuk </a:t>
            </a:r>
            <a:r>
              <a:rPr lang="en-US" sz="2400" dirty="0" err="1"/>
              <a:t>mengukur</a:t>
            </a:r>
            <a:r>
              <a:rPr lang="en-US" sz="2400" dirty="0"/>
              <a:t> </a:t>
            </a:r>
            <a:r>
              <a:rPr lang="en-US" sz="2400" dirty="0" err="1"/>
              <a:t>kewajaran</a:t>
            </a:r>
            <a:r>
              <a:rPr lang="en-US" sz="2400" dirty="0"/>
              <a:t> </a:t>
            </a:r>
            <a:r>
              <a:rPr lang="en-US" sz="2400" dirty="0" err="1"/>
              <a:t>harta</a:t>
            </a:r>
            <a:r>
              <a:rPr lang="en-US" sz="2400" dirty="0"/>
              <a:t> </a:t>
            </a:r>
            <a:r>
              <a:rPr lang="en-US" sz="2400" dirty="0" err="1"/>
              <a:t>dengan</a:t>
            </a:r>
            <a:r>
              <a:rPr lang="en-US" sz="2400" dirty="0"/>
              <a:t> </a:t>
            </a:r>
            <a:r>
              <a:rPr lang="en-US" sz="2400" dirty="0" err="1"/>
              <a:t>pendapatan</a:t>
            </a:r>
            <a:r>
              <a:rPr lang="en-US" sz="2400" dirty="0"/>
              <a:t> </a:t>
            </a:r>
            <a:r>
              <a:rPr lang="en-US" sz="2400" dirty="0" err="1"/>
              <a:t>resmi</a:t>
            </a:r>
            <a:r>
              <a:rPr lang="en-US" sz="2400" dirty="0"/>
              <a:t>.</a:t>
            </a:r>
          </a:p>
          <a:p>
            <a:pPr marL="342900" indent="-342900">
              <a:lnSpc>
                <a:spcPct val="100000"/>
              </a:lnSpc>
              <a:buFont typeface="Wingdings" panose="05000000000000000000" pitchFamily="2" charset="2"/>
              <a:buChar char="§"/>
            </a:pPr>
            <a:r>
              <a:rPr lang="en-US" sz="2400" dirty="0"/>
              <a:t>Audit forensik secara </a:t>
            </a:r>
            <a:r>
              <a:rPr lang="en-US" sz="2400" dirty="0" err="1"/>
              <a:t>berkala</a:t>
            </a:r>
            <a:r>
              <a:rPr lang="en-US" sz="2400" dirty="0"/>
              <a:t> </a:t>
            </a:r>
            <a:r>
              <a:rPr lang="en-US" sz="2400" dirty="0" err="1"/>
              <a:t>terhadap</a:t>
            </a:r>
            <a:r>
              <a:rPr lang="en-US" sz="2400" dirty="0"/>
              <a:t> transaksi keuangan </a:t>
            </a:r>
            <a:r>
              <a:rPr lang="en-US" sz="2400" dirty="0" err="1"/>
              <a:t>pegawai</a:t>
            </a:r>
            <a:r>
              <a:rPr lang="en-US" sz="2400" dirty="0"/>
              <a:t> </a:t>
            </a:r>
            <a:r>
              <a:rPr lang="en-US" sz="2400" dirty="0" err="1"/>
              <a:t>eselon</a:t>
            </a:r>
            <a:r>
              <a:rPr lang="en-US" sz="2400" dirty="0"/>
              <a:t> </a:t>
            </a:r>
            <a:r>
              <a:rPr lang="en-US" sz="2400" dirty="0" err="1"/>
              <a:t>tertentu</a:t>
            </a:r>
            <a:r>
              <a:rPr lang="en-US" sz="2400" dirty="0"/>
              <a:t>.</a:t>
            </a:r>
          </a:p>
          <a:p>
            <a:pPr marL="342900" indent="-342900">
              <a:lnSpc>
                <a:spcPct val="100000"/>
              </a:lnSpc>
              <a:buFont typeface="Wingdings" panose="05000000000000000000" pitchFamily="2" charset="2"/>
              <a:buChar char="§"/>
            </a:pPr>
            <a:r>
              <a:rPr lang="en-US" sz="2400" dirty="0" err="1"/>
              <a:t>Peninjauan</a:t>
            </a:r>
            <a:r>
              <a:rPr lang="en-US" sz="2400" dirty="0"/>
              <a:t> ulang </a:t>
            </a:r>
            <a:r>
              <a:rPr lang="en-US" sz="2400" dirty="0" err="1"/>
              <a:t>sistem</a:t>
            </a:r>
            <a:r>
              <a:rPr lang="en-US" sz="2400" dirty="0"/>
              <a:t> </a:t>
            </a:r>
            <a:r>
              <a:rPr lang="en-US" sz="2400" dirty="0" err="1"/>
              <a:t>rotasi</a:t>
            </a:r>
            <a:r>
              <a:rPr lang="en-US" sz="2400" dirty="0"/>
              <a:t> </a:t>
            </a:r>
            <a:r>
              <a:rPr lang="en-US" sz="2400" dirty="0" err="1"/>
              <a:t>jabatan</a:t>
            </a:r>
            <a:r>
              <a:rPr lang="en-US" sz="2400" dirty="0"/>
              <a:t> dan </a:t>
            </a:r>
            <a:r>
              <a:rPr lang="en-US" sz="2400" dirty="0" err="1"/>
              <a:t>sistem</a:t>
            </a:r>
            <a:r>
              <a:rPr lang="en-US" sz="2400" dirty="0"/>
              <a:t> reward-punishment.</a:t>
            </a:r>
          </a:p>
          <a:p>
            <a:pPr marL="342900" indent="-342900">
              <a:lnSpc>
                <a:spcPct val="100000"/>
              </a:lnSpc>
              <a:buFont typeface="Wingdings" panose="05000000000000000000" pitchFamily="2" charset="2"/>
              <a:buChar char="§"/>
            </a:pPr>
            <a:r>
              <a:rPr lang="en-US" sz="2400" dirty="0" err="1"/>
              <a:t>Pengawasan</a:t>
            </a:r>
            <a:r>
              <a:rPr lang="en-US" sz="2400" dirty="0"/>
              <a:t> </a:t>
            </a:r>
            <a:r>
              <a:rPr lang="en-US" sz="2400" dirty="0" err="1"/>
              <a:t>eksternal</a:t>
            </a:r>
            <a:r>
              <a:rPr lang="en-US" sz="2400" dirty="0"/>
              <a:t> oleh </a:t>
            </a:r>
            <a:r>
              <a:rPr lang="en-US" sz="2400" dirty="0" err="1"/>
              <a:t>lembaga</a:t>
            </a:r>
            <a:r>
              <a:rPr lang="en-US" sz="2400" dirty="0"/>
              <a:t> </a:t>
            </a:r>
            <a:r>
              <a:rPr lang="en-US" sz="2400" dirty="0" err="1"/>
              <a:t>independen</a:t>
            </a:r>
            <a:r>
              <a:rPr lang="en-US" sz="2400" dirty="0"/>
              <a:t> (</a:t>
            </a:r>
            <a:r>
              <a:rPr lang="en-US" sz="2400" dirty="0" err="1"/>
              <a:t>misal</a:t>
            </a:r>
            <a:r>
              <a:rPr lang="en-US" sz="2400" dirty="0"/>
              <a:t> BPK, KPK, atau Ombudsman).</a:t>
            </a:r>
          </a:p>
        </p:txBody>
      </p:sp>
    </p:spTree>
    <p:extLst>
      <p:ext uri="{BB962C8B-B14F-4D97-AF65-F5344CB8AC3E}">
        <p14:creationId xmlns:p14="http://schemas.microsoft.com/office/powerpoint/2010/main" val="2970302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5130709" y="766178"/>
            <a:ext cx="6449786" cy="4420701"/>
          </a:xfrm>
        </p:spPr>
        <p:txBody>
          <a:bodyPr>
            <a:noAutofit/>
          </a:bodyPr>
          <a:lstStyle/>
          <a:p>
            <a:r>
              <a:rPr lang="en-US" sz="2000" dirty="0"/>
              <a:t>V. Penutup </a:t>
            </a:r>
            <a:br>
              <a:rPr lang="en-US" sz="2000" dirty="0"/>
            </a:br>
            <a:br>
              <a:rPr lang="en-US" sz="2000" dirty="0"/>
            </a:br>
            <a:r>
              <a:rPr lang="en-US" sz="2000" b="0" cap="none" dirty="0" err="1"/>
              <a:t>ketiga</a:t>
            </a:r>
            <a:r>
              <a:rPr lang="en-US" sz="2000" b="0" cap="none" dirty="0"/>
              <a:t> kasus di </a:t>
            </a:r>
            <a:r>
              <a:rPr lang="en-US" sz="2000" b="0" cap="none" dirty="0" err="1"/>
              <a:t>atas</a:t>
            </a:r>
            <a:r>
              <a:rPr lang="en-US" sz="2000" b="0" cap="none" dirty="0"/>
              <a:t> </a:t>
            </a:r>
            <a:r>
              <a:rPr lang="en-US" sz="2000" b="0" cap="none" dirty="0" err="1"/>
              <a:t>menyoroti</a:t>
            </a:r>
            <a:r>
              <a:rPr lang="en-US" sz="2000" b="0" cap="none" dirty="0"/>
              <a:t> </a:t>
            </a:r>
            <a:r>
              <a:rPr lang="en-US" sz="2000" b="0" cap="none" dirty="0" err="1"/>
              <a:t>pentingnya</a:t>
            </a:r>
            <a:r>
              <a:rPr lang="en-US" sz="2000" b="0" cap="none" dirty="0"/>
              <a:t> akuntansi forensik dan audit </a:t>
            </a:r>
            <a:r>
              <a:rPr lang="en-US" sz="2000" b="0" cap="none" dirty="0" err="1"/>
              <a:t>investigasi</a:t>
            </a:r>
            <a:r>
              <a:rPr lang="en-US" sz="2000" b="0" cap="none" dirty="0"/>
              <a:t> dalam </a:t>
            </a:r>
            <a:r>
              <a:rPr lang="en-US" sz="2000" b="0" cap="none" dirty="0" err="1"/>
              <a:t>mengawal</a:t>
            </a:r>
            <a:r>
              <a:rPr lang="en-US" sz="2000" b="0" cap="none" dirty="0"/>
              <a:t> </a:t>
            </a:r>
            <a:r>
              <a:rPr lang="en-US" sz="2000" b="0" cap="none" dirty="0" err="1"/>
              <a:t>transparansi</a:t>
            </a:r>
            <a:r>
              <a:rPr lang="en-US" sz="2000" b="0" cap="none" dirty="0"/>
              <a:t>, </a:t>
            </a:r>
            <a:r>
              <a:rPr lang="en-US" sz="2000" b="0" cap="none" dirty="0" err="1"/>
              <a:t>etika</a:t>
            </a:r>
            <a:r>
              <a:rPr lang="en-US" sz="2000" b="0" cap="none" dirty="0"/>
              <a:t>, dan </a:t>
            </a:r>
            <a:r>
              <a:rPr lang="en-US" sz="2000" b="0" cap="none" dirty="0" err="1"/>
              <a:t>keadilan</a:t>
            </a:r>
            <a:r>
              <a:rPr lang="en-US" sz="2000" b="0" cap="none" dirty="0"/>
              <a:t> dalam </a:t>
            </a:r>
            <a:r>
              <a:rPr lang="en-US" sz="2000" b="0" cap="none" dirty="0" err="1"/>
              <a:t>sistem</a:t>
            </a:r>
            <a:r>
              <a:rPr lang="en-US" sz="2000" b="0" cap="none" dirty="0"/>
              <a:t> </a:t>
            </a:r>
            <a:r>
              <a:rPr lang="en-US" sz="2000" b="0" cap="none" dirty="0" err="1"/>
              <a:t>perpajakan</a:t>
            </a:r>
            <a:r>
              <a:rPr lang="en-US" sz="2000" b="0" cap="none" dirty="0"/>
              <a:t> </a:t>
            </a:r>
            <a:r>
              <a:rPr lang="en-US" sz="2000" b="0" cap="none" dirty="0" err="1"/>
              <a:t>nasional</a:t>
            </a:r>
            <a:r>
              <a:rPr lang="en-US" sz="2000" b="0" cap="none" dirty="0"/>
              <a:t> </a:t>
            </a:r>
            <a:r>
              <a:rPr lang="en-US" sz="2000" b="0" cap="none" dirty="0" err="1"/>
              <a:t>maupun</a:t>
            </a:r>
            <a:r>
              <a:rPr lang="en-US" sz="2000" b="0" cap="none" dirty="0"/>
              <a:t> global. </a:t>
            </a:r>
            <a:r>
              <a:rPr lang="en-US" sz="2000" b="0" cap="none" dirty="0" err="1"/>
              <a:t>peran</a:t>
            </a:r>
            <a:r>
              <a:rPr lang="en-US" sz="2000" b="0" cap="none" dirty="0"/>
              <a:t> </a:t>
            </a:r>
            <a:r>
              <a:rPr lang="en-US" sz="2000" b="0" cap="none" dirty="0" err="1"/>
              <a:t>akuntan</a:t>
            </a:r>
            <a:r>
              <a:rPr lang="en-US" sz="2000" b="0" cap="none" dirty="0"/>
              <a:t> forensik tidak hanya </a:t>
            </a:r>
            <a:r>
              <a:rPr lang="en-US" sz="2000" b="0" cap="none" dirty="0" err="1"/>
              <a:t>mencakup</a:t>
            </a:r>
            <a:r>
              <a:rPr lang="en-US" sz="2000" b="0" cap="none" dirty="0"/>
              <a:t> </a:t>
            </a:r>
            <a:r>
              <a:rPr lang="en-US" sz="2000" b="0" cap="none" dirty="0" err="1"/>
              <a:t>pengumpulan</a:t>
            </a:r>
            <a:r>
              <a:rPr lang="en-US" sz="2000" b="0" cap="none" dirty="0"/>
              <a:t> bukti dan </a:t>
            </a:r>
            <a:r>
              <a:rPr lang="en-US" sz="2000" b="0" cap="none" dirty="0" err="1"/>
              <a:t>investigasi</a:t>
            </a:r>
            <a:r>
              <a:rPr lang="en-US" sz="2000" b="0" cap="none" dirty="0"/>
              <a:t> </a:t>
            </a:r>
            <a:r>
              <a:rPr lang="en-US" sz="2000" b="0" cap="none" dirty="0" err="1"/>
              <a:t>teknis</a:t>
            </a:r>
            <a:r>
              <a:rPr lang="en-US" sz="2000" b="0" cap="none" dirty="0"/>
              <a:t>, </a:t>
            </a:r>
            <a:r>
              <a:rPr lang="en-US" sz="2000" b="0" cap="none" dirty="0" err="1"/>
              <a:t>tetapi</a:t>
            </a:r>
            <a:r>
              <a:rPr lang="en-US" sz="2000" b="0" cap="none" dirty="0"/>
              <a:t> juga dalam memberikan </a:t>
            </a:r>
            <a:r>
              <a:rPr lang="en-US" sz="2000" b="0" cap="none" dirty="0" err="1"/>
              <a:t>rekomendasi</a:t>
            </a:r>
            <a:r>
              <a:rPr lang="en-US" sz="2000" b="0" cap="none" dirty="0"/>
              <a:t> </a:t>
            </a:r>
            <a:r>
              <a:rPr lang="en-US" sz="2000" b="0" cap="none" dirty="0" err="1"/>
              <a:t>struktural</a:t>
            </a:r>
            <a:r>
              <a:rPr lang="en-US" sz="2000" b="0" cap="none" dirty="0"/>
              <a:t> untuk </a:t>
            </a:r>
            <a:r>
              <a:rPr lang="en-US" sz="2000" b="0" cap="none" dirty="0" err="1"/>
              <a:t>mencegah</a:t>
            </a:r>
            <a:r>
              <a:rPr lang="en-US" sz="2000" b="0" cap="none" dirty="0"/>
              <a:t> </a:t>
            </a:r>
            <a:r>
              <a:rPr lang="en-US" sz="2000" b="0" cap="none" dirty="0" err="1"/>
              <a:t>terulangnya</a:t>
            </a:r>
            <a:r>
              <a:rPr lang="en-US" sz="2000" b="0" cap="none" dirty="0"/>
              <a:t> fraud. </a:t>
            </a:r>
            <a:r>
              <a:rPr lang="en-US" sz="2000" b="0" cap="none" dirty="0" err="1"/>
              <a:t>praktik</a:t>
            </a:r>
            <a:r>
              <a:rPr lang="en-US" sz="2000" b="0" cap="none" dirty="0"/>
              <a:t> </a:t>
            </a:r>
            <a:r>
              <a:rPr lang="en-US" sz="2000" b="0" cap="none" dirty="0" err="1"/>
              <a:t>penyalahgunaan</a:t>
            </a:r>
            <a:r>
              <a:rPr lang="en-US" sz="2000" b="0" cap="none" dirty="0"/>
              <a:t> seperti tax evasion, avoidance, dan gratification dapat </a:t>
            </a:r>
            <a:r>
              <a:rPr lang="en-US" sz="2000" b="0" cap="none" dirty="0" err="1"/>
              <a:t>dicegah</a:t>
            </a:r>
            <a:r>
              <a:rPr lang="en-US" sz="2000" b="0" cap="none" dirty="0"/>
              <a:t> </a:t>
            </a:r>
            <a:r>
              <a:rPr lang="en-US" sz="2000" b="0" cap="none" dirty="0" err="1"/>
              <a:t>jika</a:t>
            </a:r>
            <a:r>
              <a:rPr lang="en-US" sz="2000" b="0" cap="none" dirty="0"/>
              <a:t> </a:t>
            </a:r>
            <a:r>
              <a:rPr lang="en-US" sz="2000" b="0" cap="none" dirty="0" err="1"/>
              <a:t>sistem</a:t>
            </a:r>
            <a:r>
              <a:rPr lang="en-US" sz="2000" b="0" cap="none" dirty="0"/>
              <a:t> audit dan forensik </a:t>
            </a:r>
            <a:r>
              <a:rPr lang="en-US" sz="2000" b="0" cap="none" dirty="0" err="1"/>
              <a:t>diperkuat</a:t>
            </a:r>
            <a:r>
              <a:rPr lang="en-US" sz="2000" b="0" cap="none" dirty="0"/>
              <a:t> dan </a:t>
            </a:r>
            <a:r>
              <a:rPr lang="en-US" sz="2000" b="0" cap="none" dirty="0" err="1"/>
              <a:t>diterapkan</a:t>
            </a:r>
            <a:r>
              <a:rPr lang="en-US" sz="2000" b="0" cap="none" dirty="0"/>
              <a:t> secara </a:t>
            </a:r>
            <a:r>
              <a:rPr lang="en-US" sz="2000" b="0" cap="none" dirty="0" err="1"/>
              <a:t>konsisten</a:t>
            </a:r>
            <a:r>
              <a:rPr lang="en-US" sz="2000" b="0" cap="none" dirty="0"/>
              <a:t>.</a:t>
            </a:r>
            <a:endParaRPr lang="en-US" sz="2000" b="0" dirty="0"/>
          </a:p>
        </p:txBody>
      </p:sp>
      <p:sp>
        <p:nvSpPr>
          <p:cNvPr id="4" name="Slide Number Placeholder 3">
            <a:extLst>
              <a:ext uri="{FF2B5EF4-FFF2-40B4-BE49-F238E27FC236}">
                <a16:creationId xmlns:a16="http://schemas.microsoft.com/office/drawing/2014/main" id="{58D8D8EF-09F7-2BAC-3EC4-6E8F40515A5D}"/>
              </a:ext>
            </a:extLst>
          </p:cNvPr>
          <p:cNvSpPr>
            <a:spLocks noGrp="1"/>
          </p:cNvSpPr>
          <p:nvPr>
            <p:ph type="sldNum" sz="quarter" idx="12"/>
          </p:nvPr>
        </p:nvSpPr>
        <p:spPr/>
        <p:txBody>
          <a:bodyPr/>
          <a:lstStyle/>
          <a:p>
            <a:fld id="{B5CEABB6-07DC-46E8-9B57-56EC44A396E5}" type="slidenum">
              <a:rPr lang="en-US" smtClean="0"/>
              <a:pPr/>
              <a:t>13</a:t>
            </a:fld>
            <a:endParaRPr lang="en-US" dirty="0"/>
          </a:p>
        </p:txBody>
      </p:sp>
    </p:spTree>
    <p:extLst>
      <p:ext uri="{BB962C8B-B14F-4D97-AF65-F5344CB8AC3E}">
        <p14:creationId xmlns:p14="http://schemas.microsoft.com/office/powerpoint/2010/main" val="3003251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62001" y="896112"/>
            <a:ext cx="6589150" cy="1988706"/>
          </a:xfrm>
        </p:spPr>
        <p:txBody>
          <a:bodyPr/>
          <a:lstStyle/>
          <a:p>
            <a:r>
              <a:rPr lang="en-US" dirty="0"/>
              <a:t>Referensi </a:t>
            </a:r>
            <a:r>
              <a:rPr lang="en-US" dirty="0" err="1"/>
              <a:t>Tambahan</a:t>
            </a:r>
            <a:r>
              <a:rPr lang="en-US" dirty="0"/>
              <a:t>:</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62000" y="3059113"/>
            <a:ext cx="6597650" cy="3295650"/>
          </a:xfrm>
        </p:spPr>
        <p:txBody>
          <a:bodyPr vert="horz" lIns="91440" tIns="45720" rIns="91440" bIns="45720" rtlCol="0" anchor="t">
            <a:normAutofit/>
          </a:bodyPr>
          <a:lstStyle/>
          <a:p>
            <a:r>
              <a:rPr lang="en-US" dirty="0"/>
              <a:t>Laporan ICIJ: </a:t>
            </a:r>
            <a:r>
              <a:rPr lang="en-US" dirty="0">
                <a:hlinkClick r:id="rId3"/>
              </a:rPr>
              <a:t>https://panamapapers.icij.org/</a:t>
            </a:r>
            <a:endParaRPr lang="en-US" dirty="0"/>
          </a:p>
          <a:p>
            <a:r>
              <a:rPr lang="en-US" dirty="0"/>
              <a:t>OECD BEPS Project: </a:t>
            </a:r>
            <a:r>
              <a:rPr lang="en-US" dirty="0">
                <a:hlinkClick r:id="rId4"/>
              </a:rPr>
              <a:t>https://www.oecd.org/tax/beps/</a:t>
            </a:r>
            <a:endParaRPr lang="en-US" dirty="0"/>
          </a:p>
          <a:p>
            <a:r>
              <a:rPr lang="en-US" dirty="0" err="1"/>
              <a:t>LuxLeaks</a:t>
            </a:r>
            <a:r>
              <a:rPr lang="en-US" dirty="0"/>
              <a:t> Overview: </a:t>
            </a:r>
            <a:r>
              <a:rPr lang="en-US" dirty="0">
                <a:hlinkClick r:id="rId5"/>
              </a:rPr>
              <a:t>https://www.icij.org/investigations/luxembourg-leaks/</a:t>
            </a:r>
            <a:endParaRPr lang="en-US" dirty="0"/>
          </a:p>
          <a:p>
            <a:r>
              <a:rPr lang="en-US" dirty="0" err="1"/>
              <a:t>Berita</a:t>
            </a:r>
            <a:r>
              <a:rPr lang="en-US" dirty="0"/>
              <a:t> </a:t>
            </a:r>
            <a:r>
              <a:rPr lang="en-US" dirty="0" err="1"/>
              <a:t>Kemenkeu</a:t>
            </a:r>
            <a:r>
              <a:rPr lang="en-US" dirty="0"/>
              <a:t> dan KPK Terkait Rafael Alun</a:t>
            </a: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14</a:t>
            </a:fld>
            <a:endParaRPr lang="en-US" dirty="0"/>
          </a:p>
        </p:txBody>
      </p:sp>
    </p:spTree>
    <p:extLst>
      <p:ext uri="{BB962C8B-B14F-4D97-AF65-F5344CB8AC3E}">
        <p14:creationId xmlns:p14="http://schemas.microsoft.com/office/powerpoint/2010/main" val="1346372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4933950" y="429461"/>
            <a:ext cx="6343650" cy="2668463"/>
          </a:xfrm>
        </p:spPr>
        <p:txBody>
          <a:bodyPr>
            <a:normAutofit/>
          </a:bodyPr>
          <a:lstStyle/>
          <a:p>
            <a:r>
              <a:rPr lang="en-US" dirty="0"/>
              <a:t>Agenda</a:t>
            </a:r>
            <a:endParaRPr lang="en-ZA" dirty="0"/>
          </a:p>
        </p:txBody>
      </p:sp>
      <p:sp>
        <p:nvSpPr>
          <p:cNvPr id="3" name="Subtitle 2">
            <a:extLst>
              <a:ext uri="{FF2B5EF4-FFF2-40B4-BE49-F238E27FC236}">
                <a16:creationId xmlns:a16="http://schemas.microsoft.com/office/drawing/2014/main" id="{35E3EA69-4E0E-41BD-8095-A124225A2647}"/>
              </a:ext>
            </a:extLst>
          </p:cNvPr>
          <p:cNvSpPr>
            <a:spLocks noGrp="1"/>
          </p:cNvSpPr>
          <p:nvPr>
            <p:ph sz="half" idx="14"/>
          </p:nvPr>
        </p:nvSpPr>
        <p:spPr>
          <a:xfrm>
            <a:off x="4938713" y="3300413"/>
            <a:ext cx="6338887" cy="2668587"/>
          </a:xfrm>
        </p:spPr>
        <p:txBody>
          <a:bodyPr>
            <a:normAutofit fontScale="92500"/>
          </a:bodyPr>
          <a:lstStyle/>
          <a:p>
            <a:r>
              <a:rPr lang="en-US" dirty="0"/>
              <a:t>Introduction</a:t>
            </a:r>
          </a:p>
          <a:p>
            <a:r>
              <a:rPr lang="en-US" dirty="0"/>
              <a:t>Kasus Panama Papers</a:t>
            </a:r>
          </a:p>
          <a:p>
            <a:r>
              <a:rPr lang="en-US" dirty="0"/>
              <a:t>Kasus </a:t>
            </a:r>
            <a:r>
              <a:rPr lang="en-US" dirty="0" err="1"/>
              <a:t>LuxLeaks</a:t>
            </a:r>
            <a:endParaRPr lang="en-US" dirty="0"/>
          </a:p>
          <a:p>
            <a:r>
              <a:rPr lang="en-US" dirty="0"/>
              <a:t>Quo Vadis </a:t>
            </a:r>
            <a:r>
              <a:rPr lang="en-US" dirty="0" err="1"/>
              <a:t>Direktorat</a:t>
            </a:r>
            <a:r>
              <a:rPr lang="en-US" dirty="0"/>
              <a:t> </a:t>
            </a:r>
            <a:r>
              <a:rPr lang="en-US" dirty="0" err="1"/>
              <a:t>Jendral</a:t>
            </a:r>
            <a:r>
              <a:rPr lang="en-US" dirty="0"/>
              <a:t> </a:t>
            </a:r>
            <a:r>
              <a:rPr lang="en-US" dirty="0" err="1"/>
              <a:t>Pajak</a:t>
            </a:r>
            <a:r>
              <a:rPr lang="en-US" dirty="0"/>
              <a:t> (</a:t>
            </a:r>
            <a:r>
              <a:rPr lang="en-US" dirty="0" err="1"/>
              <a:t>Ditjen</a:t>
            </a:r>
            <a:r>
              <a:rPr lang="en-US" dirty="0"/>
              <a:t> </a:t>
            </a:r>
            <a:r>
              <a:rPr lang="en-US" dirty="0" err="1"/>
              <a:t>Pajak</a:t>
            </a:r>
            <a:r>
              <a:rPr lang="en-US" dirty="0"/>
              <a:t>)</a:t>
            </a:r>
          </a:p>
          <a:p>
            <a:r>
              <a:rPr lang="en-US" dirty="0"/>
              <a:t>Penutup</a:t>
            </a:r>
          </a:p>
        </p:txBody>
      </p:sp>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p:txBody>
          <a:bodyPr/>
          <a:lstStyle/>
          <a:p>
            <a:fld id="{B5CEABB6-07DC-46E8-9B57-56EC44A396E5}" type="slidenum">
              <a:rPr lang="en-US" smtClean="0"/>
              <a:pPr/>
              <a:t>2</a:t>
            </a:fld>
            <a:endParaRPr lang="en-US" dirty="0"/>
          </a:p>
        </p:txBody>
      </p:sp>
    </p:spTree>
    <p:extLst>
      <p:ext uri="{BB962C8B-B14F-4D97-AF65-F5344CB8AC3E}">
        <p14:creationId xmlns:p14="http://schemas.microsoft.com/office/powerpoint/2010/main" val="224349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ctrTitle"/>
          </p:nvPr>
        </p:nvSpPr>
        <p:spPr>
          <a:xfrm>
            <a:off x="4833694" y="660358"/>
            <a:ext cx="6594768" cy="5537284"/>
          </a:xfrm>
        </p:spPr>
        <p:txBody>
          <a:bodyPr>
            <a:normAutofit fontScale="90000"/>
          </a:bodyPr>
          <a:lstStyle/>
          <a:p>
            <a:pPr>
              <a:lnSpc>
                <a:spcPct val="150000"/>
              </a:lnSpc>
            </a:pPr>
            <a:br>
              <a:rPr lang="en-US" dirty="0"/>
            </a:br>
            <a:br>
              <a:rPr lang="en-US" dirty="0"/>
            </a:br>
            <a:br>
              <a:rPr lang="en-US" dirty="0"/>
            </a:br>
            <a:br>
              <a:rPr lang="en-US" dirty="0"/>
            </a:br>
            <a:br>
              <a:rPr lang="en-US" dirty="0"/>
            </a:br>
            <a:r>
              <a:rPr lang="en-US" dirty="0"/>
              <a:t>Pendahuluan</a:t>
            </a:r>
            <a:br>
              <a:rPr lang="en-US" dirty="0"/>
            </a:br>
            <a:r>
              <a:rPr lang="en-US" sz="2000" b="0" cap="none" dirty="0"/>
              <a:t>Akuntansi forensik dan audit </a:t>
            </a:r>
            <a:r>
              <a:rPr lang="en-US" sz="2000" b="0" cap="none" dirty="0" err="1"/>
              <a:t>investigasi</a:t>
            </a:r>
            <a:r>
              <a:rPr lang="en-US" sz="2000" b="0" cap="none" dirty="0"/>
              <a:t> </a:t>
            </a:r>
            <a:r>
              <a:rPr lang="en-US" sz="2000" b="0" cap="none" dirty="0" err="1"/>
              <a:t>berperan</a:t>
            </a:r>
            <a:r>
              <a:rPr lang="en-US" sz="2000" b="0" cap="none" dirty="0"/>
              <a:t> penting dalam </a:t>
            </a:r>
            <a:r>
              <a:rPr lang="en-US" sz="2000" b="0" cap="none" dirty="0" err="1"/>
              <a:t>membongkar</a:t>
            </a:r>
            <a:r>
              <a:rPr lang="en-US" sz="2000" b="0" cap="none" dirty="0"/>
              <a:t> kasus-kasus keuangan </a:t>
            </a:r>
            <a:r>
              <a:rPr lang="en-US" sz="2000" b="0" cap="none" dirty="0" err="1"/>
              <a:t>kompleks</a:t>
            </a:r>
            <a:r>
              <a:rPr lang="en-US" sz="2000" b="0" cap="none" dirty="0"/>
              <a:t> seperti </a:t>
            </a:r>
            <a:r>
              <a:rPr lang="en-US" sz="2000" b="0" cap="none" dirty="0" err="1"/>
              <a:t>penghindaran</a:t>
            </a:r>
            <a:r>
              <a:rPr lang="en-US" sz="2000" b="0" cap="none" dirty="0"/>
              <a:t> </a:t>
            </a:r>
            <a:r>
              <a:rPr lang="en-US" sz="2000" b="0" cap="none" dirty="0" err="1"/>
              <a:t>pajak</a:t>
            </a:r>
            <a:r>
              <a:rPr lang="en-US" sz="2000" b="0" cap="none" dirty="0"/>
              <a:t> dan </a:t>
            </a:r>
            <a:r>
              <a:rPr lang="en-US" sz="2000" b="0" cap="none" dirty="0" err="1"/>
              <a:t>pencucian</a:t>
            </a:r>
            <a:r>
              <a:rPr lang="en-US" sz="2000" b="0" cap="none" dirty="0"/>
              <a:t> uang </a:t>
            </a:r>
            <a:r>
              <a:rPr lang="en-US" sz="2000" b="0" cap="none" dirty="0" err="1"/>
              <a:t>lintas</a:t>
            </a:r>
            <a:r>
              <a:rPr lang="en-US" sz="2000" b="0" cap="none" dirty="0"/>
              <a:t> negara. kasus-kasus seperti </a:t>
            </a:r>
            <a:r>
              <a:rPr lang="en-US" sz="2000" b="0" cap="none" dirty="0" err="1"/>
              <a:t>panama</a:t>
            </a:r>
            <a:r>
              <a:rPr lang="en-US" sz="2000" b="0" cap="none" dirty="0"/>
              <a:t> papers, </a:t>
            </a:r>
            <a:r>
              <a:rPr lang="en-US" sz="2000" b="0" cap="none" dirty="0" err="1"/>
              <a:t>luxleaks</a:t>
            </a:r>
            <a:r>
              <a:rPr lang="en-US" sz="2000" b="0" cap="none" dirty="0"/>
              <a:t>, dan </a:t>
            </a:r>
            <a:r>
              <a:rPr lang="en-US" sz="2000" b="0" cap="none" dirty="0" err="1"/>
              <a:t>diskursus</a:t>
            </a:r>
            <a:r>
              <a:rPr lang="en-US" sz="2000" b="0" cap="none" dirty="0"/>
              <a:t> quo </a:t>
            </a:r>
            <a:r>
              <a:rPr lang="en-US" sz="2000" b="0" cap="none" dirty="0" err="1"/>
              <a:t>vadis</a:t>
            </a:r>
            <a:r>
              <a:rPr lang="en-US" sz="2000" b="0" cap="none" dirty="0"/>
              <a:t> </a:t>
            </a:r>
            <a:r>
              <a:rPr lang="en-US" sz="2000" b="0" cap="none" dirty="0" err="1"/>
              <a:t>ditjen</a:t>
            </a:r>
            <a:r>
              <a:rPr lang="en-US" sz="2000" b="0" cap="none" dirty="0"/>
              <a:t> </a:t>
            </a:r>
            <a:r>
              <a:rPr lang="en-US" sz="2000" b="0" cap="none" dirty="0" err="1"/>
              <a:t>pajak</a:t>
            </a:r>
            <a:r>
              <a:rPr lang="en-US" sz="2000" b="0" cap="none" dirty="0"/>
              <a:t> menjadi contoh </a:t>
            </a:r>
            <a:r>
              <a:rPr lang="en-US" sz="2000" b="0" cap="none" dirty="0" err="1"/>
              <a:t>nyata</a:t>
            </a:r>
            <a:r>
              <a:rPr lang="en-US" sz="2000" b="0" cap="none" dirty="0"/>
              <a:t> bagaimana </a:t>
            </a:r>
            <a:r>
              <a:rPr lang="en-US" sz="2000" b="0" cap="none" dirty="0" err="1"/>
              <a:t>praktik-praktik</a:t>
            </a:r>
            <a:r>
              <a:rPr lang="en-US" sz="2000" b="0" cap="none" dirty="0"/>
              <a:t> yang </a:t>
            </a:r>
            <a:r>
              <a:rPr lang="en-US" sz="2000" b="0" cap="none" dirty="0" err="1"/>
              <a:t>menyimpang</a:t>
            </a:r>
            <a:r>
              <a:rPr lang="en-US" sz="2000" b="0" cap="none" dirty="0"/>
              <a:t> </a:t>
            </a:r>
            <a:r>
              <a:rPr lang="en-US" sz="2000" b="0" cap="none" dirty="0" err="1"/>
              <a:t>dari</a:t>
            </a:r>
            <a:r>
              <a:rPr lang="en-US" sz="2000" b="0" cap="none" dirty="0"/>
              <a:t> </a:t>
            </a:r>
            <a:r>
              <a:rPr lang="en-US" sz="2000" b="0" cap="none" dirty="0" err="1"/>
              <a:t>etika</a:t>
            </a:r>
            <a:r>
              <a:rPr lang="en-US" sz="2000" b="0" cap="none" dirty="0"/>
              <a:t> dan </a:t>
            </a:r>
            <a:r>
              <a:rPr lang="en-US" sz="2000" b="0" cap="none" dirty="0" err="1"/>
              <a:t>hukum</a:t>
            </a:r>
            <a:r>
              <a:rPr lang="en-US" sz="2000" b="0" cap="none" dirty="0"/>
              <a:t> dapat </a:t>
            </a:r>
            <a:r>
              <a:rPr lang="en-US" sz="2000" b="0" cap="none" dirty="0" err="1"/>
              <a:t>terjadi</a:t>
            </a:r>
            <a:r>
              <a:rPr lang="en-US" sz="2000" b="0" cap="none" dirty="0"/>
              <a:t> </a:t>
            </a:r>
            <a:r>
              <a:rPr lang="en-US" sz="2000" b="0" cap="none" dirty="0" err="1"/>
              <a:t>bahkan</a:t>
            </a:r>
            <a:r>
              <a:rPr lang="en-US" sz="2000" b="0" cap="none" dirty="0"/>
              <a:t> dalam </a:t>
            </a:r>
            <a:r>
              <a:rPr lang="en-US" sz="2000" b="0" cap="none" dirty="0" err="1"/>
              <a:t>sistem</a:t>
            </a:r>
            <a:r>
              <a:rPr lang="en-US" sz="2000" b="0" cap="none" dirty="0"/>
              <a:t> formal.</a:t>
            </a:r>
            <a:br>
              <a:rPr lang="en-US" dirty="0"/>
            </a:br>
            <a:br>
              <a:rPr lang="en-US" dirty="0"/>
            </a:br>
            <a:br>
              <a:rPr lang="en-US" dirty="0"/>
            </a:br>
            <a:br>
              <a:rPr lang="en-US" dirty="0"/>
            </a:br>
            <a:br>
              <a:rPr lang="en-US" dirty="0"/>
            </a:br>
            <a:br>
              <a:rPr lang="en-US" dirty="0"/>
            </a:br>
            <a:endParaRPr lang="en-US" dirty="0"/>
          </a:p>
        </p:txBody>
      </p:sp>
      <p:pic>
        <p:nvPicPr>
          <p:cNvPr id="34" name="Picture Placeholder 33" descr="Aerial view of a neon highway intersection">
            <a:extLst>
              <a:ext uri="{FF2B5EF4-FFF2-40B4-BE49-F238E27FC236}">
                <a16:creationId xmlns:a16="http://schemas.microsoft.com/office/drawing/2014/main" id="{9289CE93-EC50-55DB-CFE0-1266AEC87B19}"/>
              </a:ext>
            </a:extLst>
          </p:cNvPr>
          <p:cNvPicPr>
            <a:picLocks noGrp="1" noChangeAspect="1"/>
          </p:cNvPicPr>
          <p:nvPr>
            <p:ph type="pic" sz="quarter" idx="13"/>
          </p:nvPr>
        </p:nvPicPr>
        <p:blipFill>
          <a:blip r:embed="rId3"/>
          <a:srcRect l="24936" r="24936"/>
          <a:stretch/>
        </p:blipFill>
        <p:spPr>
          <a:xfrm rot="10800000">
            <a:off x="1" y="761322"/>
            <a:ext cx="4076118" cy="6096678"/>
          </a:xfrm>
        </p:spPr>
      </p:pic>
      <p:sp>
        <p:nvSpPr>
          <p:cNvPr id="31" name="Oval 30">
            <a:extLst>
              <a:ext uri="{FF2B5EF4-FFF2-40B4-BE49-F238E27FC236}">
                <a16:creationId xmlns:a16="http://schemas.microsoft.com/office/drawing/2014/main" id="{F466A906-2869-BB36-138E-D45F62E92210}"/>
              </a:ext>
              <a:ext uri="{C183D7F6-B498-43B3-948B-1728B52AA6E4}">
                <adec:decorative xmlns:adec="http://schemas.microsoft.com/office/drawing/2017/decorative" val="1"/>
              </a:ext>
            </a:extLst>
          </p:cNvPr>
          <p:cNvSpPr/>
          <p:nvPr/>
        </p:nvSpPr>
        <p:spPr>
          <a:xfrm>
            <a:off x="3903349" y="464627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06186C3A-548E-AD87-3029-964123530768}"/>
              </a:ext>
              <a:ext uri="{C183D7F6-B498-43B3-948B-1728B52AA6E4}">
                <adec:decorative xmlns:adec="http://schemas.microsoft.com/office/drawing/2017/decorative" val="1"/>
              </a:ext>
            </a:extLst>
          </p:cNvPr>
          <p:cNvCxnSpPr>
            <a:cxnSpLocks/>
          </p:cNvCxnSpPr>
          <p:nvPr/>
        </p:nvCxnSpPr>
        <p:spPr>
          <a:xfrm>
            <a:off x="-97971" y="660400"/>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625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ctrTitle"/>
          </p:nvPr>
        </p:nvSpPr>
        <p:spPr>
          <a:xfrm>
            <a:off x="4833694" y="660358"/>
            <a:ext cx="6594768" cy="5537284"/>
          </a:xfrm>
        </p:spPr>
        <p:txBody>
          <a:bodyPr>
            <a:normAutofit fontScale="90000"/>
          </a:bodyPr>
          <a:lstStyle/>
          <a:p>
            <a:pPr>
              <a:lnSpc>
                <a:spcPct val="150000"/>
              </a:lnSpc>
            </a:pPr>
            <a:br>
              <a:rPr lang="en-US" dirty="0"/>
            </a:br>
            <a:br>
              <a:rPr lang="en-US" dirty="0"/>
            </a:br>
            <a:br>
              <a:rPr lang="en-US" dirty="0"/>
            </a:br>
            <a:br>
              <a:rPr lang="en-US" dirty="0"/>
            </a:br>
            <a:br>
              <a:rPr lang="en-US" dirty="0"/>
            </a:br>
            <a:r>
              <a:rPr lang="en-US" dirty="0"/>
              <a:t>Kasus Panama Papers</a:t>
            </a:r>
            <a:br>
              <a:rPr lang="en-US" dirty="0"/>
            </a:br>
            <a:br>
              <a:rPr lang="en-US" dirty="0"/>
            </a:br>
            <a:br>
              <a:rPr lang="en-US" dirty="0"/>
            </a:br>
            <a:br>
              <a:rPr lang="en-US" dirty="0"/>
            </a:br>
            <a:br>
              <a:rPr lang="en-US" dirty="0"/>
            </a:br>
            <a:br>
              <a:rPr lang="en-US" dirty="0"/>
            </a:br>
            <a:endParaRPr lang="en-US" dirty="0"/>
          </a:p>
        </p:txBody>
      </p:sp>
      <p:pic>
        <p:nvPicPr>
          <p:cNvPr id="34" name="Picture Placeholder 33" descr="Aerial view of a neon highway intersection">
            <a:extLst>
              <a:ext uri="{FF2B5EF4-FFF2-40B4-BE49-F238E27FC236}">
                <a16:creationId xmlns:a16="http://schemas.microsoft.com/office/drawing/2014/main" id="{9289CE93-EC50-55DB-CFE0-1266AEC87B19}"/>
              </a:ext>
            </a:extLst>
          </p:cNvPr>
          <p:cNvPicPr>
            <a:picLocks noGrp="1" noChangeAspect="1"/>
          </p:cNvPicPr>
          <p:nvPr>
            <p:ph type="pic" sz="quarter" idx="13"/>
          </p:nvPr>
        </p:nvPicPr>
        <p:blipFill>
          <a:blip r:embed="rId3"/>
          <a:srcRect l="24936" r="24936"/>
          <a:stretch/>
        </p:blipFill>
        <p:spPr>
          <a:xfrm rot="10800000">
            <a:off x="1" y="761322"/>
            <a:ext cx="4076118" cy="6096678"/>
          </a:xfrm>
        </p:spPr>
      </p:pic>
      <p:sp>
        <p:nvSpPr>
          <p:cNvPr id="31" name="Oval 30">
            <a:extLst>
              <a:ext uri="{FF2B5EF4-FFF2-40B4-BE49-F238E27FC236}">
                <a16:creationId xmlns:a16="http://schemas.microsoft.com/office/drawing/2014/main" id="{F466A906-2869-BB36-138E-D45F62E92210}"/>
              </a:ext>
              <a:ext uri="{C183D7F6-B498-43B3-948B-1728B52AA6E4}">
                <adec:decorative xmlns:adec="http://schemas.microsoft.com/office/drawing/2017/decorative" val="1"/>
              </a:ext>
            </a:extLst>
          </p:cNvPr>
          <p:cNvSpPr/>
          <p:nvPr/>
        </p:nvSpPr>
        <p:spPr>
          <a:xfrm>
            <a:off x="3903349" y="464627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06186C3A-548E-AD87-3029-964123530768}"/>
              </a:ext>
              <a:ext uri="{C183D7F6-B498-43B3-948B-1728B52AA6E4}">
                <adec:decorative xmlns:adec="http://schemas.microsoft.com/office/drawing/2017/decorative" val="1"/>
              </a:ext>
            </a:extLst>
          </p:cNvPr>
          <p:cNvCxnSpPr>
            <a:cxnSpLocks/>
          </p:cNvCxnSpPr>
          <p:nvPr/>
        </p:nvCxnSpPr>
        <p:spPr>
          <a:xfrm>
            <a:off x="-97971" y="660400"/>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789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F53DBA-E0BA-4854-B9D3-3E411C07261A}"/>
              </a:ext>
            </a:extLst>
          </p:cNvPr>
          <p:cNvSpPr>
            <a:spLocks noGrp="1"/>
          </p:cNvSpPr>
          <p:nvPr>
            <p:ph type="sldNum" sz="quarter" idx="12"/>
          </p:nvPr>
        </p:nvSpPr>
        <p:spPr/>
        <p:txBody>
          <a:bodyPr/>
          <a:lstStyle/>
          <a:p>
            <a:fld id="{B5CEABB6-07DC-46E8-9B57-56EC44A396E5}" type="slidenum">
              <a:rPr lang="en-US" smtClean="0"/>
              <a:pPr/>
              <a:t>5</a:t>
            </a:fld>
            <a:endParaRPr lang="en-US" dirty="0"/>
          </a:p>
        </p:txBody>
      </p:sp>
      <p:sp>
        <p:nvSpPr>
          <p:cNvPr id="4" name="Content Placeholder 3">
            <a:extLst>
              <a:ext uri="{FF2B5EF4-FFF2-40B4-BE49-F238E27FC236}">
                <a16:creationId xmlns:a16="http://schemas.microsoft.com/office/drawing/2014/main" id="{6A354469-B9F6-4B51-B5A6-0923D63FAE2F}"/>
              </a:ext>
            </a:extLst>
          </p:cNvPr>
          <p:cNvSpPr>
            <a:spLocks noGrp="1"/>
          </p:cNvSpPr>
          <p:nvPr>
            <p:ph sz="half" idx="14"/>
          </p:nvPr>
        </p:nvSpPr>
        <p:spPr>
          <a:xfrm>
            <a:off x="771734" y="561474"/>
            <a:ext cx="4515035" cy="5534525"/>
          </a:xfrm>
        </p:spPr>
        <p:txBody>
          <a:bodyPr/>
          <a:lstStyle/>
          <a:p>
            <a:pPr marL="342900" indent="-342900">
              <a:buAutoNum type="alphaUcPeriod"/>
            </a:pPr>
            <a:r>
              <a:rPr lang="en-US" dirty="0" err="1"/>
              <a:t>Latar</a:t>
            </a:r>
            <a:r>
              <a:rPr lang="en-US" dirty="0"/>
              <a:t> </a:t>
            </a:r>
            <a:r>
              <a:rPr lang="en-US" dirty="0" err="1"/>
              <a:t>Belakang</a:t>
            </a:r>
            <a:endParaRPr lang="en-US" dirty="0"/>
          </a:p>
          <a:p>
            <a:pPr marL="285750" indent="-285750">
              <a:buFont typeface="Wingdings" panose="05000000000000000000" pitchFamily="2" charset="2"/>
              <a:buChar char="§"/>
            </a:pPr>
            <a:r>
              <a:rPr lang="en-US" dirty="0"/>
              <a:t>Panama Papers </a:t>
            </a:r>
            <a:r>
              <a:rPr lang="en-US" dirty="0" err="1"/>
              <a:t>merupakan</a:t>
            </a:r>
            <a:r>
              <a:rPr lang="en-US" dirty="0"/>
              <a:t> </a:t>
            </a:r>
            <a:r>
              <a:rPr lang="en-US" dirty="0" err="1"/>
              <a:t>kebocoran</a:t>
            </a:r>
            <a:r>
              <a:rPr lang="en-US" dirty="0"/>
              <a:t> data </a:t>
            </a:r>
            <a:r>
              <a:rPr lang="en-US" dirty="0" err="1"/>
              <a:t>terbesar</a:t>
            </a:r>
            <a:r>
              <a:rPr lang="en-US" dirty="0"/>
              <a:t> dalam </a:t>
            </a:r>
            <a:r>
              <a:rPr lang="en-US" dirty="0" err="1"/>
              <a:t>sejarah</a:t>
            </a:r>
            <a:r>
              <a:rPr lang="en-US" dirty="0"/>
              <a:t> </a:t>
            </a:r>
            <a:r>
              <a:rPr lang="en-US" dirty="0" err="1"/>
              <a:t>jurnalistik</a:t>
            </a:r>
            <a:r>
              <a:rPr lang="en-US" dirty="0"/>
              <a:t> yang </a:t>
            </a:r>
            <a:r>
              <a:rPr lang="en-US" dirty="0" err="1"/>
              <a:t>dipublikasikan</a:t>
            </a:r>
            <a:r>
              <a:rPr lang="en-US" dirty="0"/>
              <a:t> pada April 2016 oleh International Consortium of Investigative Journalists (ICIJ).</a:t>
            </a:r>
          </a:p>
          <a:p>
            <a:pPr marL="285750" indent="-285750">
              <a:buFont typeface="Wingdings" panose="05000000000000000000" pitchFamily="2" charset="2"/>
              <a:buChar char="§"/>
            </a:pPr>
            <a:r>
              <a:rPr lang="en-US" dirty="0"/>
              <a:t>Data yang bocor </a:t>
            </a:r>
            <a:r>
              <a:rPr lang="en-US" dirty="0" err="1"/>
              <a:t>berisi</a:t>
            </a:r>
            <a:r>
              <a:rPr lang="en-US" dirty="0"/>
              <a:t> </a:t>
            </a:r>
            <a:r>
              <a:rPr lang="en-US" dirty="0" err="1"/>
              <a:t>sekitar</a:t>
            </a:r>
            <a:r>
              <a:rPr lang="en-US" dirty="0"/>
              <a:t> 11,5 </a:t>
            </a:r>
            <a:r>
              <a:rPr lang="en-US" dirty="0" err="1"/>
              <a:t>juta</a:t>
            </a:r>
            <a:r>
              <a:rPr lang="en-US" dirty="0"/>
              <a:t> </a:t>
            </a:r>
            <a:r>
              <a:rPr lang="en-US" dirty="0" err="1"/>
              <a:t>dokumen</a:t>
            </a:r>
            <a:r>
              <a:rPr lang="en-US" dirty="0"/>
              <a:t> </a:t>
            </a:r>
            <a:r>
              <a:rPr lang="en-US" dirty="0" err="1"/>
              <a:t>rahasia</a:t>
            </a:r>
            <a:r>
              <a:rPr lang="en-US" dirty="0"/>
              <a:t> </a:t>
            </a:r>
            <a:r>
              <a:rPr lang="en-US" dirty="0" err="1"/>
              <a:t>dari</a:t>
            </a:r>
            <a:r>
              <a:rPr lang="en-US" dirty="0"/>
              <a:t> </a:t>
            </a:r>
            <a:r>
              <a:rPr lang="en-US" dirty="0" err="1"/>
              <a:t>firma</a:t>
            </a:r>
            <a:r>
              <a:rPr lang="en-US" dirty="0"/>
              <a:t> </a:t>
            </a:r>
            <a:r>
              <a:rPr lang="en-US" dirty="0" err="1"/>
              <a:t>hukum</a:t>
            </a:r>
            <a:r>
              <a:rPr lang="en-US" dirty="0"/>
              <a:t> </a:t>
            </a:r>
            <a:r>
              <a:rPr lang="en-US" dirty="0" err="1"/>
              <a:t>Mossack</a:t>
            </a:r>
            <a:r>
              <a:rPr lang="en-US" dirty="0"/>
              <a:t> Fonseca yang </a:t>
            </a:r>
            <a:r>
              <a:rPr lang="en-US" dirty="0" err="1"/>
              <a:t>berbasis</a:t>
            </a:r>
            <a:r>
              <a:rPr lang="en-US" dirty="0"/>
              <a:t> di Panama.</a:t>
            </a:r>
          </a:p>
          <a:p>
            <a:pPr marL="285750" indent="-285750">
              <a:buFont typeface="Wingdings" panose="05000000000000000000" pitchFamily="2" charset="2"/>
              <a:buChar char="§"/>
            </a:pPr>
            <a:r>
              <a:rPr lang="en-US" dirty="0" err="1"/>
              <a:t>Dokumen</a:t>
            </a:r>
            <a:r>
              <a:rPr lang="en-US" dirty="0"/>
              <a:t> ini </a:t>
            </a:r>
            <a:r>
              <a:rPr lang="en-US" dirty="0" err="1"/>
              <a:t>mengungkap</a:t>
            </a:r>
            <a:r>
              <a:rPr lang="en-US" dirty="0"/>
              <a:t> lebih </a:t>
            </a:r>
            <a:r>
              <a:rPr lang="en-US" dirty="0" err="1"/>
              <a:t>dari</a:t>
            </a:r>
            <a:r>
              <a:rPr lang="en-US" dirty="0"/>
              <a:t> 200.000 </a:t>
            </a:r>
            <a:r>
              <a:rPr lang="en-US" dirty="0" err="1"/>
              <a:t>entitas</a:t>
            </a:r>
            <a:r>
              <a:rPr lang="en-US" dirty="0"/>
              <a:t> offshore (</a:t>
            </a:r>
            <a:r>
              <a:rPr lang="en-US" dirty="0" err="1"/>
              <a:t>perusahaan</a:t>
            </a:r>
            <a:r>
              <a:rPr lang="en-US" dirty="0"/>
              <a:t> </a:t>
            </a:r>
            <a:r>
              <a:rPr lang="en-US" dirty="0" err="1"/>
              <a:t>cangkang</a:t>
            </a:r>
            <a:r>
              <a:rPr lang="en-US" dirty="0"/>
              <a:t>) yang </a:t>
            </a:r>
            <a:r>
              <a:rPr lang="en-US" dirty="0" err="1"/>
              <a:t>digunakan</a:t>
            </a:r>
            <a:r>
              <a:rPr lang="en-US" dirty="0"/>
              <a:t> oleh </a:t>
            </a:r>
            <a:r>
              <a:rPr lang="en-US" dirty="0" err="1"/>
              <a:t>individu</a:t>
            </a:r>
            <a:r>
              <a:rPr lang="en-US" dirty="0"/>
              <a:t> dan </a:t>
            </a:r>
            <a:r>
              <a:rPr lang="en-US" dirty="0" err="1"/>
              <a:t>perusahaan</a:t>
            </a:r>
            <a:r>
              <a:rPr lang="en-US" dirty="0"/>
              <a:t> di lebih </a:t>
            </a:r>
            <a:r>
              <a:rPr lang="en-US" dirty="0" err="1"/>
              <a:t>dari</a:t>
            </a:r>
            <a:r>
              <a:rPr lang="en-US" dirty="0"/>
              <a:t> 200 negara.</a:t>
            </a:r>
          </a:p>
        </p:txBody>
      </p:sp>
      <p:sp>
        <p:nvSpPr>
          <p:cNvPr id="5" name="Content Placeholder 4">
            <a:extLst>
              <a:ext uri="{FF2B5EF4-FFF2-40B4-BE49-F238E27FC236}">
                <a16:creationId xmlns:a16="http://schemas.microsoft.com/office/drawing/2014/main" id="{B1133943-F0CE-4510-A186-D271F59695C2}"/>
              </a:ext>
            </a:extLst>
          </p:cNvPr>
          <p:cNvSpPr>
            <a:spLocks noGrp="1"/>
          </p:cNvSpPr>
          <p:nvPr>
            <p:ph sz="half" idx="15"/>
          </p:nvPr>
        </p:nvSpPr>
        <p:spPr>
          <a:xfrm>
            <a:off x="5645989" y="401053"/>
            <a:ext cx="5198474" cy="5955297"/>
          </a:xfrm>
        </p:spPr>
        <p:txBody>
          <a:bodyPr>
            <a:normAutofit fontScale="85000" lnSpcReduction="10000"/>
          </a:bodyPr>
          <a:lstStyle/>
          <a:p>
            <a:r>
              <a:rPr lang="en-US" dirty="0"/>
              <a:t>B. </a:t>
            </a:r>
            <a:r>
              <a:rPr lang="en-US" dirty="0" err="1"/>
              <a:t>Temuan</a:t>
            </a:r>
            <a:r>
              <a:rPr lang="en-US" dirty="0"/>
              <a:t> Penting</a:t>
            </a:r>
          </a:p>
          <a:p>
            <a:pPr marL="285750" indent="-285750">
              <a:buFont typeface="Wingdings" panose="05000000000000000000" pitchFamily="2" charset="2"/>
              <a:buChar char="§"/>
            </a:pPr>
            <a:r>
              <a:rPr lang="en-US" dirty="0"/>
              <a:t>Banyak </a:t>
            </a:r>
            <a:r>
              <a:rPr lang="en-US" dirty="0" err="1"/>
              <a:t>tokoh</a:t>
            </a:r>
            <a:r>
              <a:rPr lang="en-US" dirty="0"/>
              <a:t> publik dunia seperti </a:t>
            </a:r>
            <a:r>
              <a:rPr lang="en-US" dirty="0" err="1"/>
              <a:t>kepala</a:t>
            </a:r>
            <a:r>
              <a:rPr lang="en-US" dirty="0"/>
              <a:t> negara, </a:t>
            </a:r>
            <a:r>
              <a:rPr lang="en-US" dirty="0" err="1"/>
              <a:t>pejabat</a:t>
            </a:r>
            <a:r>
              <a:rPr lang="en-US" dirty="0"/>
              <a:t> </a:t>
            </a:r>
            <a:r>
              <a:rPr lang="en-US" dirty="0" err="1"/>
              <a:t>tinggi</a:t>
            </a:r>
            <a:r>
              <a:rPr lang="en-US" dirty="0"/>
              <a:t>, </a:t>
            </a:r>
            <a:r>
              <a:rPr lang="en-US" dirty="0" err="1"/>
              <a:t>selebriti</a:t>
            </a:r>
            <a:r>
              <a:rPr lang="en-US" dirty="0"/>
              <a:t>, </a:t>
            </a:r>
            <a:r>
              <a:rPr lang="en-US" dirty="0" err="1"/>
              <a:t>hingga</a:t>
            </a:r>
            <a:r>
              <a:rPr lang="en-US" dirty="0"/>
              <a:t> </a:t>
            </a:r>
            <a:r>
              <a:rPr lang="en-US" dirty="0" err="1"/>
              <a:t>pengusaha</a:t>
            </a:r>
            <a:r>
              <a:rPr lang="en-US" dirty="0"/>
              <a:t> </a:t>
            </a:r>
            <a:r>
              <a:rPr lang="en-US" dirty="0" err="1"/>
              <a:t>besar</a:t>
            </a:r>
            <a:r>
              <a:rPr lang="en-US" dirty="0"/>
              <a:t> </a:t>
            </a:r>
            <a:r>
              <a:rPr lang="en-US" dirty="0" err="1"/>
              <a:t>terlibat</a:t>
            </a:r>
            <a:r>
              <a:rPr lang="en-US" dirty="0"/>
              <a:t> dalam </a:t>
            </a:r>
            <a:r>
              <a:rPr lang="en-US" dirty="0" err="1"/>
              <a:t>penggunaan</a:t>
            </a:r>
            <a:r>
              <a:rPr lang="en-US" dirty="0"/>
              <a:t> </a:t>
            </a:r>
            <a:r>
              <a:rPr lang="en-US" dirty="0" err="1"/>
              <a:t>perusahaan</a:t>
            </a:r>
            <a:r>
              <a:rPr lang="en-US" dirty="0"/>
              <a:t> </a:t>
            </a:r>
            <a:r>
              <a:rPr lang="en-US" dirty="0" err="1"/>
              <a:t>cangkang</a:t>
            </a:r>
            <a:r>
              <a:rPr lang="en-US" dirty="0"/>
              <a:t> untuk </a:t>
            </a:r>
            <a:r>
              <a:rPr lang="en-US" dirty="0" err="1"/>
              <a:t>menyembunyikan</a:t>
            </a:r>
            <a:r>
              <a:rPr lang="en-US" dirty="0"/>
              <a:t> </a:t>
            </a:r>
            <a:r>
              <a:rPr lang="en-US" dirty="0" err="1"/>
              <a:t>kekayaan</a:t>
            </a:r>
            <a:r>
              <a:rPr lang="en-US" dirty="0"/>
              <a:t>, </a:t>
            </a:r>
            <a:r>
              <a:rPr lang="en-US" dirty="0" err="1"/>
              <a:t>menghindari</a:t>
            </a:r>
            <a:r>
              <a:rPr lang="en-US" dirty="0"/>
              <a:t> </a:t>
            </a:r>
            <a:r>
              <a:rPr lang="en-US" dirty="0" err="1"/>
              <a:t>pajak</a:t>
            </a:r>
            <a:r>
              <a:rPr lang="en-US" dirty="0"/>
              <a:t>, atau melakukan </a:t>
            </a:r>
            <a:r>
              <a:rPr lang="en-US" dirty="0" err="1"/>
              <a:t>pencucian</a:t>
            </a:r>
            <a:r>
              <a:rPr lang="en-US" dirty="0"/>
              <a:t> uang.</a:t>
            </a:r>
          </a:p>
          <a:p>
            <a:pPr marL="285750" indent="-285750">
              <a:buFont typeface="Wingdings" panose="05000000000000000000" pitchFamily="2" charset="2"/>
              <a:buChar char="§"/>
            </a:pPr>
            <a:r>
              <a:rPr lang="en-US" dirty="0"/>
              <a:t>Perusahaan </a:t>
            </a:r>
            <a:r>
              <a:rPr lang="en-US" dirty="0" err="1"/>
              <a:t>cangkang</a:t>
            </a:r>
            <a:r>
              <a:rPr lang="en-US" dirty="0"/>
              <a:t> ini biasanya </a:t>
            </a:r>
            <a:r>
              <a:rPr lang="en-US" dirty="0" err="1"/>
              <a:t>didaftarkan</a:t>
            </a:r>
            <a:r>
              <a:rPr lang="en-US" dirty="0"/>
              <a:t> di </a:t>
            </a:r>
            <a:r>
              <a:rPr lang="en-US" dirty="0" err="1"/>
              <a:t>yurisdiksi</a:t>
            </a:r>
            <a:r>
              <a:rPr lang="en-US" dirty="0"/>
              <a:t> </a:t>
            </a:r>
            <a:r>
              <a:rPr lang="en-US" dirty="0" err="1"/>
              <a:t>suaka</a:t>
            </a:r>
            <a:r>
              <a:rPr lang="en-US" dirty="0"/>
              <a:t> </a:t>
            </a:r>
            <a:r>
              <a:rPr lang="en-US" dirty="0" err="1"/>
              <a:t>pajak</a:t>
            </a:r>
            <a:r>
              <a:rPr lang="en-US" dirty="0"/>
              <a:t> (tax havens) seperti British Virgin Islands, Seychelles, atau Panama, yang </a:t>
            </a:r>
            <a:r>
              <a:rPr lang="en-US" dirty="0" err="1"/>
              <a:t>memungkinkan</a:t>
            </a:r>
            <a:r>
              <a:rPr lang="en-US" dirty="0"/>
              <a:t> </a:t>
            </a:r>
            <a:r>
              <a:rPr lang="en-US" dirty="0" err="1"/>
              <a:t>pemiliknya</a:t>
            </a:r>
            <a:r>
              <a:rPr lang="en-US" dirty="0"/>
              <a:t> </a:t>
            </a:r>
            <a:r>
              <a:rPr lang="en-US" dirty="0" err="1"/>
              <a:t>menyembunyikan</a:t>
            </a:r>
            <a:r>
              <a:rPr lang="en-US" dirty="0"/>
              <a:t> </a:t>
            </a:r>
            <a:r>
              <a:rPr lang="en-US" dirty="0" err="1"/>
              <a:t>identitas</a:t>
            </a:r>
            <a:r>
              <a:rPr lang="en-US" dirty="0"/>
              <a:t> </a:t>
            </a:r>
            <a:r>
              <a:rPr lang="en-US" dirty="0" err="1"/>
              <a:t>serta</a:t>
            </a:r>
            <a:r>
              <a:rPr lang="en-US" dirty="0"/>
              <a:t> </a:t>
            </a:r>
            <a:r>
              <a:rPr lang="en-US" dirty="0" err="1"/>
              <a:t>aset</a:t>
            </a:r>
            <a:r>
              <a:rPr lang="en-US" dirty="0"/>
              <a:t>.</a:t>
            </a:r>
          </a:p>
          <a:p>
            <a:pPr marL="285750" indent="-285750">
              <a:buFont typeface="Wingdings" panose="05000000000000000000" pitchFamily="2" charset="2"/>
              <a:buChar char="§"/>
            </a:pPr>
            <a:r>
              <a:rPr lang="en-US" dirty="0"/>
              <a:t>Dari Indonesia, lebih </a:t>
            </a:r>
            <a:r>
              <a:rPr lang="en-US" dirty="0" err="1"/>
              <a:t>dari</a:t>
            </a:r>
            <a:r>
              <a:rPr lang="en-US" dirty="0"/>
              <a:t> 800 </a:t>
            </a:r>
            <a:r>
              <a:rPr lang="en-US" dirty="0" err="1"/>
              <a:t>nama</a:t>
            </a:r>
            <a:r>
              <a:rPr lang="en-US" dirty="0"/>
              <a:t> </a:t>
            </a:r>
            <a:r>
              <a:rPr lang="en-US" dirty="0" err="1"/>
              <a:t>individu</a:t>
            </a:r>
            <a:r>
              <a:rPr lang="en-US" dirty="0"/>
              <a:t> dan </a:t>
            </a:r>
            <a:r>
              <a:rPr lang="en-US" dirty="0" err="1"/>
              <a:t>entitas</a:t>
            </a:r>
            <a:r>
              <a:rPr lang="en-US" dirty="0"/>
              <a:t> </a:t>
            </a:r>
            <a:r>
              <a:rPr lang="en-US" dirty="0" err="1"/>
              <a:t>disebutkan</a:t>
            </a:r>
            <a:r>
              <a:rPr lang="en-US" dirty="0"/>
              <a:t> dalam </a:t>
            </a:r>
            <a:r>
              <a:rPr lang="en-US" dirty="0" err="1"/>
              <a:t>dokumen</a:t>
            </a:r>
            <a:r>
              <a:rPr lang="en-US" dirty="0"/>
              <a:t> tersebut. Beberapa </a:t>
            </a:r>
            <a:r>
              <a:rPr lang="en-US" dirty="0" err="1"/>
              <a:t>nama</a:t>
            </a:r>
            <a:r>
              <a:rPr lang="en-US" dirty="0"/>
              <a:t> terkait </a:t>
            </a:r>
            <a:r>
              <a:rPr lang="en-US" dirty="0" err="1"/>
              <a:t>pengusaha</a:t>
            </a:r>
            <a:r>
              <a:rPr lang="en-US" dirty="0"/>
              <a:t> </a:t>
            </a:r>
            <a:r>
              <a:rPr lang="en-US" dirty="0" err="1"/>
              <a:t>besar</a:t>
            </a:r>
            <a:r>
              <a:rPr lang="en-US" dirty="0"/>
              <a:t>, keluarga </a:t>
            </a:r>
            <a:r>
              <a:rPr lang="en-US" dirty="0" err="1"/>
              <a:t>pejabat</a:t>
            </a:r>
            <a:r>
              <a:rPr lang="en-US" dirty="0"/>
              <a:t>, dan </a:t>
            </a:r>
            <a:r>
              <a:rPr lang="en-US" dirty="0" err="1"/>
              <a:t>profesional</a:t>
            </a:r>
            <a:r>
              <a:rPr lang="en-US" dirty="0"/>
              <a:t> keuangan.</a:t>
            </a:r>
          </a:p>
          <a:p>
            <a:pPr marL="285750" indent="-285750">
              <a:buFont typeface="Wingdings" panose="05000000000000000000" pitchFamily="2" charset="2"/>
              <a:buChar char="§"/>
            </a:pPr>
            <a:r>
              <a:rPr lang="en-US" dirty="0"/>
              <a:t>Tidak semua </a:t>
            </a:r>
            <a:r>
              <a:rPr lang="en-US" dirty="0" err="1"/>
              <a:t>keterlibatan</a:t>
            </a:r>
            <a:r>
              <a:rPr lang="en-US" dirty="0"/>
              <a:t> tersebut </a:t>
            </a:r>
            <a:r>
              <a:rPr lang="en-US" dirty="0" err="1"/>
              <a:t>merupakan</a:t>
            </a:r>
            <a:r>
              <a:rPr lang="en-US" dirty="0"/>
              <a:t> </a:t>
            </a:r>
            <a:r>
              <a:rPr lang="en-US" dirty="0" err="1"/>
              <a:t>tindakan</a:t>
            </a:r>
            <a:r>
              <a:rPr lang="en-US" dirty="0"/>
              <a:t> </a:t>
            </a:r>
            <a:r>
              <a:rPr lang="en-US" dirty="0" err="1"/>
              <a:t>ilegal</a:t>
            </a:r>
            <a:r>
              <a:rPr lang="en-US" dirty="0"/>
              <a:t>, </a:t>
            </a:r>
            <a:r>
              <a:rPr lang="en-US" dirty="0" err="1"/>
              <a:t>tetapi</a:t>
            </a:r>
            <a:r>
              <a:rPr lang="en-US" dirty="0"/>
              <a:t> </a:t>
            </a:r>
            <a:r>
              <a:rPr lang="en-US" dirty="0" err="1"/>
              <a:t>banyak</a:t>
            </a:r>
            <a:r>
              <a:rPr lang="en-US" dirty="0"/>
              <a:t> di </a:t>
            </a:r>
            <a:r>
              <a:rPr lang="en-US" dirty="0" err="1"/>
              <a:t>antaranya</a:t>
            </a:r>
            <a:r>
              <a:rPr lang="en-US" dirty="0"/>
              <a:t> </a:t>
            </a:r>
            <a:r>
              <a:rPr lang="en-US" dirty="0" err="1"/>
              <a:t>membuka</a:t>
            </a:r>
            <a:r>
              <a:rPr lang="en-US" dirty="0"/>
              <a:t> </a:t>
            </a:r>
            <a:r>
              <a:rPr lang="en-US" dirty="0" err="1"/>
              <a:t>dugaan</a:t>
            </a:r>
            <a:r>
              <a:rPr lang="en-US" dirty="0"/>
              <a:t> </a:t>
            </a:r>
            <a:r>
              <a:rPr lang="en-US" dirty="0" err="1"/>
              <a:t>kuat</a:t>
            </a:r>
            <a:r>
              <a:rPr lang="en-US" dirty="0"/>
              <a:t> </a:t>
            </a:r>
            <a:r>
              <a:rPr lang="en-US" dirty="0" err="1"/>
              <a:t>terhadap</a:t>
            </a:r>
            <a:r>
              <a:rPr lang="en-US" dirty="0"/>
              <a:t> </a:t>
            </a:r>
            <a:r>
              <a:rPr lang="en-US" dirty="0" err="1"/>
              <a:t>praktik</a:t>
            </a:r>
            <a:r>
              <a:rPr lang="en-US" dirty="0"/>
              <a:t> </a:t>
            </a:r>
            <a:r>
              <a:rPr lang="en-US" dirty="0" err="1"/>
              <a:t>penghindaran</a:t>
            </a:r>
            <a:r>
              <a:rPr lang="en-US" dirty="0"/>
              <a:t> </a:t>
            </a:r>
            <a:r>
              <a:rPr lang="en-US" dirty="0" err="1"/>
              <a:t>pajak</a:t>
            </a:r>
            <a:r>
              <a:rPr lang="en-US" dirty="0"/>
              <a:t> (tax avoidance), </a:t>
            </a:r>
            <a:r>
              <a:rPr lang="en-US" dirty="0" err="1"/>
              <a:t>pengalihan</a:t>
            </a:r>
            <a:r>
              <a:rPr lang="en-US" dirty="0"/>
              <a:t> </a:t>
            </a:r>
            <a:r>
              <a:rPr lang="en-US" dirty="0" err="1"/>
              <a:t>laba</a:t>
            </a:r>
            <a:r>
              <a:rPr lang="en-US" dirty="0"/>
              <a:t> (profit shifting), dan </a:t>
            </a:r>
            <a:r>
              <a:rPr lang="en-US" dirty="0" err="1"/>
              <a:t>pencucian</a:t>
            </a:r>
            <a:r>
              <a:rPr lang="en-US" dirty="0"/>
              <a:t> uang (money laundering).</a:t>
            </a:r>
          </a:p>
        </p:txBody>
      </p:sp>
    </p:spTree>
    <p:extLst>
      <p:ext uri="{BB962C8B-B14F-4D97-AF65-F5344CB8AC3E}">
        <p14:creationId xmlns:p14="http://schemas.microsoft.com/office/powerpoint/2010/main" val="1581151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F53DBA-E0BA-4854-B9D3-3E411C07261A}"/>
              </a:ext>
            </a:extLst>
          </p:cNvPr>
          <p:cNvSpPr>
            <a:spLocks noGrp="1"/>
          </p:cNvSpPr>
          <p:nvPr>
            <p:ph type="sldNum" sz="quarter" idx="12"/>
          </p:nvPr>
        </p:nvSpPr>
        <p:spPr/>
        <p:txBody>
          <a:bodyPr/>
          <a:lstStyle/>
          <a:p>
            <a:fld id="{B5CEABB6-07DC-46E8-9B57-56EC44A396E5}" type="slidenum">
              <a:rPr lang="en-US" smtClean="0"/>
              <a:pPr/>
              <a:t>6</a:t>
            </a:fld>
            <a:endParaRPr lang="en-US" dirty="0"/>
          </a:p>
        </p:txBody>
      </p:sp>
      <p:sp>
        <p:nvSpPr>
          <p:cNvPr id="4" name="Content Placeholder 3">
            <a:extLst>
              <a:ext uri="{FF2B5EF4-FFF2-40B4-BE49-F238E27FC236}">
                <a16:creationId xmlns:a16="http://schemas.microsoft.com/office/drawing/2014/main" id="{6A354469-B9F6-4B51-B5A6-0923D63FAE2F}"/>
              </a:ext>
            </a:extLst>
          </p:cNvPr>
          <p:cNvSpPr>
            <a:spLocks noGrp="1"/>
          </p:cNvSpPr>
          <p:nvPr>
            <p:ph sz="half" idx="14"/>
          </p:nvPr>
        </p:nvSpPr>
        <p:spPr>
          <a:xfrm>
            <a:off x="771734" y="609600"/>
            <a:ext cx="4515035" cy="5486399"/>
          </a:xfrm>
        </p:spPr>
        <p:txBody>
          <a:bodyPr/>
          <a:lstStyle/>
          <a:p>
            <a:r>
              <a:rPr lang="en-US" dirty="0"/>
              <a:t>C. Peran Akuntansi Forensik dan Audit </a:t>
            </a:r>
            <a:r>
              <a:rPr lang="en-US" dirty="0" err="1"/>
              <a:t>Investigasi</a:t>
            </a:r>
            <a:endParaRPr lang="en-US" dirty="0"/>
          </a:p>
          <a:p>
            <a:pPr marL="285750" indent="-285750">
              <a:buFont typeface="Arial" panose="020B0604020202020204" pitchFamily="34" charset="0"/>
              <a:buChar char="•"/>
            </a:pPr>
            <a:r>
              <a:rPr lang="en-US" dirty="0" err="1"/>
              <a:t>Melacak</a:t>
            </a:r>
            <a:r>
              <a:rPr lang="en-US" dirty="0"/>
              <a:t> </a:t>
            </a:r>
            <a:r>
              <a:rPr lang="en-US" dirty="0" err="1"/>
              <a:t>struktur</a:t>
            </a:r>
            <a:r>
              <a:rPr lang="en-US" dirty="0"/>
              <a:t> </a:t>
            </a:r>
            <a:r>
              <a:rPr lang="en-US" dirty="0" err="1"/>
              <a:t>kepemilikan</a:t>
            </a:r>
            <a:r>
              <a:rPr lang="en-US" dirty="0"/>
              <a:t> dan </a:t>
            </a:r>
            <a:r>
              <a:rPr lang="en-US" dirty="0" err="1"/>
              <a:t>kontrol</a:t>
            </a:r>
            <a:r>
              <a:rPr lang="en-US" dirty="0"/>
              <a:t> </a:t>
            </a:r>
            <a:r>
              <a:rPr lang="en-US" dirty="0" err="1"/>
              <a:t>atas</a:t>
            </a:r>
            <a:r>
              <a:rPr lang="en-US" dirty="0"/>
              <a:t> </a:t>
            </a:r>
            <a:r>
              <a:rPr lang="en-US" dirty="0" err="1"/>
              <a:t>perusahaan</a:t>
            </a:r>
            <a:r>
              <a:rPr lang="en-US" dirty="0"/>
              <a:t> </a:t>
            </a:r>
            <a:r>
              <a:rPr lang="en-US" dirty="0" err="1"/>
              <a:t>cangkang</a:t>
            </a:r>
            <a:r>
              <a:rPr lang="en-US" dirty="0"/>
              <a:t>.</a:t>
            </a:r>
          </a:p>
          <a:p>
            <a:pPr marL="285750" indent="-285750">
              <a:buFont typeface="Arial" panose="020B0604020202020204" pitchFamily="34" charset="0"/>
              <a:buChar char="•"/>
            </a:pPr>
            <a:r>
              <a:rPr lang="en-US" dirty="0" err="1"/>
              <a:t>Menelusuri</a:t>
            </a:r>
            <a:r>
              <a:rPr lang="en-US" dirty="0"/>
              <a:t> </a:t>
            </a:r>
            <a:r>
              <a:rPr lang="en-US" dirty="0" err="1"/>
              <a:t>aliran</a:t>
            </a:r>
            <a:r>
              <a:rPr lang="en-US" dirty="0"/>
              <a:t> dana, </a:t>
            </a:r>
            <a:r>
              <a:rPr lang="en-US" dirty="0" err="1"/>
              <a:t>sumber</a:t>
            </a:r>
            <a:r>
              <a:rPr lang="en-US" dirty="0"/>
              <a:t> dana, dan tujuan </a:t>
            </a:r>
            <a:r>
              <a:rPr lang="en-US" dirty="0" err="1"/>
              <a:t>penggunaan</a:t>
            </a:r>
            <a:r>
              <a:rPr lang="en-US" dirty="0"/>
              <a:t> dana melalui </a:t>
            </a:r>
            <a:r>
              <a:rPr lang="en-US" dirty="0" err="1"/>
              <a:t>rekonsiliasi</a:t>
            </a:r>
            <a:r>
              <a:rPr lang="en-US" dirty="0"/>
              <a:t> transaksi dan audit </a:t>
            </a:r>
            <a:r>
              <a:rPr lang="en-US" dirty="0" err="1"/>
              <a:t>dokumen</a:t>
            </a:r>
            <a:r>
              <a:rPr lang="en-US" dirty="0"/>
              <a:t> keuangan </a:t>
            </a:r>
            <a:r>
              <a:rPr lang="en-US" dirty="0" err="1"/>
              <a:t>lintas</a:t>
            </a:r>
            <a:r>
              <a:rPr lang="en-US" dirty="0"/>
              <a:t> negara</a:t>
            </a:r>
          </a:p>
          <a:p>
            <a:pPr marL="285750" indent="-285750">
              <a:buFont typeface="Arial" panose="020B0604020202020204" pitchFamily="34" charset="0"/>
              <a:buChar char="•"/>
            </a:pPr>
            <a:r>
              <a:rPr lang="en-US" dirty="0" err="1"/>
              <a:t>Mengidentifikasi</a:t>
            </a:r>
            <a:r>
              <a:rPr lang="en-US" dirty="0"/>
              <a:t> </a:t>
            </a:r>
            <a:r>
              <a:rPr lang="en-US" dirty="0" err="1"/>
              <a:t>skema</a:t>
            </a:r>
            <a:r>
              <a:rPr lang="en-US" dirty="0"/>
              <a:t> </a:t>
            </a:r>
            <a:r>
              <a:rPr lang="en-US" dirty="0" err="1"/>
              <a:t>pemanfaatan</a:t>
            </a:r>
            <a:r>
              <a:rPr lang="en-US" dirty="0"/>
              <a:t> </a:t>
            </a:r>
            <a:r>
              <a:rPr lang="en-US" dirty="0" err="1"/>
              <a:t>celah</a:t>
            </a:r>
            <a:r>
              <a:rPr lang="en-US" dirty="0"/>
              <a:t> </a:t>
            </a:r>
            <a:r>
              <a:rPr lang="en-US" dirty="0" err="1"/>
              <a:t>hukum</a:t>
            </a:r>
            <a:r>
              <a:rPr lang="en-US" dirty="0"/>
              <a:t> (tax loopholes) dan transaksi </a:t>
            </a:r>
            <a:r>
              <a:rPr lang="en-US" dirty="0" err="1"/>
              <a:t>fiktif</a:t>
            </a:r>
            <a:r>
              <a:rPr lang="en-US" dirty="0"/>
              <a:t> </a:t>
            </a:r>
            <a:r>
              <a:rPr lang="en-US" dirty="0" err="1"/>
              <a:t>antar</a:t>
            </a:r>
            <a:r>
              <a:rPr lang="en-US" dirty="0"/>
              <a:t> </a:t>
            </a:r>
            <a:r>
              <a:rPr lang="en-US" dirty="0" err="1"/>
              <a:t>perusahaan</a:t>
            </a:r>
            <a:r>
              <a:rPr lang="en-US" dirty="0"/>
              <a:t> </a:t>
            </a:r>
            <a:r>
              <a:rPr lang="en-US" dirty="0" err="1"/>
              <a:t>afiliasi</a:t>
            </a:r>
            <a:r>
              <a:rPr lang="en-US" dirty="0"/>
              <a:t>.</a:t>
            </a:r>
          </a:p>
          <a:p>
            <a:pPr marL="285750" indent="-285750">
              <a:buFont typeface="Arial" panose="020B0604020202020204" pitchFamily="34" charset="0"/>
              <a:buChar char="•"/>
            </a:pPr>
            <a:r>
              <a:rPr lang="en-US" dirty="0"/>
              <a:t>Audit </a:t>
            </a:r>
            <a:r>
              <a:rPr lang="en-US" dirty="0" err="1"/>
              <a:t>investigatif</a:t>
            </a:r>
            <a:r>
              <a:rPr lang="en-US" dirty="0"/>
              <a:t> </a:t>
            </a:r>
            <a:r>
              <a:rPr lang="en-US" dirty="0" err="1"/>
              <a:t>digunakan</a:t>
            </a:r>
            <a:r>
              <a:rPr lang="en-US" dirty="0"/>
              <a:t> untuk </a:t>
            </a:r>
            <a:r>
              <a:rPr lang="en-US" dirty="0" err="1"/>
              <a:t>menilai</a:t>
            </a:r>
            <a:r>
              <a:rPr lang="en-US" dirty="0"/>
              <a:t> </a:t>
            </a:r>
            <a:r>
              <a:rPr lang="en-US" dirty="0" err="1"/>
              <a:t>kepatuhan</a:t>
            </a:r>
            <a:r>
              <a:rPr lang="en-US" dirty="0"/>
              <a:t> </a:t>
            </a:r>
            <a:r>
              <a:rPr lang="en-US" dirty="0" err="1"/>
              <a:t>fiskal</a:t>
            </a:r>
            <a:r>
              <a:rPr lang="en-US" dirty="0"/>
              <a:t>, </a:t>
            </a:r>
            <a:r>
              <a:rPr lang="en-US" dirty="0" err="1"/>
              <a:t>integritas</a:t>
            </a:r>
            <a:r>
              <a:rPr lang="en-US" dirty="0"/>
              <a:t> </a:t>
            </a:r>
            <a:r>
              <a:rPr lang="en-US" dirty="0" err="1"/>
              <a:t>dokumen</a:t>
            </a:r>
            <a:r>
              <a:rPr lang="en-US" dirty="0"/>
              <a:t> </a:t>
            </a:r>
            <a:r>
              <a:rPr lang="en-US" dirty="0" err="1"/>
              <a:t>hukum</a:t>
            </a:r>
            <a:r>
              <a:rPr lang="en-US" dirty="0"/>
              <a:t>, </a:t>
            </a:r>
            <a:r>
              <a:rPr lang="en-US" dirty="0" err="1"/>
              <a:t>serta</a:t>
            </a:r>
            <a:r>
              <a:rPr lang="en-US" dirty="0"/>
              <a:t> </a:t>
            </a:r>
            <a:r>
              <a:rPr lang="en-US" dirty="0" err="1"/>
              <a:t>menguji</a:t>
            </a:r>
            <a:r>
              <a:rPr lang="en-US" dirty="0"/>
              <a:t> </a:t>
            </a:r>
            <a:r>
              <a:rPr lang="en-US" dirty="0" err="1"/>
              <a:t>kewajaran</a:t>
            </a:r>
            <a:r>
              <a:rPr lang="en-US" dirty="0"/>
              <a:t> laporan keuangan terkait aktivitas offshore.</a:t>
            </a:r>
          </a:p>
        </p:txBody>
      </p:sp>
      <p:sp>
        <p:nvSpPr>
          <p:cNvPr id="5" name="Content Placeholder 4">
            <a:extLst>
              <a:ext uri="{FF2B5EF4-FFF2-40B4-BE49-F238E27FC236}">
                <a16:creationId xmlns:a16="http://schemas.microsoft.com/office/drawing/2014/main" id="{B1133943-F0CE-4510-A186-D271F59695C2}"/>
              </a:ext>
            </a:extLst>
          </p:cNvPr>
          <p:cNvSpPr>
            <a:spLocks noGrp="1"/>
          </p:cNvSpPr>
          <p:nvPr>
            <p:ph sz="half" idx="15"/>
          </p:nvPr>
        </p:nvSpPr>
        <p:spPr>
          <a:xfrm>
            <a:off x="5645989" y="609600"/>
            <a:ext cx="5198474" cy="5746750"/>
          </a:xfrm>
        </p:spPr>
        <p:txBody>
          <a:bodyPr>
            <a:normAutofit/>
          </a:bodyPr>
          <a:lstStyle/>
          <a:p>
            <a:r>
              <a:rPr lang="en-US" dirty="0"/>
              <a:t>D. </a:t>
            </a:r>
            <a:r>
              <a:rPr lang="en-US" dirty="0" err="1"/>
              <a:t>Implikasi</a:t>
            </a:r>
            <a:r>
              <a:rPr lang="en-US" dirty="0"/>
              <a:t> </a:t>
            </a:r>
            <a:r>
              <a:rPr lang="en-US" dirty="0" err="1"/>
              <a:t>terhadap</a:t>
            </a:r>
            <a:r>
              <a:rPr lang="en-US" dirty="0"/>
              <a:t> Indonesia</a:t>
            </a:r>
          </a:p>
          <a:p>
            <a:pPr marL="285750" indent="-285750">
              <a:buFont typeface="Arial" panose="020B0604020202020204" pitchFamily="34" charset="0"/>
              <a:buChar char="•"/>
            </a:pPr>
            <a:r>
              <a:rPr lang="en-US" dirty="0"/>
              <a:t>Menjadi </a:t>
            </a:r>
            <a:r>
              <a:rPr lang="en-US" dirty="0" err="1"/>
              <a:t>pendorong</a:t>
            </a:r>
            <a:r>
              <a:rPr lang="en-US" dirty="0"/>
              <a:t> </a:t>
            </a:r>
            <a:r>
              <a:rPr lang="en-US" dirty="0" err="1"/>
              <a:t>utama</a:t>
            </a:r>
            <a:r>
              <a:rPr lang="en-US" dirty="0"/>
              <a:t> </a:t>
            </a:r>
            <a:r>
              <a:rPr lang="en-US" dirty="0" err="1"/>
              <a:t>pemerintah</a:t>
            </a:r>
            <a:r>
              <a:rPr lang="en-US" dirty="0"/>
              <a:t> Indonesia untuk </a:t>
            </a:r>
            <a:r>
              <a:rPr lang="en-US" dirty="0" err="1"/>
              <a:t>meluncurkan</a:t>
            </a:r>
            <a:r>
              <a:rPr lang="en-US" dirty="0"/>
              <a:t> program tax amnesty pada 2016–2017 </a:t>
            </a:r>
            <a:r>
              <a:rPr lang="en-US" dirty="0" err="1"/>
              <a:t>guna</a:t>
            </a:r>
            <a:r>
              <a:rPr lang="en-US" dirty="0"/>
              <a:t> </a:t>
            </a:r>
            <a:r>
              <a:rPr lang="en-US" dirty="0" err="1"/>
              <a:t>menarik</a:t>
            </a:r>
            <a:r>
              <a:rPr lang="en-US" dirty="0"/>
              <a:t> dana-dana </a:t>
            </a:r>
            <a:r>
              <a:rPr lang="en-US" dirty="0" err="1"/>
              <a:t>warga</a:t>
            </a:r>
            <a:r>
              <a:rPr lang="en-US" dirty="0"/>
              <a:t> negara Indonesia yang </a:t>
            </a:r>
            <a:r>
              <a:rPr lang="en-US" dirty="0" err="1"/>
              <a:t>disimpan</a:t>
            </a:r>
            <a:r>
              <a:rPr lang="en-US" dirty="0"/>
              <a:t> di </a:t>
            </a:r>
            <a:r>
              <a:rPr lang="en-US" dirty="0" err="1"/>
              <a:t>luar</a:t>
            </a:r>
            <a:r>
              <a:rPr lang="en-US" dirty="0"/>
              <a:t> negeri agar kembali ke dalam negeri.</a:t>
            </a:r>
          </a:p>
          <a:p>
            <a:pPr marL="285750" indent="-285750">
              <a:buFont typeface="Arial" panose="020B0604020202020204" pitchFamily="34" charset="0"/>
              <a:buChar char="•"/>
            </a:pPr>
            <a:r>
              <a:rPr lang="en-US" dirty="0" err="1"/>
              <a:t>Direktorat</a:t>
            </a:r>
            <a:r>
              <a:rPr lang="en-US" dirty="0"/>
              <a:t> </a:t>
            </a:r>
            <a:r>
              <a:rPr lang="en-US" dirty="0" err="1"/>
              <a:t>Jenderal</a:t>
            </a:r>
            <a:r>
              <a:rPr lang="en-US" dirty="0"/>
              <a:t> </a:t>
            </a:r>
            <a:r>
              <a:rPr lang="en-US" dirty="0" err="1"/>
              <a:t>Pajak</a:t>
            </a:r>
            <a:r>
              <a:rPr lang="en-US" dirty="0"/>
              <a:t> </a:t>
            </a:r>
            <a:r>
              <a:rPr lang="en-US" dirty="0" err="1"/>
              <a:t>memperkuat</a:t>
            </a:r>
            <a:r>
              <a:rPr lang="en-US" dirty="0"/>
              <a:t> kerja sama </a:t>
            </a:r>
            <a:r>
              <a:rPr lang="en-US" dirty="0" err="1"/>
              <a:t>internasional</a:t>
            </a:r>
            <a:r>
              <a:rPr lang="en-US" dirty="0"/>
              <a:t> melalui </a:t>
            </a:r>
            <a:r>
              <a:rPr lang="en-US" dirty="0" err="1"/>
              <a:t>skema</a:t>
            </a:r>
            <a:r>
              <a:rPr lang="en-US" dirty="0"/>
              <a:t> Automatic Exchange of Information (</a:t>
            </a:r>
            <a:r>
              <a:rPr lang="en-US" dirty="0" err="1"/>
              <a:t>AEoI</a:t>
            </a:r>
            <a:r>
              <a:rPr lang="en-US" dirty="0"/>
              <a:t>) yang </a:t>
            </a:r>
            <a:r>
              <a:rPr lang="en-US" dirty="0" err="1"/>
              <a:t>memungkinkan</a:t>
            </a:r>
            <a:r>
              <a:rPr lang="en-US" dirty="0"/>
              <a:t> </a:t>
            </a:r>
            <a:r>
              <a:rPr lang="en-US" dirty="0" err="1"/>
              <a:t>pertukaran</a:t>
            </a:r>
            <a:r>
              <a:rPr lang="en-US" dirty="0"/>
              <a:t> data keuangan </a:t>
            </a:r>
            <a:r>
              <a:rPr lang="en-US" dirty="0" err="1"/>
              <a:t>lintas</a:t>
            </a:r>
            <a:r>
              <a:rPr lang="en-US" dirty="0"/>
              <a:t> negara.</a:t>
            </a:r>
          </a:p>
          <a:p>
            <a:pPr marL="285750" indent="-285750">
              <a:buFont typeface="Arial" panose="020B0604020202020204" pitchFamily="34" charset="0"/>
              <a:buChar char="•"/>
            </a:pPr>
            <a:r>
              <a:rPr lang="en-US" dirty="0" err="1"/>
              <a:t>Meningkatkan</a:t>
            </a:r>
            <a:r>
              <a:rPr lang="en-US" dirty="0"/>
              <a:t> </a:t>
            </a:r>
            <a:r>
              <a:rPr lang="en-US" dirty="0" err="1"/>
              <a:t>perhatian</a:t>
            </a:r>
            <a:r>
              <a:rPr lang="en-US" dirty="0"/>
              <a:t> </a:t>
            </a:r>
            <a:r>
              <a:rPr lang="en-US" dirty="0" err="1"/>
              <a:t>terhadap</a:t>
            </a:r>
            <a:r>
              <a:rPr lang="en-US" dirty="0"/>
              <a:t> </a:t>
            </a:r>
            <a:r>
              <a:rPr lang="en-US" dirty="0" err="1"/>
              <a:t>pengawasan</a:t>
            </a:r>
            <a:r>
              <a:rPr lang="en-US" dirty="0"/>
              <a:t> </a:t>
            </a:r>
            <a:r>
              <a:rPr lang="en-US" dirty="0" err="1"/>
              <a:t>terhadap</a:t>
            </a:r>
            <a:r>
              <a:rPr lang="en-US" dirty="0"/>
              <a:t> </a:t>
            </a:r>
            <a:r>
              <a:rPr lang="en-US" dirty="0" err="1"/>
              <a:t>konsultan</a:t>
            </a:r>
            <a:r>
              <a:rPr lang="en-US" dirty="0"/>
              <a:t> </a:t>
            </a:r>
            <a:r>
              <a:rPr lang="en-US" dirty="0" err="1"/>
              <a:t>pajak</a:t>
            </a:r>
            <a:r>
              <a:rPr lang="en-US" dirty="0"/>
              <a:t>, </a:t>
            </a:r>
            <a:r>
              <a:rPr lang="en-US" dirty="0" err="1"/>
              <a:t>kantor</a:t>
            </a:r>
            <a:r>
              <a:rPr lang="en-US" dirty="0"/>
              <a:t> </a:t>
            </a:r>
            <a:r>
              <a:rPr lang="en-US" dirty="0" err="1"/>
              <a:t>hukum</a:t>
            </a:r>
            <a:r>
              <a:rPr lang="en-US" dirty="0"/>
              <a:t>, dan </a:t>
            </a:r>
            <a:r>
              <a:rPr lang="en-US" dirty="0" err="1"/>
              <a:t>penyedia</a:t>
            </a:r>
            <a:r>
              <a:rPr lang="en-US" dirty="0"/>
              <a:t> </a:t>
            </a:r>
            <a:r>
              <a:rPr lang="en-US" dirty="0" err="1"/>
              <a:t>jasa</a:t>
            </a:r>
            <a:r>
              <a:rPr lang="en-US" dirty="0"/>
              <a:t> keuangan yang </a:t>
            </a:r>
            <a:r>
              <a:rPr lang="en-US" dirty="0" err="1"/>
              <a:t>terlibat</a:t>
            </a:r>
            <a:r>
              <a:rPr lang="en-US" dirty="0"/>
              <a:t> dalam </a:t>
            </a:r>
            <a:r>
              <a:rPr lang="en-US" dirty="0" err="1"/>
              <a:t>perancangan</a:t>
            </a:r>
            <a:r>
              <a:rPr lang="en-US" dirty="0"/>
              <a:t> </a:t>
            </a:r>
            <a:r>
              <a:rPr lang="en-US" dirty="0" err="1"/>
              <a:t>skema</a:t>
            </a:r>
            <a:r>
              <a:rPr lang="en-US" dirty="0"/>
              <a:t> </a:t>
            </a:r>
            <a:r>
              <a:rPr lang="en-US" dirty="0" err="1"/>
              <a:t>penghindaran</a:t>
            </a:r>
            <a:r>
              <a:rPr lang="en-US" dirty="0"/>
              <a:t> </a:t>
            </a:r>
            <a:r>
              <a:rPr lang="en-US" dirty="0" err="1"/>
              <a:t>pajak</a:t>
            </a:r>
            <a:r>
              <a:rPr lang="en-US" dirty="0"/>
              <a:t>.</a:t>
            </a:r>
          </a:p>
        </p:txBody>
      </p:sp>
    </p:spTree>
    <p:extLst>
      <p:ext uri="{BB962C8B-B14F-4D97-AF65-F5344CB8AC3E}">
        <p14:creationId xmlns:p14="http://schemas.microsoft.com/office/powerpoint/2010/main" val="2714646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B791-4F88-4105-A06A-66B98FFF0F69}"/>
              </a:ext>
            </a:extLst>
          </p:cNvPr>
          <p:cNvSpPr>
            <a:spLocks noGrp="1"/>
          </p:cNvSpPr>
          <p:nvPr>
            <p:ph type="ctrTitle"/>
          </p:nvPr>
        </p:nvSpPr>
        <p:spPr/>
        <p:txBody>
          <a:bodyPr/>
          <a:lstStyle/>
          <a:p>
            <a:r>
              <a:rPr lang="en-US" dirty="0"/>
              <a:t>Kasus </a:t>
            </a:r>
            <a:r>
              <a:rPr lang="en-US" dirty="0" err="1"/>
              <a:t>LuxLeaks</a:t>
            </a:r>
            <a:endParaRPr lang="en-US" dirty="0"/>
          </a:p>
        </p:txBody>
      </p:sp>
      <p:sp>
        <p:nvSpPr>
          <p:cNvPr id="3" name="Picture Placeholder 2">
            <a:extLst>
              <a:ext uri="{FF2B5EF4-FFF2-40B4-BE49-F238E27FC236}">
                <a16:creationId xmlns:a16="http://schemas.microsoft.com/office/drawing/2014/main" id="{D0F0688E-4930-45B1-BAE7-6FA87E4185FE}"/>
              </a:ext>
            </a:extLst>
          </p:cNvPr>
          <p:cNvSpPr>
            <a:spLocks noGrp="1"/>
          </p:cNvSpPr>
          <p:nvPr>
            <p:ph type="pic" sz="quarter" idx="13"/>
          </p:nvPr>
        </p:nvSpPr>
        <p:spPr/>
      </p:sp>
    </p:spTree>
    <p:extLst>
      <p:ext uri="{BB962C8B-B14F-4D97-AF65-F5344CB8AC3E}">
        <p14:creationId xmlns:p14="http://schemas.microsoft.com/office/powerpoint/2010/main" val="3063581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F53DBA-E0BA-4854-B9D3-3E411C07261A}"/>
              </a:ext>
            </a:extLst>
          </p:cNvPr>
          <p:cNvSpPr>
            <a:spLocks noGrp="1"/>
          </p:cNvSpPr>
          <p:nvPr>
            <p:ph type="sldNum" sz="quarter" idx="12"/>
          </p:nvPr>
        </p:nvSpPr>
        <p:spPr/>
        <p:txBody>
          <a:bodyPr/>
          <a:lstStyle/>
          <a:p>
            <a:fld id="{B5CEABB6-07DC-46E8-9B57-56EC44A396E5}" type="slidenum">
              <a:rPr lang="en-US" smtClean="0"/>
              <a:pPr/>
              <a:t>8</a:t>
            </a:fld>
            <a:endParaRPr lang="en-US" dirty="0"/>
          </a:p>
        </p:txBody>
      </p:sp>
      <p:sp>
        <p:nvSpPr>
          <p:cNvPr id="4" name="Content Placeholder 3">
            <a:extLst>
              <a:ext uri="{FF2B5EF4-FFF2-40B4-BE49-F238E27FC236}">
                <a16:creationId xmlns:a16="http://schemas.microsoft.com/office/drawing/2014/main" id="{6A354469-B9F6-4B51-B5A6-0923D63FAE2F}"/>
              </a:ext>
            </a:extLst>
          </p:cNvPr>
          <p:cNvSpPr>
            <a:spLocks noGrp="1"/>
          </p:cNvSpPr>
          <p:nvPr>
            <p:ph sz="half" idx="14"/>
          </p:nvPr>
        </p:nvSpPr>
        <p:spPr>
          <a:xfrm>
            <a:off x="6096000" y="1189288"/>
            <a:ext cx="4515035" cy="4748462"/>
          </a:xfrm>
        </p:spPr>
        <p:txBody>
          <a:bodyPr/>
          <a:lstStyle/>
          <a:p>
            <a:r>
              <a:rPr lang="en-US" dirty="0"/>
              <a:t>B. Modus Operandi</a:t>
            </a:r>
          </a:p>
          <a:p>
            <a:pPr marL="285750" indent="-285750">
              <a:buFont typeface="Arial" panose="020B0604020202020204" pitchFamily="34" charset="0"/>
              <a:buChar char="•"/>
            </a:pPr>
            <a:r>
              <a:rPr lang="en-US" dirty="0" err="1"/>
              <a:t>Pemerintah</a:t>
            </a:r>
            <a:r>
              <a:rPr lang="en-US" dirty="0"/>
              <a:t> </a:t>
            </a:r>
            <a:r>
              <a:rPr lang="en-US" dirty="0" err="1"/>
              <a:t>Luksemburg</a:t>
            </a:r>
            <a:r>
              <a:rPr lang="en-US" dirty="0"/>
              <a:t> memberikan tax ruling </a:t>
            </a:r>
            <a:r>
              <a:rPr lang="en-US" dirty="0" err="1"/>
              <a:t>rahasia</a:t>
            </a:r>
            <a:r>
              <a:rPr lang="en-US" dirty="0"/>
              <a:t> kepada </a:t>
            </a:r>
            <a:r>
              <a:rPr lang="en-US" dirty="0" err="1"/>
              <a:t>perusahaan-perusahaan</a:t>
            </a:r>
            <a:r>
              <a:rPr lang="en-US" dirty="0"/>
              <a:t> tersebut, sehingga mereka hanya </a:t>
            </a:r>
            <a:r>
              <a:rPr lang="en-US" dirty="0" err="1"/>
              <a:t>membayar</a:t>
            </a:r>
            <a:r>
              <a:rPr lang="en-US" dirty="0"/>
              <a:t> </a:t>
            </a:r>
            <a:r>
              <a:rPr lang="en-US" dirty="0" err="1"/>
              <a:t>pajak</a:t>
            </a:r>
            <a:r>
              <a:rPr lang="en-US" dirty="0"/>
              <a:t> dalam jumlah sangat </a:t>
            </a:r>
            <a:r>
              <a:rPr lang="en-US" dirty="0" err="1"/>
              <a:t>kecil</a:t>
            </a:r>
            <a:r>
              <a:rPr lang="en-US" dirty="0"/>
              <a:t> (</a:t>
            </a:r>
            <a:r>
              <a:rPr lang="en-US" dirty="0" err="1"/>
              <a:t>sering</a:t>
            </a:r>
            <a:r>
              <a:rPr lang="en-US" dirty="0"/>
              <a:t> di bawah 1%).</a:t>
            </a:r>
          </a:p>
          <a:p>
            <a:pPr marL="285750" indent="-285750">
              <a:buFont typeface="Arial" panose="020B0604020202020204" pitchFamily="34" charset="0"/>
              <a:buChar char="•"/>
            </a:pPr>
            <a:r>
              <a:rPr lang="en-US" dirty="0" err="1"/>
              <a:t>Praktik</a:t>
            </a:r>
            <a:r>
              <a:rPr lang="en-US" dirty="0"/>
              <a:t> ini </a:t>
            </a:r>
            <a:r>
              <a:rPr lang="en-US" dirty="0" err="1"/>
              <a:t>memfasilitasi</a:t>
            </a:r>
            <a:r>
              <a:rPr lang="en-US" dirty="0"/>
              <a:t> strategi profit shifting, di mana </a:t>
            </a:r>
            <a:r>
              <a:rPr lang="en-US" dirty="0" err="1"/>
              <a:t>keuntungan</a:t>
            </a:r>
            <a:r>
              <a:rPr lang="en-US" dirty="0"/>
              <a:t> </a:t>
            </a:r>
            <a:r>
              <a:rPr lang="en-US" dirty="0" err="1"/>
              <a:t>perusahaan</a:t>
            </a:r>
            <a:r>
              <a:rPr lang="en-US" dirty="0"/>
              <a:t> </a:t>
            </a:r>
            <a:r>
              <a:rPr lang="en-US" dirty="0" err="1"/>
              <a:t>dialihkan</a:t>
            </a:r>
            <a:r>
              <a:rPr lang="en-US" dirty="0"/>
              <a:t> ke negara </a:t>
            </a:r>
            <a:r>
              <a:rPr lang="en-US" dirty="0" err="1"/>
              <a:t>dengan</a:t>
            </a:r>
            <a:r>
              <a:rPr lang="en-US" dirty="0"/>
              <a:t> </a:t>
            </a:r>
            <a:r>
              <a:rPr lang="en-US" dirty="0" err="1"/>
              <a:t>pajak</a:t>
            </a:r>
            <a:r>
              <a:rPr lang="en-US" dirty="0"/>
              <a:t> </a:t>
            </a:r>
            <a:r>
              <a:rPr lang="en-US" dirty="0" err="1"/>
              <a:t>rendah</a:t>
            </a:r>
            <a:r>
              <a:rPr lang="en-US" dirty="0"/>
              <a:t> agar </a:t>
            </a:r>
            <a:r>
              <a:rPr lang="en-US" dirty="0" err="1"/>
              <a:t>kewajiban</a:t>
            </a:r>
            <a:r>
              <a:rPr lang="en-US" dirty="0"/>
              <a:t> </a:t>
            </a:r>
            <a:r>
              <a:rPr lang="en-US" dirty="0" err="1"/>
              <a:t>pajaknya</a:t>
            </a:r>
            <a:r>
              <a:rPr lang="en-US" dirty="0"/>
              <a:t> </a:t>
            </a:r>
            <a:r>
              <a:rPr lang="en-US" dirty="0" err="1"/>
              <a:t>menurun</a:t>
            </a:r>
            <a:r>
              <a:rPr lang="en-US" dirty="0"/>
              <a:t> secara </a:t>
            </a:r>
            <a:r>
              <a:rPr lang="en-US" dirty="0" err="1"/>
              <a:t>drastis</a:t>
            </a:r>
            <a:r>
              <a:rPr lang="en-US" dirty="0"/>
              <a:t>.</a:t>
            </a:r>
          </a:p>
          <a:p>
            <a:pPr marL="285750" indent="-285750">
              <a:buFont typeface="Arial" panose="020B0604020202020204" pitchFamily="34" charset="0"/>
              <a:buChar char="•"/>
            </a:pPr>
            <a:r>
              <a:rPr lang="en-US" dirty="0" err="1"/>
              <a:t>Akibatnya</a:t>
            </a:r>
            <a:r>
              <a:rPr lang="en-US" dirty="0"/>
              <a:t>, negara-negara lain tempat </a:t>
            </a:r>
            <a:r>
              <a:rPr lang="en-US" dirty="0" err="1"/>
              <a:t>perusahaan</a:t>
            </a:r>
            <a:r>
              <a:rPr lang="en-US" dirty="0"/>
              <a:t> </a:t>
            </a:r>
            <a:r>
              <a:rPr lang="en-US" dirty="0" err="1"/>
              <a:t>sebenarnya</a:t>
            </a:r>
            <a:r>
              <a:rPr lang="en-US" dirty="0"/>
              <a:t> </a:t>
            </a:r>
            <a:r>
              <a:rPr lang="en-US" dirty="0" err="1"/>
              <a:t>menghasilkan</a:t>
            </a:r>
            <a:r>
              <a:rPr lang="en-US" dirty="0"/>
              <a:t> </a:t>
            </a:r>
            <a:r>
              <a:rPr lang="en-US" dirty="0" err="1"/>
              <a:t>keuntungan</a:t>
            </a:r>
            <a:r>
              <a:rPr lang="en-US" dirty="0"/>
              <a:t> </a:t>
            </a:r>
            <a:r>
              <a:rPr lang="en-US" dirty="0" err="1"/>
              <a:t>kehilangan</a:t>
            </a:r>
            <a:r>
              <a:rPr lang="en-US" dirty="0"/>
              <a:t> </a:t>
            </a:r>
            <a:r>
              <a:rPr lang="en-US" dirty="0" err="1"/>
              <a:t>potensi</a:t>
            </a:r>
            <a:r>
              <a:rPr lang="en-US" dirty="0"/>
              <a:t> </a:t>
            </a:r>
            <a:r>
              <a:rPr lang="en-US" dirty="0" err="1"/>
              <a:t>penerimaan</a:t>
            </a:r>
            <a:r>
              <a:rPr lang="en-US" dirty="0"/>
              <a:t> </a:t>
            </a:r>
            <a:r>
              <a:rPr lang="en-US" dirty="0" err="1"/>
              <a:t>pajak</a:t>
            </a:r>
            <a:r>
              <a:rPr lang="en-US" dirty="0"/>
              <a:t> yang </a:t>
            </a:r>
            <a:r>
              <a:rPr lang="en-US" dirty="0" err="1"/>
              <a:t>besar</a:t>
            </a:r>
            <a:r>
              <a:rPr lang="en-US" dirty="0"/>
              <a:t>.</a:t>
            </a:r>
          </a:p>
        </p:txBody>
      </p:sp>
      <p:sp>
        <p:nvSpPr>
          <p:cNvPr id="5" name="Content Placeholder 4">
            <a:extLst>
              <a:ext uri="{FF2B5EF4-FFF2-40B4-BE49-F238E27FC236}">
                <a16:creationId xmlns:a16="http://schemas.microsoft.com/office/drawing/2014/main" id="{B1133943-F0CE-4510-A186-D271F59695C2}"/>
              </a:ext>
            </a:extLst>
          </p:cNvPr>
          <p:cNvSpPr>
            <a:spLocks noGrp="1"/>
          </p:cNvSpPr>
          <p:nvPr>
            <p:ph sz="half" idx="15"/>
          </p:nvPr>
        </p:nvSpPr>
        <p:spPr>
          <a:xfrm>
            <a:off x="464389" y="1189288"/>
            <a:ext cx="5198474" cy="3495007"/>
          </a:xfrm>
        </p:spPr>
        <p:txBody>
          <a:bodyPr>
            <a:normAutofit/>
          </a:bodyPr>
          <a:lstStyle/>
          <a:p>
            <a:pPr marL="342900" indent="-342900">
              <a:buAutoNum type="alphaUcPeriod"/>
            </a:pPr>
            <a:r>
              <a:rPr lang="en-US" dirty="0" err="1"/>
              <a:t>Ringkasan</a:t>
            </a:r>
            <a:r>
              <a:rPr lang="en-US" dirty="0"/>
              <a:t> </a:t>
            </a:r>
          </a:p>
          <a:p>
            <a:pPr marL="285750" indent="-285750">
              <a:buFont typeface="Arial" panose="020B0604020202020204" pitchFamily="34" charset="0"/>
              <a:buChar char="•"/>
            </a:pPr>
            <a:r>
              <a:rPr lang="en-US" dirty="0"/>
              <a:t>Kasus </a:t>
            </a:r>
            <a:r>
              <a:rPr lang="en-US" dirty="0" err="1"/>
              <a:t>LuxLeaks</a:t>
            </a:r>
            <a:r>
              <a:rPr lang="en-US" dirty="0"/>
              <a:t> </a:t>
            </a:r>
            <a:r>
              <a:rPr lang="en-US" dirty="0" err="1"/>
              <a:t>merupakan</a:t>
            </a:r>
            <a:r>
              <a:rPr lang="en-US" dirty="0"/>
              <a:t> </a:t>
            </a:r>
            <a:r>
              <a:rPr lang="en-US" dirty="0" err="1"/>
              <a:t>skandal</a:t>
            </a:r>
            <a:r>
              <a:rPr lang="en-US" dirty="0"/>
              <a:t> </a:t>
            </a:r>
            <a:r>
              <a:rPr lang="en-US" dirty="0" err="1"/>
              <a:t>perpajakan</a:t>
            </a:r>
            <a:r>
              <a:rPr lang="en-US" dirty="0"/>
              <a:t> global yang </a:t>
            </a:r>
            <a:r>
              <a:rPr lang="en-US" dirty="0" err="1"/>
              <a:t>terbongkar</a:t>
            </a:r>
            <a:r>
              <a:rPr lang="en-US" dirty="0"/>
              <a:t> pada tahun 2014 </a:t>
            </a:r>
            <a:r>
              <a:rPr lang="en-US" dirty="0" err="1"/>
              <a:t>dari</a:t>
            </a:r>
            <a:r>
              <a:rPr lang="en-US" dirty="0"/>
              <a:t> </a:t>
            </a:r>
            <a:r>
              <a:rPr lang="en-US" dirty="0" err="1"/>
              <a:t>kebocoran</a:t>
            </a:r>
            <a:r>
              <a:rPr lang="en-US" dirty="0"/>
              <a:t> </a:t>
            </a:r>
            <a:r>
              <a:rPr lang="en-US" dirty="0" err="1"/>
              <a:t>dokumen</a:t>
            </a:r>
            <a:r>
              <a:rPr lang="en-US" dirty="0"/>
              <a:t> internal PricewaterhouseCoopers (PwC) oleh </a:t>
            </a:r>
            <a:r>
              <a:rPr lang="en-US" dirty="0" err="1"/>
              <a:t>dua</a:t>
            </a:r>
            <a:r>
              <a:rPr lang="en-US" dirty="0"/>
              <a:t> whistleblower, Antoine </a:t>
            </a:r>
            <a:r>
              <a:rPr lang="en-US" dirty="0" err="1"/>
              <a:t>Deltour</a:t>
            </a:r>
            <a:r>
              <a:rPr lang="en-US" dirty="0"/>
              <a:t> dan Raphaël </a:t>
            </a:r>
            <a:r>
              <a:rPr lang="en-US" dirty="0" err="1"/>
              <a:t>Halet</a:t>
            </a:r>
            <a:r>
              <a:rPr lang="en-US" dirty="0"/>
              <a:t>.</a:t>
            </a:r>
          </a:p>
          <a:p>
            <a:pPr marL="285750" indent="-285750">
              <a:buFont typeface="Arial" panose="020B0604020202020204" pitchFamily="34" charset="0"/>
              <a:buChar char="•"/>
            </a:pPr>
            <a:r>
              <a:rPr lang="en-US" dirty="0" err="1"/>
              <a:t>Dokumen</a:t>
            </a:r>
            <a:r>
              <a:rPr lang="en-US" dirty="0"/>
              <a:t> ini </a:t>
            </a:r>
            <a:r>
              <a:rPr lang="en-US" dirty="0" err="1"/>
              <a:t>memuat</a:t>
            </a:r>
            <a:r>
              <a:rPr lang="en-US" dirty="0"/>
              <a:t> lebih </a:t>
            </a:r>
            <a:r>
              <a:rPr lang="en-US" dirty="0" err="1"/>
              <a:t>dari</a:t>
            </a:r>
            <a:r>
              <a:rPr lang="en-US" dirty="0"/>
              <a:t> 500 </a:t>
            </a:r>
            <a:r>
              <a:rPr lang="en-US" dirty="0" err="1"/>
              <a:t>perjanjian</a:t>
            </a:r>
            <a:r>
              <a:rPr lang="en-US" dirty="0"/>
              <a:t> </a:t>
            </a:r>
            <a:r>
              <a:rPr lang="en-US" dirty="0" err="1"/>
              <a:t>rahasia</a:t>
            </a:r>
            <a:r>
              <a:rPr lang="en-US" dirty="0"/>
              <a:t> </a:t>
            </a:r>
            <a:r>
              <a:rPr lang="en-US" dirty="0" err="1"/>
              <a:t>antara</a:t>
            </a:r>
            <a:r>
              <a:rPr lang="en-US" dirty="0"/>
              <a:t> </a:t>
            </a:r>
            <a:r>
              <a:rPr lang="en-US" dirty="0" err="1"/>
              <a:t>Pemerintah</a:t>
            </a:r>
            <a:r>
              <a:rPr lang="en-US" dirty="0"/>
              <a:t> </a:t>
            </a:r>
            <a:r>
              <a:rPr lang="en-US" dirty="0" err="1"/>
              <a:t>Luksemburg</a:t>
            </a:r>
            <a:r>
              <a:rPr lang="en-US" dirty="0"/>
              <a:t> </a:t>
            </a:r>
            <a:r>
              <a:rPr lang="en-US" dirty="0" err="1"/>
              <a:t>dengan</a:t>
            </a:r>
            <a:r>
              <a:rPr lang="en-US" dirty="0"/>
              <a:t> lebih </a:t>
            </a:r>
            <a:r>
              <a:rPr lang="en-US" dirty="0" err="1"/>
              <a:t>dari</a:t>
            </a:r>
            <a:r>
              <a:rPr lang="en-US" dirty="0"/>
              <a:t> 300 </a:t>
            </a:r>
            <a:r>
              <a:rPr lang="en-US" dirty="0" err="1"/>
              <a:t>perusahaan</a:t>
            </a:r>
            <a:r>
              <a:rPr lang="en-US" dirty="0"/>
              <a:t> </a:t>
            </a:r>
            <a:r>
              <a:rPr lang="en-US" dirty="0" err="1"/>
              <a:t>multinasional</a:t>
            </a:r>
            <a:r>
              <a:rPr lang="en-US" dirty="0"/>
              <a:t>.</a:t>
            </a:r>
          </a:p>
        </p:txBody>
      </p:sp>
    </p:spTree>
    <p:extLst>
      <p:ext uri="{BB962C8B-B14F-4D97-AF65-F5344CB8AC3E}">
        <p14:creationId xmlns:p14="http://schemas.microsoft.com/office/powerpoint/2010/main" val="1364820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F53DBA-E0BA-4854-B9D3-3E411C07261A}"/>
              </a:ext>
            </a:extLst>
          </p:cNvPr>
          <p:cNvSpPr>
            <a:spLocks noGrp="1"/>
          </p:cNvSpPr>
          <p:nvPr>
            <p:ph type="sldNum" sz="quarter" idx="12"/>
          </p:nvPr>
        </p:nvSpPr>
        <p:spPr/>
        <p:txBody>
          <a:bodyPr/>
          <a:lstStyle/>
          <a:p>
            <a:fld id="{B5CEABB6-07DC-46E8-9B57-56EC44A396E5}" type="slidenum">
              <a:rPr lang="en-US" smtClean="0"/>
              <a:pPr/>
              <a:t>9</a:t>
            </a:fld>
            <a:endParaRPr lang="en-US" dirty="0"/>
          </a:p>
        </p:txBody>
      </p:sp>
      <p:sp>
        <p:nvSpPr>
          <p:cNvPr id="4" name="Content Placeholder 3">
            <a:extLst>
              <a:ext uri="{FF2B5EF4-FFF2-40B4-BE49-F238E27FC236}">
                <a16:creationId xmlns:a16="http://schemas.microsoft.com/office/drawing/2014/main" id="{6A354469-B9F6-4B51-B5A6-0923D63FAE2F}"/>
              </a:ext>
            </a:extLst>
          </p:cNvPr>
          <p:cNvSpPr>
            <a:spLocks noGrp="1"/>
          </p:cNvSpPr>
          <p:nvPr>
            <p:ph sz="half" idx="14"/>
          </p:nvPr>
        </p:nvSpPr>
        <p:spPr>
          <a:xfrm>
            <a:off x="6096000" y="1269499"/>
            <a:ext cx="4515035" cy="4203031"/>
          </a:xfrm>
        </p:spPr>
        <p:txBody>
          <a:bodyPr/>
          <a:lstStyle/>
          <a:p>
            <a:r>
              <a:rPr lang="en-US" dirty="0"/>
              <a:t>D. </a:t>
            </a:r>
            <a:r>
              <a:rPr lang="en-US" dirty="0" err="1"/>
              <a:t>Reaksi</a:t>
            </a:r>
            <a:r>
              <a:rPr lang="en-US" dirty="0"/>
              <a:t> </a:t>
            </a:r>
            <a:r>
              <a:rPr lang="en-US" dirty="0" err="1"/>
              <a:t>Internasional</a:t>
            </a:r>
            <a:r>
              <a:rPr lang="en-US" dirty="0"/>
              <a:t> </a:t>
            </a:r>
          </a:p>
          <a:p>
            <a:pPr marL="285750" indent="-285750">
              <a:buFont typeface="Arial" panose="020B0604020202020204" pitchFamily="34" charset="0"/>
              <a:buChar char="•"/>
            </a:pPr>
            <a:r>
              <a:rPr lang="en-US" dirty="0" err="1"/>
              <a:t>Skandal</a:t>
            </a:r>
            <a:r>
              <a:rPr lang="en-US" dirty="0"/>
              <a:t> ini </a:t>
            </a:r>
            <a:r>
              <a:rPr lang="en-US" dirty="0" err="1"/>
              <a:t>mendorong</a:t>
            </a:r>
            <a:r>
              <a:rPr lang="en-US" dirty="0"/>
              <a:t> OECD </a:t>
            </a:r>
            <a:r>
              <a:rPr lang="en-US" dirty="0" err="1"/>
              <a:t>memperkuat</a:t>
            </a:r>
            <a:r>
              <a:rPr lang="en-US" dirty="0"/>
              <a:t> agenda Base Erosion and Profit Shifting (BEPS) untuk </a:t>
            </a:r>
            <a:r>
              <a:rPr lang="en-US" dirty="0" err="1"/>
              <a:t>memerangi</a:t>
            </a:r>
            <a:r>
              <a:rPr lang="en-US" dirty="0"/>
              <a:t> </a:t>
            </a:r>
            <a:r>
              <a:rPr lang="en-US" dirty="0" err="1"/>
              <a:t>praktik</a:t>
            </a:r>
            <a:r>
              <a:rPr lang="en-US" dirty="0"/>
              <a:t> </a:t>
            </a:r>
            <a:r>
              <a:rPr lang="en-US" dirty="0" err="1"/>
              <a:t>penggerusan</a:t>
            </a:r>
            <a:r>
              <a:rPr lang="en-US" dirty="0"/>
              <a:t> basis </a:t>
            </a:r>
            <a:r>
              <a:rPr lang="en-US" dirty="0" err="1"/>
              <a:t>pajak</a:t>
            </a:r>
            <a:r>
              <a:rPr lang="en-US" dirty="0"/>
              <a:t> global.</a:t>
            </a:r>
          </a:p>
          <a:p>
            <a:pPr marL="285750" indent="-285750">
              <a:buFont typeface="Arial" panose="020B0604020202020204" pitchFamily="34" charset="0"/>
              <a:buChar char="•"/>
            </a:pPr>
            <a:r>
              <a:rPr lang="en-US" dirty="0"/>
              <a:t>Uni </a:t>
            </a:r>
            <a:r>
              <a:rPr lang="en-US" dirty="0" err="1"/>
              <a:t>Eropa</a:t>
            </a:r>
            <a:r>
              <a:rPr lang="en-US" dirty="0"/>
              <a:t> </a:t>
            </a:r>
            <a:r>
              <a:rPr lang="en-US" dirty="0" err="1"/>
              <a:t>memperkenalkan</a:t>
            </a:r>
            <a:r>
              <a:rPr lang="en-US" dirty="0"/>
              <a:t> </a:t>
            </a:r>
            <a:r>
              <a:rPr lang="en-US" dirty="0" err="1"/>
              <a:t>regulasi</a:t>
            </a:r>
            <a:r>
              <a:rPr lang="en-US" dirty="0"/>
              <a:t> baru terkait </a:t>
            </a:r>
            <a:r>
              <a:rPr lang="en-US" dirty="0" err="1"/>
              <a:t>keterbukaan</a:t>
            </a:r>
            <a:r>
              <a:rPr lang="en-US" dirty="0"/>
              <a:t> tax ruling dan </a:t>
            </a:r>
            <a:r>
              <a:rPr lang="en-US" dirty="0" err="1"/>
              <a:t>pelaporan</a:t>
            </a:r>
            <a:r>
              <a:rPr lang="en-US" dirty="0"/>
              <a:t> negara-ke-negara (country-by-country reporting).</a:t>
            </a:r>
          </a:p>
          <a:p>
            <a:pPr marL="285750" indent="-285750">
              <a:buFont typeface="Arial" panose="020B0604020202020204" pitchFamily="34" charset="0"/>
              <a:buChar char="•"/>
            </a:pPr>
            <a:r>
              <a:rPr lang="en-US" dirty="0" err="1"/>
              <a:t>Menumbuhkan</a:t>
            </a:r>
            <a:r>
              <a:rPr lang="en-US" dirty="0"/>
              <a:t> </a:t>
            </a:r>
            <a:r>
              <a:rPr lang="en-US" dirty="0" err="1"/>
              <a:t>dorongan</a:t>
            </a:r>
            <a:r>
              <a:rPr lang="en-US" dirty="0"/>
              <a:t> </a:t>
            </a:r>
            <a:r>
              <a:rPr lang="en-US" dirty="0" err="1"/>
              <a:t>kuat</a:t>
            </a:r>
            <a:r>
              <a:rPr lang="en-US" dirty="0"/>
              <a:t> </a:t>
            </a:r>
            <a:r>
              <a:rPr lang="en-US" dirty="0" err="1"/>
              <a:t>terhadap</a:t>
            </a:r>
            <a:r>
              <a:rPr lang="en-US" dirty="0"/>
              <a:t> tax transparency dan </a:t>
            </a:r>
            <a:r>
              <a:rPr lang="en-US" dirty="0" err="1"/>
              <a:t>perlunya</a:t>
            </a:r>
            <a:r>
              <a:rPr lang="en-US" dirty="0"/>
              <a:t> audit </a:t>
            </a:r>
            <a:r>
              <a:rPr lang="en-US" dirty="0" err="1"/>
              <a:t>lintas</a:t>
            </a:r>
            <a:r>
              <a:rPr lang="en-US" dirty="0"/>
              <a:t> negara.</a:t>
            </a:r>
          </a:p>
        </p:txBody>
      </p:sp>
      <p:sp>
        <p:nvSpPr>
          <p:cNvPr id="5" name="Content Placeholder 4">
            <a:extLst>
              <a:ext uri="{FF2B5EF4-FFF2-40B4-BE49-F238E27FC236}">
                <a16:creationId xmlns:a16="http://schemas.microsoft.com/office/drawing/2014/main" id="{B1133943-F0CE-4510-A186-D271F59695C2}"/>
              </a:ext>
            </a:extLst>
          </p:cNvPr>
          <p:cNvSpPr>
            <a:spLocks noGrp="1"/>
          </p:cNvSpPr>
          <p:nvPr>
            <p:ph sz="half" idx="15"/>
          </p:nvPr>
        </p:nvSpPr>
        <p:spPr>
          <a:xfrm>
            <a:off x="464390" y="1269499"/>
            <a:ext cx="5198474" cy="3623344"/>
          </a:xfrm>
        </p:spPr>
        <p:txBody>
          <a:bodyPr>
            <a:normAutofit fontScale="70000" lnSpcReduction="20000"/>
          </a:bodyPr>
          <a:lstStyle/>
          <a:p>
            <a:r>
              <a:rPr lang="en-US" dirty="0"/>
              <a:t>C. Peran Audit </a:t>
            </a:r>
            <a:r>
              <a:rPr lang="en-US" dirty="0" err="1"/>
              <a:t>Investigatif</a:t>
            </a:r>
            <a:r>
              <a:rPr lang="en-US" dirty="0"/>
              <a:t> </a:t>
            </a:r>
          </a:p>
          <a:p>
            <a:pPr marL="285750" indent="-285750">
              <a:buFont typeface="Arial" panose="020B0604020202020204" pitchFamily="34" charset="0"/>
              <a:buChar char="•"/>
            </a:pPr>
            <a:r>
              <a:rPr lang="en-US" dirty="0"/>
              <a:t>Audit </a:t>
            </a:r>
            <a:r>
              <a:rPr lang="en-US" dirty="0" err="1"/>
              <a:t>terhadap</a:t>
            </a:r>
            <a:r>
              <a:rPr lang="en-US" dirty="0"/>
              <a:t> </a:t>
            </a:r>
            <a:r>
              <a:rPr lang="en-US" dirty="0" err="1"/>
              <a:t>skema</a:t>
            </a:r>
            <a:r>
              <a:rPr lang="en-US" dirty="0"/>
              <a:t> transfer pricing yang tidak </a:t>
            </a:r>
            <a:r>
              <a:rPr lang="en-US" dirty="0" err="1"/>
              <a:t>wajar</a:t>
            </a:r>
            <a:r>
              <a:rPr lang="en-US" dirty="0"/>
              <a:t> dan </a:t>
            </a:r>
            <a:r>
              <a:rPr lang="en-US" dirty="0" err="1"/>
              <a:t>manipulasi</a:t>
            </a:r>
            <a:r>
              <a:rPr lang="en-US" dirty="0"/>
              <a:t> </a:t>
            </a:r>
            <a:r>
              <a:rPr lang="en-US" dirty="0" err="1"/>
              <a:t>harga</a:t>
            </a:r>
            <a:r>
              <a:rPr lang="en-US" dirty="0"/>
              <a:t> transaksi </a:t>
            </a:r>
            <a:r>
              <a:rPr lang="en-US" dirty="0" err="1"/>
              <a:t>antar</a:t>
            </a:r>
            <a:r>
              <a:rPr lang="en-US" dirty="0"/>
              <a:t> </a:t>
            </a:r>
            <a:r>
              <a:rPr lang="en-US" dirty="0" err="1"/>
              <a:t>entitas</a:t>
            </a:r>
            <a:r>
              <a:rPr lang="en-US" dirty="0"/>
              <a:t> </a:t>
            </a:r>
            <a:r>
              <a:rPr lang="en-US" dirty="0" err="1"/>
              <a:t>grup</a:t>
            </a:r>
            <a:r>
              <a:rPr lang="en-US" dirty="0"/>
              <a:t>.</a:t>
            </a:r>
          </a:p>
          <a:p>
            <a:pPr marL="285750" indent="-285750">
              <a:buFont typeface="Arial" panose="020B0604020202020204" pitchFamily="34" charset="0"/>
              <a:buChar char="•"/>
            </a:pPr>
            <a:r>
              <a:rPr lang="en-US" dirty="0" err="1"/>
              <a:t>Penelusuran</a:t>
            </a:r>
            <a:r>
              <a:rPr lang="en-US" dirty="0"/>
              <a:t> </a:t>
            </a:r>
            <a:r>
              <a:rPr lang="en-US" dirty="0" err="1"/>
              <a:t>terhadap</a:t>
            </a:r>
            <a:r>
              <a:rPr lang="en-US" dirty="0"/>
              <a:t> </a:t>
            </a:r>
            <a:r>
              <a:rPr lang="en-US" dirty="0" err="1"/>
              <a:t>dokumen</a:t>
            </a:r>
            <a:r>
              <a:rPr lang="en-US" dirty="0"/>
              <a:t> Advanced Tax Agreements (ATA) dan </a:t>
            </a:r>
            <a:r>
              <a:rPr lang="en-US" dirty="0" err="1"/>
              <a:t>rekonsiliasi</a:t>
            </a:r>
            <a:r>
              <a:rPr lang="en-US" dirty="0"/>
              <a:t> </a:t>
            </a:r>
            <a:r>
              <a:rPr lang="en-US" dirty="0" err="1"/>
              <a:t>dengan</a:t>
            </a:r>
            <a:r>
              <a:rPr lang="en-US" dirty="0"/>
              <a:t> aktivitas ekonomi </a:t>
            </a:r>
            <a:r>
              <a:rPr lang="en-US" dirty="0" err="1"/>
              <a:t>nyata</a:t>
            </a:r>
            <a:r>
              <a:rPr lang="en-US" dirty="0"/>
              <a:t>.</a:t>
            </a:r>
          </a:p>
          <a:p>
            <a:pPr marL="285750" indent="-285750">
              <a:buFont typeface="Arial" panose="020B0604020202020204" pitchFamily="34" charset="0"/>
              <a:buChar char="•"/>
            </a:pPr>
            <a:r>
              <a:rPr lang="en-US" dirty="0" err="1"/>
              <a:t>Analisis</a:t>
            </a:r>
            <a:r>
              <a:rPr lang="en-US" dirty="0"/>
              <a:t> forensic accounting untuk </a:t>
            </a:r>
            <a:r>
              <a:rPr lang="en-US" dirty="0" err="1"/>
              <a:t>menilai</a:t>
            </a:r>
            <a:r>
              <a:rPr lang="en-US" dirty="0"/>
              <a:t> </a:t>
            </a:r>
            <a:r>
              <a:rPr lang="en-US" dirty="0" err="1"/>
              <a:t>ketidaksesuaian</a:t>
            </a:r>
            <a:r>
              <a:rPr lang="en-US" dirty="0"/>
              <a:t> </a:t>
            </a:r>
            <a:r>
              <a:rPr lang="en-US" dirty="0" err="1"/>
              <a:t>antara</a:t>
            </a:r>
            <a:r>
              <a:rPr lang="en-US" dirty="0"/>
              <a:t> </a:t>
            </a:r>
            <a:r>
              <a:rPr lang="en-US" dirty="0" err="1"/>
              <a:t>beban</a:t>
            </a:r>
            <a:r>
              <a:rPr lang="en-US" dirty="0"/>
              <a:t> </a:t>
            </a:r>
            <a:r>
              <a:rPr lang="en-US" dirty="0" err="1"/>
              <a:t>pajak</a:t>
            </a:r>
            <a:r>
              <a:rPr lang="en-US" dirty="0"/>
              <a:t> dan </a:t>
            </a:r>
            <a:r>
              <a:rPr lang="en-US" dirty="0" err="1"/>
              <a:t>lokasi</a:t>
            </a:r>
            <a:r>
              <a:rPr lang="en-US" dirty="0"/>
              <a:t> aktivitas </a:t>
            </a:r>
            <a:r>
              <a:rPr lang="en-US" dirty="0" err="1"/>
              <a:t>operasional</a:t>
            </a:r>
            <a:r>
              <a:rPr lang="en-US" dirty="0"/>
              <a:t> </a:t>
            </a:r>
            <a:r>
              <a:rPr lang="en-US" dirty="0" err="1"/>
              <a:t>perusahaan</a:t>
            </a:r>
            <a:r>
              <a:rPr lang="en-US" dirty="0"/>
              <a:t>.</a:t>
            </a:r>
          </a:p>
          <a:p>
            <a:pPr marL="285750" indent="-285750">
              <a:buFont typeface="Arial" panose="020B0604020202020204" pitchFamily="34" charset="0"/>
              <a:buChar char="•"/>
            </a:pPr>
            <a:r>
              <a:rPr lang="en-US" dirty="0"/>
              <a:t>Forensik juga </a:t>
            </a:r>
            <a:r>
              <a:rPr lang="en-US" dirty="0" err="1"/>
              <a:t>digunakan</a:t>
            </a:r>
            <a:r>
              <a:rPr lang="en-US" dirty="0"/>
              <a:t> untuk </a:t>
            </a:r>
            <a:r>
              <a:rPr lang="en-US" dirty="0" err="1"/>
              <a:t>mengungkap</a:t>
            </a:r>
            <a:r>
              <a:rPr lang="en-US" dirty="0"/>
              <a:t> </a:t>
            </a:r>
            <a:r>
              <a:rPr lang="en-US" dirty="0" err="1"/>
              <a:t>ketidaksesuaian</a:t>
            </a:r>
            <a:r>
              <a:rPr lang="en-US" dirty="0"/>
              <a:t> </a:t>
            </a:r>
            <a:r>
              <a:rPr lang="en-US" dirty="0" err="1"/>
              <a:t>antara</a:t>
            </a:r>
            <a:r>
              <a:rPr lang="en-US" dirty="0"/>
              <a:t> strategi </a:t>
            </a:r>
            <a:r>
              <a:rPr lang="en-US" dirty="0" err="1"/>
              <a:t>penghindaran</a:t>
            </a:r>
            <a:r>
              <a:rPr lang="en-US" dirty="0"/>
              <a:t> </a:t>
            </a:r>
            <a:r>
              <a:rPr lang="en-US" dirty="0" err="1"/>
              <a:t>pajak</a:t>
            </a:r>
            <a:r>
              <a:rPr lang="en-US" dirty="0"/>
              <a:t> yang </a:t>
            </a:r>
            <a:r>
              <a:rPr lang="en-US" dirty="0" err="1"/>
              <a:t>agresif</a:t>
            </a:r>
            <a:r>
              <a:rPr lang="en-US" dirty="0"/>
              <a:t> dan laporan keuangan publik </a:t>
            </a:r>
            <a:r>
              <a:rPr lang="en-US" dirty="0" err="1"/>
              <a:t>perusahaan</a:t>
            </a:r>
            <a:r>
              <a:rPr lang="en-US" dirty="0"/>
              <a:t>.</a:t>
            </a:r>
          </a:p>
        </p:txBody>
      </p:sp>
    </p:spTree>
    <p:extLst>
      <p:ext uri="{BB962C8B-B14F-4D97-AF65-F5344CB8AC3E}">
        <p14:creationId xmlns:p14="http://schemas.microsoft.com/office/powerpoint/2010/main" val="3895608359"/>
      </p:ext>
    </p:extLst>
  </p:cSld>
  <p:clrMapOvr>
    <a:masterClrMapping/>
  </p:clrMapOvr>
</p:sld>
</file>

<file path=ppt/theme/theme1.xml><?xml version="1.0" encoding="utf-8"?>
<a:theme xmlns:a="http://schemas.openxmlformats.org/drawingml/2006/main" name="Custom">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968143_Win32_SL_V3" id="{4DA6DF5E-F5DF-461D-8863-50E9C5721FD0}" vid="{BC6DDDB8-E14A-47D1-98C5-2C109624F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65614A-92F9-4391-AC3D-F3F5B0704F9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8451406B-581B-4C29-A833-E33D8A6AB075}">
  <ds:schemaRefs>
    <ds:schemaRef ds:uri="http://schemas.microsoft.com/sharepoint/v3/contenttype/forms"/>
  </ds:schemaRefs>
</ds:datastoreItem>
</file>

<file path=customXml/itemProps3.xml><?xml version="1.0" encoding="utf-8"?>
<ds:datastoreItem xmlns:ds="http://schemas.openxmlformats.org/officeDocument/2006/customXml" ds:itemID="{18903D25-5BE2-4D9E-B7D8-BE1DCAE2D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Colorful abstract pitch deck</Template>
  <TotalTime>397</TotalTime>
  <Words>1025</Words>
  <Application>Microsoft Office PowerPoint</Application>
  <PresentationFormat>Widescreen</PresentationFormat>
  <Paragraphs>80</Paragraphs>
  <Slides>14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Avenir Next LT Pro</vt:lpstr>
      <vt:lpstr>Calibri</vt:lpstr>
      <vt:lpstr>Wingdings</vt:lpstr>
      <vt:lpstr>Custom</vt:lpstr>
      <vt:lpstr>Skandal Perpajakan Global dan Respons Indonesia  mencakup kasus Panama Papers, LuxLeaks, dan isu “Quo Vadis Ditjen Pajak</vt:lpstr>
      <vt:lpstr>Agenda</vt:lpstr>
      <vt:lpstr>     Pendahuluan Akuntansi forensik dan audit investigasi berperan penting dalam membongkar kasus-kasus keuangan kompleks seperti penghindaran pajak dan pencucian uang lintas negara. kasus-kasus seperti panama papers, luxleaks, dan diskursus quo vadis ditjen pajak menjadi contoh nyata bagaimana praktik-praktik yang menyimpang dari etika dan hukum dapat terjadi bahkan dalam sistem formal.      </vt:lpstr>
      <vt:lpstr>     Kasus Panama Papers      </vt:lpstr>
      <vt:lpstr>PowerPoint Presentation</vt:lpstr>
      <vt:lpstr>PowerPoint Presentation</vt:lpstr>
      <vt:lpstr>Kasus LuxLeaks</vt:lpstr>
      <vt:lpstr>PowerPoint Presentation</vt:lpstr>
      <vt:lpstr>PowerPoint Presentation</vt:lpstr>
      <vt:lpstr>Quo Vadis Direktorat Jenderal Pajak (Ditjen Pajak)?​</vt:lpstr>
      <vt:lpstr>PowerPoint Presentation</vt:lpstr>
      <vt:lpstr>PowerPoint Presentation</vt:lpstr>
      <vt:lpstr>V. Penutup   ketiga kasus di atas menyoroti pentingnya akuntansi forensik dan audit investigasi dalam mengawal transparansi, etika, dan keadilan dalam sistem perpajakan nasional maupun global. peran akuntan forensik tidak hanya mencakup pengumpulan bukti dan investigasi teknis, tetapi juga dalam memberikan rekomendasi struktural untuk mencegah terulangnya fraud. praktik penyalahgunaan seperti tax evasion, avoidance, dan gratification dapat dicegah jika sistem audit dan forensik diperkuat dan diterapkan secara konsisten.</vt:lpstr>
      <vt:lpstr>Referensi Tambahan: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Skandal Perpajakan Global dan Respons Indonesia  mencakup kasus Panama Papers, LuxLeaks, dan isu “Quo Vadis Ditjen Pajak</dc:title>
  <dc:creator>atilon YS</dc:creator>
  <cp:lastModifiedBy>atilon YS</cp:lastModifiedBy>
  <cp:revision>10</cp:revision>
  <dcterms:created xsi:type="dcterms:W3CDTF">2025-06-23T01:33:25Z</dcterms:created>
  <dcterms:modified xsi:type="dcterms:W3CDTF">2025-06-23T08:11:14Z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