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9" r:id="rId3"/>
    <p:sldId id="302" r:id="rId4"/>
    <p:sldId id="301" r:id="rId5"/>
    <p:sldId id="303" r:id="rId6"/>
    <p:sldId id="304" r:id="rId7"/>
    <p:sldId id="305" r:id="rId8"/>
    <p:sldId id="306" r:id="rId9"/>
    <p:sldId id="307" r:id="rId10"/>
    <p:sldId id="308" r:id="rId11"/>
    <p:sldId id="309" r:id="rId12"/>
    <p:sldId id="310" r:id="rId13"/>
    <p:sldId id="311"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E17BBE-18EB-5B4D-A394-83D030CA0D18}" type="doc">
      <dgm:prSet loTypeId="urn:microsoft.com/office/officeart/2005/8/layout/hierarchy2" loCatId="" qsTypeId="urn:microsoft.com/office/officeart/2005/8/quickstyle/simple2" qsCatId="simple" csTypeId="urn:microsoft.com/office/officeart/2005/8/colors/accent1_1" csCatId="accent1" phldr="1"/>
      <dgm:spPr/>
      <dgm:t>
        <a:bodyPr/>
        <a:lstStyle/>
        <a:p>
          <a:endParaRPr lang="id-ID"/>
        </a:p>
      </dgm:t>
    </dgm:pt>
    <dgm:pt modelId="{B579B845-3926-EF46-9E36-73CFB48ECAB7}">
      <dgm:prSet phldrT="[Teks]"/>
      <dgm:spPr/>
      <dgm:t>
        <a:bodyPr/>
        <a:lstStyle/>
        <a:p>
          <a:r>
            <a:rPr lang="id-ID" dirty="0">
              <a:latin typeface="Cambria" panose="02040503050406030204" pitchFamily="18" charset="0"/>
            </a:rPr>
            <a:t>Pejabat sipil yang meminta bantuan Tentara Nasional Indonesia atau Kepolisian Negara Republik Indonesia untuk melawan pelaksanaan peraturan perundang-undangan</a:t>
          </a:r>
        </a:p>
      </dgm:t>
    </dgm:pt>
    <dgm:pt modelId="{8E30295F-FA75-0D47-A868-0018596211AB}" type="parTrans" cxnId="{D37E9632-A28A-834E-AE90-0DBAD77618E2}">
      <dgm:prSet/>
      <dgm:spPr/>
      <dgm:t>
        <a:bodyPr/>
        <a:lstStyle/>
        <a:p>
          <a:endParaRPr lang="id-ID">
            <a:latin typeface="Cambria" panose="02040503050406030204" pitchFamily="18" charset="0"/>
          </a:endParaRPr>
        </a:p>
      </dgm:t>
    </dgm:pt>
    <dgm:pt modelId="{1769C892-C235-6F41-A839-B381B75165FB}" type="sibTrans" cxnId="{D37E9632-A28A-834E-AE90-0DBAD77618E2}">
      <dgm:prSet/>
      <dgm:spPr/>
      <dgm:t>
        <a:bodyPr/>
        <a:lstStyle/>
        <a:p>
          <a:endParaRPr lang="id-ID">
            <a:latin typeface="Cambria" panose="02040503050406030204" pitchFamily="18" charset="0"/>
          </a:endParaRPr>
        </a:p>
      </dgm:t>
    </dgm:pt>
    <dgm:pt modelId="{25B8DBEC-9F29-6442-AA54-6A36261DB12F}">
      <dgm:prSet phldrT="[Teks]"/>
      <dgm:spPr/>
      <dgm:t>
        <a:bodyPr/>
        <a:lstStyle/>
        <a:p>
          <a:r>
            <a:rPr lang="id-ID" dirty="0">
              <a:latin typeface="Cambria" panose="02040503050406030204" pitchFamily="18" charset="0"/>
            </a:rPr>
            <a:t>dipidana dengan pidana penjara paling lama 5 (lima) tahun.</a:t>
          </a:r>
        </a:p>
      </dgm:t>
    </dgm:pt>
    <dgm:pt modelId="{E9C7622E-7E12-4448-92C1-BEA24C95DE3E}" type="parTrans" cxnId="{725126BE-627F-A945-A565-C98E64228EE4}">
      <dgm:prSet/>
      <dgm:spPr/>
      <dgm:t>
        <a:bodyPr/>
        <a:lstStyle/>
        <a:p>
          <a:endParaRPr lang="id-ID">
            <a:latin typeface="Cambria" panose="02040503050406030204" pitchFamily="18" charset="0"/>
          </a:endParaRPr>
        </a:p>
      </dgm:t>
    </dgm:pt>
    <dgm:pt modelId="{7D93F83E-2E4B-7E44-9039-6CB6420D1610}" type="sibTrans" cxnId="{725126BE-627F-A945-A565-C98E64228EE4}">
      <dgm:prSet/>
      <dgm:spPr/>
      <dgm:t>
        <a:bodyPr/>
        <a:lstStyle/>
        <a:p>
          <a:endParaRPr lang="id-ID">
            <a:latin typeface="Cambria" panose="02040503050406030204" pitchFamily="18" charset="0"/>
          </a:endParaRPr>
        </a:p>
      </dgm:t>
    </dgm:pt>
    <dgm:pt modelId="{09494B33-89DD-AE4E-B9BD-C9C8438F49E9}" type="pres">
      <dgm:prSet presAssocID="{C8E17BBE-18EB-5B4D-A394-83D030CA0D18}" presName="diagram" presStyleCnt="0">
        <dgm:presLayoutVars>
          <dgm:chPref val="1"/>
          <dgm:dir/>
          <dgm:animOne val="branch"/>
          <dgm:animLvl val="lvl"/>
          <dgm:resizeHandles val="exact"/>
        </dgm:presLayoutVars>
      </dgm:prSet>
      <dgm:spPr/>
    </dgm:pt>
    <dgm:pt modelId="{8DCED566-C278-DE45-B5BD-47CBF92CC6C6}" type="pres">
      <dgm:prSet presAssocID="{B579B845-3926-EF46-9E36-73CFB48ECAB7}" presName="root1" presStyleCnt="0"/>
      <dgm:spPr/>
    </dgm:pt>
    <dgm:pt modelId="{B4AA85A8-B107-BA45-9258-76F4F767E9DE}" type="pres">
      <dgm:prSet presAssocID="{B579B845-3926-EF46-9E36-73CFB48ECAB7}" presName="LevelOneTextNode" presStyleLbl="node0" presStyleIdx="0" presStyleCnt="1">
        <dgm:presLayoutVars>
          <dgm:chPref val="3"/>
        </dgm:presLayoutVars>
      </dgm:prSet>
      <dgm:spPr/>
    </dgm:pt>
    <dgm:pt modelId="{EEFDB757-6C05-C74A-BC86-11C69E987EBA}" type="pres">
      <dgm:prSet presAssocID="{B579B845-3926-EF46-9E36-73CFB48ECAB7}" presName="level2hierChild" presStyleCnt="0"/>
      <dgm:spPr/>
    </dgm:pt>
    <dgm:pt modelId="{E51C7670-393A-4542-AFA9-2999E7B3E857}" type="pres">
      <dgm:prSet presAssocID="{E9C7622E-7E12-4448-92C1-BEA24C95DE3E}" presName="conn2-1" presStyleLbl="parChTrans1D2" presStyleIdx="0" presStyleCnt="1"/>
      <dgm:spPr/>
    </dgm:pt>
    <dgm:pt modelId="{36F90DC6-B131-9047-9604-B1A6D67806C9}" type="pres">
      <dgm:prSet presAssocID="{E9C7622E-7E12-4448-92C1-BEA24C95DE3E}" presName="connTx" presStyleLbl="parChTrans1D2" presStyleIdx="0" presStyleCnt="1"/>
      <dgm:spPr/>
    </dgm:pt>
    <dgm:pt modelId="{227B2F21-E423-234A-87EB-4E03FB794BD5}" type="pres">
      <dgm:prSet presAssocID="{25B8DBEC-9F29-6442-AA54-6A36261DB12F}" presName="root2" presStyleCnt="0"/>
      <dgm:spPr/>
    </dgm:pt>
    <dgm:pt modelId="{F9B4DDCE-5A7C-A14C-A034-0D850F713CD2}" type="pres">
      <dgm:prSet presAssocID="{25B8DBEC-9F29-6442-AA54-6A36261DB12F}" presName="LevelTwoTextNode" presStyleLbl="node2" presStyleIdx="0" presStyleCnt="1">
        <dgm:presLayoutVars>
          <dgm:chPref val="3"/>
        </dgm:presLayoutVars>
      </dgm:prSet>
      <dgm:spPr/>
    </dgm:pt>
    <dgm:pt modelId="{3735528C-0E6D-5949-9AB6-38F2F3D2B807}" type="pres">
      <dgm:prSet presAssocID="{25B8DBEC-9F29-6442-AA54-6A36261DB12F}" presName="level3hierChild" presStyleCnt="0"/>
      <dgm:spPr/>
    </dgm:pt>
  </dgm:ptLst>
  <dgm:cxnLst>
    <dgm:cxn modelId="{D37E9632-A28A-834E-AE90-0DBAD77618E2}" srcId="{C8E17BBE-18EB-5B4D-A394-83D030CA0D18}" destId="{B579B845-3926-EF46-9E36-73CFB48ECAB7}" srcOrd="0" destOrd="0" parTransId="{8E30295F-FA75-0D47-A868-0018596211AB}" sibTransId="{1769C892-C235-6F41-A839-B381B75165FB}"/>
    <dgm:cxn modelId="{F7E2BA3F-68ED-5A43-9857-068DCF9804A3}" type="presOf" srcId="{E9C7622E-7E12-4448-92C1-BEA24C95DE3E}" destId="{E51C7670-393A-4542-AFA9-2999E7B3E857}" srcOrd="0" destOrd="0" presId="urn:microsoft.com/office/officeart/2005/8/layout/hierarchy2"/>
    <dgm:cxn modelId="{8DC82F42-E3EE-EA4B-8CC6-5807B9AD3D59}" type="presOf" srcId="{E9C7622E-7E12-4448-92C1-BEA24C95DE3E}" destId="{36F90DC6-B131-9047-9604-B1A6D67806C9}" srcOrd="1" destOrd="0" presId="urn:microsoft.com/office/officeart/2005/8/layout/hierarchy2"/>
    <dgm:cxn modelId="{08A1706D-10DD-E54A-8C39-400F912B92D6}" type="presOf" srcId="{B579B845-3926-EF46-9E36-73CFB48ECAB7}" destId="{B4AA85A8-B107-BA45-9258-76F4F767E9DE}" srcOrd="0" destOrd="0" presId="urn:microsoft.com/office/officeart/2005/8/layout/hierarchy2"/>
    <dgm:cxn modelId="{A2CE3097-B510-4044-9CC3-D5526DC8CC45}" type="presOf" srcId="{C8E17BBE-18EB-5B4D-A394-83D030CA0D18}" destId="{09494B33-89DD-AE4E-B9BD-C9C8438F49E9}" srcOrd="0" destOrd="0" presId="urn:microsoft.com/office/officeart/2005/8/layout/hierarchy2"/>
    <dgm:cxn modelId="{31A55FA3-89A1-264D-BB68-631BBF8A4F39}" type="presOf" srcId="{25B8DBEC-9F29-6442-AA54-6A36261DB12F}" destId="{F9B4DDCE-5A7C-A14C-A034-0D850F713CD2}" srcOrd="0" destOrd="0" presId="urn:microsoft.com/office/officeart/2005/8/layout/hierarchy2"/>
    <dgm:cxn modelId="{725126BE-627F-A945-A565-C98E64228EE4}" srcId="{B579B845-3926-EF46-9E36-73CFB48ECAB7}" destId="{25B8DBEC-9F29-6442-AA54-6A36261DB12F}" srcOrd="0" destOrd="0" parTransId="{E9C7622E-7E12-4448-92C1-BEA24C95DE3E}" sibTransId="{7D93F83E-2E4B-7E44-9039-6CB6420D1610}"/>
    <dgm:cxn modelId="{EBB345C4-A64C-0047-8BA1-DAB3F01388D2}" type="presParOf" srcId="{09494B33-89DD-AE4E-B9BD-C9C8438F49E9}" destId="{8DCED566-C278-DE45-B5BD-47CBF92CC6C6}" srcOrd="0" destOrd="0" presId="urn:microsoft.com/office/officeart/2005/8/layout/hierarchy2"/>
    <dgm:cxn modelId="{CB55D932-FA0A-A643-9C08-E0B1A7D62FEC}" type="presParOf" srcId="{8DCED566-C278-DE45-B5BD-47CBF92CC6C6}" destId="{B4AA85A8-B107-BA45-9258-76F4F767E9DE}" srcOrd="0" destOrd="0" presId="urn:microsoft.com/office/officeart/2005/8/layout/hierarchy2"/>
    <dgm:cxn modelId="{1E5952BB-BA1D-6443-99F1-367EDBC4879F}" type="presParOf" srcId="{8DCED566-C278-DE45-B5BD-47CBF92CC6C6}" destId="{EEFDB757-6C05-C74A-BC86-11C69E987EBA}" srcOrd="1" destOrd="0" presId="urn:microsoft.com/office/officeart/2005/8/layout/hierarchy2"/>
    <dgm:cxn modelId="{2D9AC49B-9F1F-4F4B-B040-28A24C6A1BAC}" type="presParOf" srcId="{EEFDB757-6C05-C74A-BC86-11C69E987EBA}" destId="{E51C7670-393A-4542-AFA9-2999E7B3E857}" srcOrd="0" destOrd="0" presId="urn:microsoft.com/office/officeart/2005/8/layout/hierarchy2"/>
    <dgm:cxn modelId="{C7203719-3F33-6149-8B8A-CACE7F269244}" type="presParOf" srcId="{E51C7670-393A-4542-AFA9-2999E7B3E857}" destId="{36F90DC6-B131-9047-9604-B1A6D67806C9}" srcOrd="0" destOrd="0" presId="urn:microsoft.com/office/officeart/2005/8/layout/hierarchy2"/>
    <dgm:cxn modelId="{BE0E4255-B70A-F846-9509-C10B8E0660BD}" type="presParOf" srcId="{EEFDB757-6C05-C74A-BC86-11C69E987EBA}" destId="{227B2F21-E423-234A-87EB-4E03FB794BD5}" srcOrd="1" destOrd="0" presId="urn:microsoft.com/office/officeart/2005/8/layout/hierarchy2"/>
    <dgm:cxn modelId="{0572F49C-C35B-274B-AD96-5FC6092D51F2}" type="presParOf" srcId="{227B2F21-E423-234A-87EB-4E03FB794BD5}" destId="{F9B4DDCE-5A7C-A14C-A034-0D850F713CD2}" srcOrd="0" destOrd="0" presId="urn:microsoft.com/office/officeart/2005/8/layout/hierarchy2"/>
    <dgm:cxn modelId="{AE16283B-91B1-0746-9C9D-6405D2338C93}" type="presParOf" srcId="{227B2F21-E423-234A-87EB-4E03FB794BD5}" destId="{3735528C-0E6D-5949-9AB6-38F2F3D2B80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A85A8-B107-BA45-9258-76F4F767E9DE}">
      <dsp:nvSpPr>
        <dsp:cNvPr id="0" name=""/>
        <dsp:cNvSpPr/>
      </dsp:nvSpPr>
      <dsp:spPr>
        <a:xfrm>
          <a:off x="6188" y="1917002"/>
          <a:ext cx="3565239" cy="1782619"/>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Pejabat sipil yang meminta bantuan Tentara Nasional Indonesia atau Kepolisian Negara Republik Indonesia untuk melawan pelaksanaan peraturan perundang-undangan</a:t>
          </a:r>
        </a:p>
      </dsp:txBody>
      <dsp:txXfrm>
        <a:off x="58399" y="1969213"/>
        <a:ext cx="3460817" cy="1678197"/>
      </dsp:txXfrm>
    </dsp:sp>
    <dsp:sp modelId="{E51C7670-393A-4542-AFA9-2999E7B3E857}">
      <dsp:nvSpPr>
        <dsp:cNvPr id="0" name=""/>
        <dsp:cNvSpPr/>
      </dsp:nvSpPr>
      <dsp:spPr>
        <a:xfrm>
          <a:off x="3571428" y="2779747"/>
          <a:ext cx="1426095" cy="57128"/>
        </a:xfrm>
        <a:custGeom>
          <a:avLst/>
          <a:gdLst/>
          <a:ahLst/>
          <a:cxnLst/>
          <a:rect l="0" t="0" r="0" b="0"/>
          <a:pathLst>
            <a:path>
              <a:moveTo>
                <a:pt x="0" y="28564"/>
              </a:moveTo>
              <a:lnTo>
                <a:pt x="1426095" y="2856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4248823" y="2772659"/>
        <a:ext cx="71304" cy="71304"/>
      </dsp:txXfrm>
    </dsp:sp>
    <dsp:sp modelId="{F9B4DDCE-5A7C-A14C-A034-0D850F713CD2}">
      <dsp:nvSpPr>
        <dsp:cNvPr id="0" name=""/>
        <dsp:cNvSpPr/>
      </dsp:nvSpPr>
      <dsp:spPr>
        <a:xfrm>
          <a:off x="4997523" y="1917002"/>
          <a:ext cx="3565239" cy="1782619"/>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dipidana dengan pidana penjara paling lama 5 (lima) tahun.</a:t>
          </a:r>
        </a:p>
      </dsp:txBody>
      <dsp:txXfrm>
        <a:off x="5049734" y="1969213"/>
        <a:ext cx="3460817" cy="167819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628800"/>
            <a:ext cx="9144000" cy="2862322"/>
          </a:xfrm>
          <a:prstGeom prst="rect">
            <a:avLst/>
          </a:prstGeom>
          <a:noFill/>
        </p:spPr>
        <p:txBody>
          <a:bodyPr wrap="square" lIns="91440" tIns="45720" rIns="91440" bIns="45720">
            <a:spAutoFit/>
          </a:bodyPr>
          <a:lstStyle/>
          <a:p>
            <a:pPr algn="ctr"/>
            <a:r>
              <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Penolakan atau pengabaian tugas yang diminta, tindak pidana paksaan dan penyiksaan, penyalahgunaan jabatan atau kewenangan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764704"/>
            <a:ext cx="8229600"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Pengaturan mengenai kejahatan jabatan ini digolongkan atas perbuatan-perbuatan yang merugikan kepentingan umum, keuangan negara dan kepentingan individu.</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Seperti halnya penyidik yang tidak memenuhi permintaan untuk menyatakan bahwa ada orang yang dirampas kemerdekaannya secara melawan hukum atau tidak memberitahukan hal tersebut dengan segera kepada atasannya. Misalnya, tidak menindaklanjuti laporan atau informasi adanya seseorang yang dirampas kemerdekaannya secara melawan hukum.</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611371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764704"/>
            <a:ext cx="8229600"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Pasal 531 KUHP Nasional mengatur sanksi pidana penjara paling lama 4 (empat) tahun bagi pejabat yang ditugaskan menjaga orang yang ditahan menurut perintah pejabat yang berwenang atau putusan atau penetapan pengadilan, membiarkan orang tersebut melarikan diri, melepaskan orang tersebut, atau menolong orang tersebut pada waktu dilepaskan atau melepaskan diri.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222572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764704"/>
            <a:ext cx="8229600" cy="547260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Mengenai tindak pidana melampaui kewenangan, Pasal 536 KUHP Nasional memuat beberapa jenis delik yakni:</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Melampaui kewenangannya meminta orang memperlihatkan kepadanya atau merampas surat, kartu pos, barang, atau paket yang dipercayakan kepada suatu lembaga pengangkutan atau jasa pengiriman umum.</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Melampaui kewenangannya meminta penyelenggara sistem elektronik memberikan dokumen dan informasi elektronik mengenai komunikasi yang terjadi melalui jejaring sistem elektronik tersebut.</a:t>
            </a:r>
          </a:p>
        </p:txBody>
      </p:sp>
    </p:spTree>
    <p:extLst>
      <p:ext uri="{BB962C8B-B14F-4D97-AF65-F5344CB8AC3E}">
        <p14:creationId xmlns:p14="http://schemas.microsoft.com/office/powerpoint/2010/main" val="383461746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764704"/>
            <a:ext cx="8229600" cy="547260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Pidana penjara paling lama 5 (lima) tahun atau pidana denda paling banyak kategori IV, pejabat suatu lembaga yang bertugas di bidang pengangkutan surat atau barang yang:</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Memberikan surat, kartu pos, barang, atau paket kepada orang lain selain yang berhak;</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Merusak, memusnahkan, atau menghilangkan surat, kartu pos, barang, atau paket tersebut;</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Mengubah isi surat, kartu pos, barang, atau paket tersebut; atau</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Mengambil untuk diri sendiri suatu barang di dalam </a:t>
            </a:r>
            <a:r>
              <a:rPr lang="id-ID">
                <a:solidFill>
                  <a:schemeClr val="tx1"/>
                </a:solidFill>
                <a:latin typeface="Cambria" panose="02040503050406030204" pitchFamily="18" charset="0"/>
                <a:cs typeface="Arial" panose="020B0604020202020204" pitchFamily="34" charset="0"/>
              </a:rPr>
              <a:t>surat atau paket</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114622038"/>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err="1">
                <a:latin typeface="Arial" panose="020B0604020202020204" pitchFamily="34" charset="0"/>
                <a:ea typeface="+mj-ea"/>
                <a:cs typeface="Arial" panose="020B0604020202020204" pitchFamily="34" charset="0"/>
              </a:rPr>
              <a:t>A</a:t>
            </a:r>
            <a:r>
              <a:rPr lang="id-ID" sz="3600" b="1" dirty="0">
                <a:latin typeface="Arial" panose="020B0604020202020204" pitchFamily="34" charset="0"/>
                <a:ea typeface="+mj-ea"/>
                <a:cs typeface="Arial" panose="020B0604020202020204" pitchFamily="34" charset="0"/>
              </a:rPr>
              <a:t>. Penolakan atau Pengabaian Tugas yang Diminta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Tindak pidana jabatan diatur dalam Bab XXX KUHP Nasional, berkaitan dengan tugas Komandan Tentara Nasional Indonesia.</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Pasal 527 KUHP Nasional menentukan bahwa “Seorang komandan Tentara Nasional Indonesia yang menolak atau mengabaikan permintaan pemberian bantuan kekuatan di bawah perintahnya ketika diminta oleh pejabat yang berwenang menurut </a:t>
            </a:r>
            <a:r>
              <a:rPr lang="id-ID" dirty="0" err="1">
                <a:solidFill>
                  <a:schemeClr val="tx1"/>
                </a:solidFill>
                <a:latin typeface="Cambria" panose="02040503050406030204" pitchFamily="18" charset="0"/>
                <a:cs typeface="Arial" panose="020B0604020202020204" pitchFamily="34" charset="0"/>
              </a:rPr>
              <a:t>Undang-Undang</a:t>
            </a:r>
            <a:r>
              <a:rPr lang="id-ID" dirty="0">
                <a:solidFill>
                  <a:schemeClr val="tx1"/>
                </a:solidFill>
                <a:latin typeface="Cambria" panose="02040503050406030204" pitchFamily="18" charset="0"/>
                <a:cs typeface="Arial" panose="020B0604020202020204" pitchFamily="34" charset="0"/>
              </a:rPr>
              <a:t>, dipidana dengan pidana penjara paling lama 4 (empat) tahun”.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2DF2FA7-F089-7945-A875-209CAEED32DE}"/>
              </a:ext>
            </a:extLst>
          </p:cNvPr>
          <p:cNvGraphicFramePr/>
          <p:nvPr>
            <p:extLst>
              <p:ext uri="{D42A27DB-BD31-4B8C-83A1-F6EECF244321}">
                <p14:modId xmlns:p14="http://schemas.microsoft.com/office/powerpoint/2010/main" val="17270695"/>
              </p:ext>
            </p:extLst>
          </p:nvPr>
        </p:nvGraphicFramePr>
        <p:xfrm>
          <a:off x="251520" y="764704"/>
          <a:ext cx="8568952"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5535215"/>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556792"/>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Jika pelaksanaan peraturan perundang-undangan atau perintah yang sah dari pejabat yang berwenang, putusan pengadilan, atau surat perintah pengadilan terhalang karena permintaan, pejabat sipil tersebut dipidana dengan pidana penjara paling lama 7 (tujuh) tahun. Tindak pidana dalam ketentuan ini merupakan tindak pidana terhadap penyelenggaraan peradilan.</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err="1">
                <a:latin typeface="Cambria" panose="02040503050406030204" pitchFamily="18" charset="0"/>
              </a:rPr>
              <a:t>B</a:t>
            </a:r>
            <a:r>
              <a:rPr lang="id-ID" dirty="0">
                <a:latin typeface="Cambria" panose="02040503050406030204" pitchFamily="18" charset="0"/>
              </a:rPr>
              <a:t>. Tindak Pidana Paksaan dan Tindak Pidana Penyiksaan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Selama ini </a:t>
            </a:r>
            <a:r>
              <a:rPr lang="id-ID" dirty="0" err="1">
                <a:solidFill>
                  <a:schemeClr val="tx1"/>
                </a:solidFill>
                <a:latin typeface="Cambria" panose="02040503050406030204" pitchFamily="18" charset="0"/>
                <a:cs typeface="Arial" panose="020B0604020202020204" pitchFamily="34" charset="0"/>
              </a:rPr>
              <a:t>pemeriksan</a:t>
            </a:r>
            <a:r>
              <a:rPr lang="id-ID" dirty="0">
                <a:solidFill>
                  <a:schemeClr val="tx1"/>
                </a:solidFill>
                <a:latin typeface="Cambria" panose="02040503050406030204" pitchFamily="18" charset="0"/>
                <a:cs typeface="Arial" panose="020B0604020202020204" pitchFamily="34" charset="0"/>
              </a:rPr>
              <a:t> kasus penyiksaan umumnya menggunakan pasal-pasal penganiayaan dalam KUHP. Namun, masalahnya pengaturan penganiayaan dalam KUHP tidak cukup mampu menghadapi kompleksitas suatu tindakan penyiksaan, baik dari sisi tingkat kejahatan (</a:t>
            </a:r>
            <a:r>
              <a:rPr lang="id-ID" dirty="0" err="1">
                <a:solidFill>
                  <a:schemeClr val="tx1"/>
                </a:solidFill>
                <a:latin typeface="Cambria" panose="02040503050406030204" pitchFamily="18" charset="0"/>
                <a:cs typeface="Arial" panose="020B0604020202020204" pitchFamily="34" charset="0"/>
              </a:rPr>
              <a:t>gravity</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of</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the</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offence</a:t>
            </a:r>
            <a:r>
              <a:rPr lang="id-ID" dirty="0">
                <a:solidFill>
                  <a:schemeClr val="tx1"/>
                </a:solidFill>
                <a:latin typeface="Cambria" panose="02040503050406030204" pitchFamily="18" charset="0"/>
                <a:cs typeface="Arial" panose="020B0604020202020204" pitchFamily="34" charset="0"/>
              </a:rPr>
              <a:t>) penyiksaan maupun kemampuan untuk menjangkau aktor-aktor yang terlibat dan harus dihukum.</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657965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Banyak kasus penyiksaan yang kemudian diperlakukan sebagai kejahatan biasa dan hanya menjangkau para pelaku langsung dengan hukuman yang relatif ringan. Oleh karena itu, tindak pidana paksaan dan penyiksaan diatur secara khusus dalam Pasal 529 dan Pasal 530 KUHP Nasional.</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1228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Pasal 529:</a:t>
            </a:r>
          </a:p>
          <a:p>
            <a:pPr algn="just"/>
            <a:r>
              <a:rPr lang="id-ID" sz="2400" dirty="0">
                <a:solidFill>
                  <a:schemeClr val="tx1"/>
                </a:solidFill>
                <a:latin typeface="Cambria" panose="02040503050406030204" pitchFamily="18" charset="0"/>
                <a:cs typeface="Arial" panose="020B0604020202020204" pitchFamily="34" charset="0"/>
              </a:rPr>
              <a:t>Pejabat yang dalam perkara pidana memaksa seseorang untuk mengaku atau memberi keterangan, dipidana dengan pidana penjara paling lama 4 (empat) tahun”. Yang dimaksud dengan “memaksa” adalah menggunakan kekuasaan secara tidak sah.</a:t>
            </a:r>
          </a:p>
        </p:txBody>
      </p:sp>
    </p:spTree>
    <p:extLst>
      <p:ext uri="{BB962C8B-B14F-4D97-AF65-F5344CB8AC3E}">
        <p14:creationId xmlns:p14="http://schemas.microsoft.com/office/powerpoint/2010/main" val="301386555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980728"/>
            <a:ext cx="8229600" cy="48531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Contoh:</a:t>
            </a:r>
          </a:p>
          <a:p>
            <a:pPr algn="just"/>
            <a:r>
              <a:rPr lang="id-ID" sz="2400" dirty="0">
                <a:solidFill>
                  <a:schemeClr val="tx1"/>
                </a:solidFill>
                <a:latin typeface="Cambria" panose="02040503050406030204" pitchFamily="18" charset="0"/>
                <a:cs typeface="Arial" panose="020B0604020202020204" pitchFamily="34" charset="0"/>
              </a:rPr>
              <a:t>Penyidik yang dalam melakukan penyidikan memaksa tersangka untuk mengaku atau memaksa saksi memberikan keterangan menurut kemauan dari penyidik. Memaksa dapat juga dilakukan secara fisik maupun secara psikis dengan cara menakut-nakuti supaya tertekan jiwanya. Tetapi apabila yang diperiksa itu seorang saksi yang memberikan keterangan yang bertentangan dengan kenyataan dan penyidik tersebut memberikan peringatan keras atau menunjukkan akibat yang tidak baik atas keterangan saksi yang bohong tersebut, ketentuan ini tidak diterapkan.</a:t>
            </a:r>
          </a:p>
        </p:txBody>
      </p:sp>
    </p:spTree>
    <p:extLst>
      <p:ext uri="{BB962C8B-B14F-4D97-AF65-F5344CB8AC3E}">
        <p14:creationId xmlns:p14="http://schemas.microsoft.com/office/powerpoint/2010/main" val="155752783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C. Penyalahgunaan Jabatan atau Kewenangan</a:t>
            </a:r>
            <a:endParaRPr lang="id-ID" dirty="0"/>
          </a:p>
        </p:txBody>
      </p:sp>
      <p:sp>
        <p:nvSpPr>
          <p:cNvPr id="4" name="Content Placeholder 2"/>
          <p:cNvSpPr txBox="1">
            <a:spLocks/>
          </p:cNvSpPr>
          <p:nvPr/>
        </p:nvSpPr>
        <p:spPr>
          <a:xfrm>
            <a:off x="611560" y="1844824"/>
            <a:ext cx="8229600" cy="4392488"/>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Tindak pidana penyalahgunaan jabatan atau kewenangan diatur dalam Pasal 531-Pasal 541 KUHP Nasional.</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Tindak pidana jabatan yang terkait dengan perbuatan-perbuatan koruptif dilebur ke dalam tindak pidana korupsi, sehingga tindak pidana jabatan yang diatur dalam KUHP Nasional adalah minus tindak pidana korupsi (hanya yang terkait dengan pelaksanaan jabatan, misalnya penolakan atau pengabaian tugas yang diminta, paksaan dan penyiksaan, penyalahgunaan jabatan/kewenangan).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Dalam KUHP lama tidak mengenal adanya tindak pidana korupsi. Dengan demikian, pengaturan mengenai tindak pidana penyalahgunaan jabatan dan kewenangan terpisah dengan tindak pidana korupsi.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646779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2960</TotalTime>
  <Words>764</Words>
  <Application>Microsoft Macintosh PowerPoint</Application>
  <PresentationFormat>Tampilan Layar (4:3)</PresentationFormat>
  <Paragraphs>34</Paragraphs>
  <Slides>14</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14</vt:i4>
      </vt:variant>
    </vt:vector>
  </HeadingPairs>
  <TitlesOfParts>
    <vt:vector size="20"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461</cp:revision>
  <cp:lastPrinted>2017-08-29T02:54:51Z</cp:lastPrinted>
  <dcterms:created xsi:type="dcterms:W3CDTF">2010-04-18T12:06:30Z</dcterms:created>
  <dcterms:modified xsi:type="dcterms:W3CDTF">2025-06-03T01:31:03Z</dcterms:modified>
</cp:coreProperties>
</file>