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99" r:id="rId3"/>
    <p:sldId id="301" r:id="rId4"/>
    <p:sldId id="303" r:id="rId5"/>
    <p:sldId id="304" r:id="rId6"/>
    <p:sldId id="306" r:id="rId7"/>
    <p:sldId id="305" r:id="rId8"/>
    <p:sldId id="302" r:id="rId9"/>
    <p:sldId id="307" r:id="rId10"/>
    <p:sldId id="308" r:id="rId11"/>
    <p:sldId id="309" r:id="rId12"/>
    <p:sldId id="310" r:id="rId13"/>
    <p:sldId id="311" r:id="rId14"/>
    <p:sldId id="312" r:id="rId15"/>
    <p:sldId id="313" r:id="rId16"/>
    <p:sldId id="300" r:id="rId17"/>
  </p:sldIdLst>
  <p:sldSz cx="9144000" cy="6858000" type="screen4x3"/>
  <p:notesSz cx="7045325" cy="9345613"/>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55" autoAdjust="0"/>
    <p:restoredTop sz="94309" autoAdjust="0"/>
  </p:normalViewPr>
  <p:slideViewPr>
    <p:cSldViewPr>
      <p:cViewPr varScale="1">
        <p:scale>
          <a:sx n="121" d="100"/>
          <a:sy n="121" d="100"/>
        </p:scale>
        <p:origin x="1432"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D7F2E1-085E-FE42-9321-429BED44045E}" type="doc">
      <dgm:prSet loTypeId="urn:microsoft.com/office/officeart/2005/8/layout/hierarchy2" loCatId="" qsTypeId="urn:microsoft.com/office/officeart/2005/8/quickstyle/simple2" qsCatId="simple" csTypeId="urn:microsoft.com/office/officeart/2005/8/colors/colorful4" csCatId="colorful" phldr="1"/>
      <dgm:spPr/>
      <dgm:t>
        <a:bodyPr/>
        <a:lstStyle/>
        <a:p>
          <a:endParaRPr lang="id-ID"/>
        </a:p>
      </dgm:t>
    </dgm:pt>
    <dgm:pt modelId="{1BF51BB5-352A-6740-876C-7739BC7E93FE}">
      <dgm:prSet phldrT="[Teks]"/>
      <dgm:spPr/>
      <dgm:t>
        <a:bodyPr/>
        <a:lstStyle/>
        <a:p>
          <a:r>
            <a:rPr lang="id-ID" dirty="0">
              <a:latin typeface="Cambria" panose="02040503050406030204" pitchFamily="18" charset="0"/>
            </a:rPr>
            <a:t>Dampak</a:t>
          </a:r>
        </a:p>
      </dgm:t>
    </dgm:pt>
    <dgm:pt modelId="{EB0E9281-033C-E040-96FF-3CADD999ECF1}" type="parTrans" cxnId="{8ED2E9EC-4348-6B40-8C83-CF9E8FABDCDF}">
      <dgm:prSet/>
      <dgm:spPr/>
      <dgm:t>
        <a:bodyPr/>
        <a:lstStyle/>
        <a:p>
          <a:endParaRPr lang="id-ID">
            <a:latin typeface="Cambria" panose="02040503050406030204" pitchFamily="18" charset="0"/>
          </a:endParaRPr>
        </a:p>
      </dgm:t>
    </dgm:pt>
    <dgm:pt modelId="{E6C94717-A7E6-6C42-9787-AC15A8EFD5ED}" type="sibTrans" cxnId="{8ED2E9EC-4348-6B40-8C83-CF9E8FABDCDF}">
      <dgm:prSet/>
      <dgm:spPr/>
      <dgm:t>
        <a:bodyPr/>
        <a:lstStyle/>
        <a:p>
          <a:endParaRPr lang="id-ID">
            <a:latin typeface="Cambria" panose="02040503050406030204" pitchFamily="18" charset="0"/>
          </a:endParaRPr>
        </a:p>
      </dgm:t>
    </dgm:pt>
    <dgm:pt modelId="{7D084CF2-A7BF-AF4B-94FC-4295970CFD70}">
      <dgm:prSet phldrT="[Teks]"/>
      <dgm:spPr/>
      <dgm:t>
        <a:bodyPr/>
        <a:lstStyle/>
        <a:p>
          <a:r>
            <a:rPr lang="id-ID" dirty="0">
              <a:latin typeface="Cambria" panose="02040503050406030204" pitchFamily="18" charset="0"/>
            </a:rPr>
            <a:t>Positif</a:t>
          </a:r>
        </a:p>
      </dgm:t>
    </dgm:pt>
    <dgm:pt modelId="{FBBA7A4B-6292-DE4C-BF36-F7FDC40CEDA6}" type="parTrans" cxnId="{7D3BC753-CC20-924A-B2DD-5E9FBDE486BA}">
      <dgm:prSet/>
      <dgm:spPr/>
      <dgm:t>
        <a:bodyPr/>
        <a:lstStyle/>
        <a:p>
          <a:endParaRPr lang="id-ID">
            <a:latin typeface="Cambria" panose="02040503050406030204" pitchFamily="18" charset="0"/>
          </a:endParaRPr>
        </a:p>
      </dgm:t>
    </dgm:pt>
    <dgm:pt modelId="{689EC966-0018-5A40-BF6A-CEFF0A3D2F0D}" type="sibTrans" cxnId="{7D3BC753-CC20-924A-B2DD-5E9FBDE486BA}">
      <dgm:prSet/>
      <dgm:spPr/>
      <dgm:t>
        <a:bodyPr/>
        <a:lstStyle/>
        <a:p>
          <a:endParaRPr lang="id-ID">
            <a:latin typeface="Cambria" panose="02040503050406030204" pitchFamily="18" charset="0"/>
          </a:endParaRPr>
        </a:p>
      </dgm:t>
    </dgm:pt>
    <dgm:pt modelId="{977E31B3-B57B-CD44-86B6-483A9A177A77}">
      <dgm:prSet phldrT="[Teks]"/>
      <dgm:spPr/>
      <dgm:t>
        <a:bodyPr/>
        <a:lstStyle/>
        <a:p>
          <a:r>
            <a:rPr lang="id-ID" dirty="0">
              <a:latin typeface="Cambria" panose="02040503050406030204" pitchFamily="18" charset="0"/>
            </a:rPr>
            <a:t>Meningkatnya produktivitas dan efisiensi kerja manusia</a:t>
          </a:r>
        </a:p>
      </dgm:t>
    </dgm:pt>
    <dgm:pt modelId="{93E78978-2789-3E4A-8567-7876A8474AD4}" type="parTrans" cxnId="{B73D6824-0E51-3947-B609-C05D32E367C9}">
      <dgm:prSet/>
      <dgm:spPr/>
      <dgm:t>
        <a:bodyPr/>
        <a:lstStyle/>
        <a:p>
          <a:endParaRPr lang="id-ID">
            <a:latin typeface="Cambria" panose="02040503050406030204" pitchFamily="18" charset="0"/>
          </a:endParaRPr>
        </a:p>
      </dgm:t>
    </dgm:pt>
    <dgm:pt modelId="{885581CF-4D2A-154E-AE91-8D79A98B8582}" type="sibTrans" cxnId="{B73D6824-0E51-3947-B609-C05D32E367C9}">
      <dgm:prSet/>
      <dgm:spPr/>
      <dgm:t>
        <a:bodyPr/>
        <a:lstStyle/>
        <a:p>
          <a:endParaRPr lang="id-ID">
            <a:latin typeface="Cambria" panose="02040503050406030204" pitchFamily="18" charset="0"/>
          </a:endParaRPr>
        </a:p>
      </dgm:t>
    </dgm:pt>
    <dgm:pt modelId="{EA9C48F5-E921-E946-A0EB-6627DE1BE24D}">
      <dgm:prSet phldrT="[Teks]"/>
      <dgm:spPr/>
      <dgm:t>
        <a:bodyPr/>
        <a:lstStyle/>
        <a:p>
          <a:r>
            <a:rPr lang="id-ID" dirty="0">
              <a:latin typeface="Cambria" panose="02040503050406030204" pitchFamily="18" charset="0"/>
            </a:rPr>
            <a:t>Kemudahan dalam hal komunikasi dan akses informasi</a:t>
          </a:r>
        </a:p>
      </dgm:t>
    </dgm:pt>
    <dgm:pt modelId="{B2ABDCED-A023-3D40-9ACE-57EA73B84CE8}" type="parTrans" cxnId="{D6DE16D2-F30D-D94F-9E44-3762E6901837}">
      <dgm:prSet/>
      <dgm:spPr/>
      <dgm:t>
        <a:bodyPr/>
        <a:lstStyle/>
        <a:p>
          <a:endParaRPr lang="id-ID">
            <a:latin typeface="Cambria" panose="02040503050406030204" pitchFamily="18" charset="0"/>
          </a:endParaRPr>
        </a:p>
      </dgm:t>
    </dgm:pt>
    <dgm:pt modelId="{3C1DC15F-97CC-254A-BEBE-48B4A012F903}" type="sibTrans" cxnId="{D6DE16D2-F30D-D94F-9E44-3762E6901837}">
      <dgm:prSet/>
      <dgm:spPr/>
      <dgm:t>
        <a:bodyPr/>
        <a:lstStyle/>
        <a:p>
          <a:endParaRPr lang="id-ID">
            <a:latin typeface="Cambria" panose="02040503050406030204" pitchFamily="18" charset="0"/>
          </a:endParaRPr>
        </a:p>
      </dgm:t>
    </dgm:pt>
    <dgm:pt modelId="{D4E010BC-20E5-2147-B104-EC073B1E63FD}">
      <dgm:prSet phldrT="[Teks]"/>
      <dgm:spPr/>
      <dgm:t>
        <a:bodyPr/>
        <a:lstStyle/>
        <a:p>
          <a:r>
            <a:rPr lang="id-ID" dirty="0">
              <a:latin typeface="Cambria" panose="02040503050406030204" pitchFamily="18" charset="0"/>
            </a:rPr>
            <a:t>Negatif</a:t>
          </a:r>
        </a:p>
      </dgm:t>
    </dgm:pt>
    <dgm:pt modelId="{A85928FE-9B81-0B48-A7A3-FA10C7FEE96E}" type="parTrans" cxnId="{21AF1605-558A-DF41-8195-CD36900B062B}">
      <dgm:prSet/>
      <dgm:spPr/>
      <dgm:t>
        <a:bodyPr/>
        <a:lstStyle/>
        <a:p>
          <a:endParaRPr lang="id-ID">
            <a:latin typeface="Cambria" panose="02040503050406030204" pitchFamily="18" charset="0"/>
          </a:endParaRPr>
        </a:p>
      </dgm:t>
    </dgm:pt>
    <dgm:pt modelId="{5D05E28F-F3A7-4249-841C-05A01751E3D4}" type="sibTrans" cxnId="{21AF1605-558A-DF41-8195-CD36900B062B}">
      <dgm:prSet/>
      <dgm:spPr/>
      <dgm:t>
        <a:bodyPr/>
        <a:lstStyle/>
        <a:p>
          <a:endParaRPr lang="id-ID">
            <a:latin typeface="Cambria" panose="02040503050406030204" pitchFamily="18" charset="0"/>
          </a:endParaRPr>
        </a:p>
      </dgm:t>
    </dgm:pt>
    <dgm:pt modelId="{D0E40C1A-44BC-274B-A49C-ADCBC0A8BF09}">
      <dgm:prSet phldrT="[Teks]"/>
      <dgm:spPr/>
      <dgm:t>
        <a:bodyPr/>
        <a:lstStyle/>
        <a:p>
          <a:r>
            <a:rPr lang="id-ID" dirty="0">
              <a:latin typeface="Cambria" panose="02040503050406030204" pitchFamily="18" charset="0"/>
            </a:rPr>
            <a:t>Kehadiran AI membuka kemungkinan terjadinya bentuk-bentuk tindak pidana baru</a:t>
          </a:r>
        </a:p>
      </dgm:t>
    </dgm:pt>
    <dgm:pt modelId="{660C50F7-F49A-8541-A3D1-1DC9E1D1F54F}" type="parTrans" cxnId="{32B45296-6DF7-2F40-9311-073BCA70AADB}">
      <dgm:prSet/>
      <dgm:spPr/>
      <dgm:t>
        <a:bodyPr/>
        <a:lstStyle/>
        <a:p>
          <a:endParaRPr lang="id-ID">
            <a:latin typeface="Cambria" panose="02040503050406030204" pitchFamily="18" charset="0"/>
          </a:endParaRPr>
        </a:p>
      </dgm:t>
    </dgm:pt>
    <dgm:pt modelId="{9456CE8A-5155-6E48-8C60-590207EFE4EF}" type="sibTrans" cxnId="{32B45296-6DF7-2F40-9311-073BCA70AADB}">
      <dgm:prSet/>
      <dgm:spPr/>
      <dgm:t>
        <a:bodyPr/>
        <a:lstStyle/>
        <a:p>
          <a:endParaRPr lang="id-ID">
            <a:latin typeface="Cambria" panose="02040503050406030204" pitchFamily="18" charset="0"/>
          </a:endParaRPr>
        </a:p>
      </dgm:t>
    </dgm:pt>
    <dgm:pt modelId="{8F3B9FC7-580D-2E4D-9C71-0E306B460AEE}" type="pres">
      <dgm:prSet presAssocID="{D3D7F2E1-085E-FE42-9321-429BED44045E}" presName="diagram" presStyleCnt="0">
        <dgm:presLayoutVars>
          <dgm:chPref val="1"/>
          <dgm:dir/>
          <dgm:animOne val="branch"/>
          <dgm:animLvl val="lvl"/>
          <dgm:resizeHandles val="exact"/>
        </dgm:presLayoutVars>
      </dgm:prSet>
      <dgm:spPr/>
    </dgm:pt>
    <dgm:pt modelId="{FD53850D-9A33-DD4B-AEE1-9ED046C3E32B}" type="pres">
      <dgm:prSet presAssocID="{1BF51BB5-352A-6740-876C-7739BC7E93FE}" presName="root1" presStyleCnt="0"/>
      <dgm:spPr/>
    </dgm:pt>
    <dgm:pt modelId="{0FF288CA-713F-394F-A15C-9D0AD1311BA1}" type="pres">
      <dgm:prSet presAssocID="{1BF51BB5-352A-6740-876C-7739BC7E93FE}" presName="LevelOneTextNode" presStyleLbl="node0" presStyleIdx="0" presStyleCnt="1">
        <dgm:presLayoutVars>
          <dgm:chPref val="3"/>
        </dgm:presLayoutVars>
      </dgm:prSet>
      <dgm:spPr/>
    </dgm:pt>
    <dgm:pt modelId="{C2B24E2C-BC95-3E44-94D3-E593681EACFE}" type="pres">
      <dgm:prSet presAssocID="{1BF51BB5-352A-6740-876C-7739BC7E93FE}" presName="level2hierChild" presStyleCnt="0"/>
      <dgm:spPr/>
    </dgm:pt>
    <dgm:pt modelId="{76BD9809-353C-BE4B-A1E6-1DD1AE72E514}" type="pres">
      <dgm:prSet presAssocID="{FBBA7A4B-6292-DE4C-BF36-F7FDC40CEDA6}" presName="conn2-1" presStyleLbl="parChTrans1D2" presStyleIdx="0" presStyleCnt="2"/>
      <dgm:spPr/>
    </dgm:pt>
    <dgm:pt modelId="{6AA2C15C-47D5-2D4F-B313-1FD655492359}" type="pres">
      <dgm:prSet presAssocID="{FBBA7A4B-6292-DE4C-BF36-F7FDC40CEDA6}" presName="connTx" presStyleLbl="parChTrans1D2" presStyleIdx="0" presStyleCnt="2"/>
      <dgm:spPr/>
    </dgm:pt>
    <dgm:pt modelId="{9E8620DF-A92D-0A4D-B7A9-4B4D720CF168}" type="pres">
      <dgm:prSet presAssocID="{7D084CF2-A7BF-AF4B-94FC-4295970CFD70}" presName="root2" presStyleCnt="0"/>
      <dgm:spPr/>
    </dgm:pt>
    <dgm:pt modelId="{EA22BD59-17DF-EB40-BB95-4C231FEC002A}" type="pres">
      <dgm:prSet presAssocID="{7D084CF2-A7BF-AF4B-94FC-4295970CFD70}" presName="LevelTwoTextNode" presStyleLbl="node2" presStyleIdx="0" presStyleCnt="2">
        <dgm:presLayoutVars>
          <dgm:chPref val="3"/>
        </dgm:presLayoutVars>
      </dgm:prSet>
      <dgm:spPr/>
    </dgm:pt>
    <dgm:pt modelId="{A66A8535-70FB-B944-9F21-86FB127D9709}" type="pres">
      <dgm:prSet presAssocID="{7D084CF2-A7BF-AF4B-94FC-4295970CFD70}" presName="level3hierChild" presStyleCnt="0"/>
      <dgm:spPr/>
    </dgm:pt>
    <dgm:pt modelId="{23B5DD4D-2620-F24D-8E48-CD94BD3F3794}" type="pres">
      <dgm:prSet presAssocID="{93E78978-2789-3E4A-8567-7876A8474AD4}" presName="conn2-1" presStyleLbl="parChTrans1D3" presStyleIdx="0" presStyleCnt="3"/>
      <dgm:spPr/>
    </dgm:pt>
    <dgm:pt modelId="{0DCE1D5D-51F6-3E4D-AED8-A5D169272C40}" type="pres">
      <dgm:prSet presAssocID="{93E78978-2789-3E4A-8567-7876A8474AD4}" presName="connTx" presStyleLbl="parChTrans1D3" presStyleIdx="0" presStyleCnt="3"/>
      <dgm:spPr/>
    </dgm:pt>
    <dgm:pt modelId="{D938A9A1-4656-0544-91FF-AFC5EFD7D1CB}" type="pres">
      <dgm:prSet presAssocID="{977E31B3-B57B-CD44-86B6-483A9A177A77}" presName="root2" presStyleCnt="0"/>
      <dgm:spPr/>
    </dgm:pt>
    <dgm:pt modelId="{FFE2D15A-1AA1-A84F-B521-590625E75CF7}" type="pres">
      <dgm:prSet presAssocID="{977E31B3-B57B-CD44-86B6-483A9A177A77}" presName="LevelTwoTextNode" presStyleLbl="node3" presStyleIdx="0" presStyleCnt="3">
        <dgm:presLayoutVars>
          <dgm:chPref val="3"/>
        </dgm:presLayoutVars>
      </dgm:prSet>
      <dgm:spPr/>
    </dgm:pt>
    <dgm:pt modelId="{5E8E7C58-436E-7440-A77F-6676A35E9D34}" type="pres">
      <dgm:prSet presAssocID="{977E31B3-B57B-CD44-86B6-483A9A177A77}" presName="level3hierChild" presStyleCnt="0"/>
      <dgm:spPr/>
    </dgm:pt>
    <dgm:pt modelId="{3D1F68E4-5913-5848-8A82-A737FC7D6B67}" type="pres">
      <dgm:prSet presAssocID="{B2ABDCED-A023-3D40-9ACE-57EA73B84CE8}" presName="conn2-1" presStyleLbl="parChTrans1D3" presStyleIdx="1" presStyleCnt="3"/>
      <dgm:spPr/>
    </dgm:pt>
    <dgm:pt modelId="{84716628-2551-9C41-89CD-BC0CC5616A3E}" type="pres">
      <dgm:prSet presAssocID="{B2ABDCED-A023-3D40-9ACE-57EA73B84CE8}" presName="connTx" presStyleLbl="parChTrans1D3" presStyleIdx="1" presStyleCnt="3"/>
      <dgm:spPr/>
    </dgm:pt>
    <dgm:pt modelId="{852DCA81-914A-1C47-9EE2-F74D4FA3EBAD}" type="pres">
      <dgm:prSet presAssocID="{EA9C48F5-E921-E946-A0EB-6627DE1BE24D}" presName="root2" presStyleCnt="0"/>
      <dgm:spPr/>
    </dgm:pt>
    <dgm:pt modelId="{4256A5ED-73E0-A640-8647-E8CB3BF21292}" type="pres">
      <dgm:prSet presAssocID="{EA9C48F5-E921-E946-A0EB-6627DE1BE24D}" presName="LevelTwoTextNode" presStyleLbl="node3" presStyleIdx="1" presStyleCnt="3">
        <dgm:presLayoutVars>
          <dgm:chPref val="3"/>
        </dgm:presLayoutVars>
      </dgm:prSet>
      <dgm:spPr/>
    </dgm:pt>
    <dgm:pt modelId="{AA447306-7251-1247-AF29-5BD38D9DF98A}" type="pres">
      <dgm:prSet presAssocID="{EA9C48F5-E921-E946-A0EB-6627DE1BE24D}" presName="level3hierChild" presStyleCnt="0"/>
      <dgm:spPr/>
    </dgm:pt>
    <dgm:pt modelId="{423721C1-2AEA-4740-8FDB-8A2359A366AE}" type="pres">
      <dgm:prSet presAssocID="{A85928FE-9B81-0B48-A7A3-FA10C7FEE96E}" presName="conn2-1" presStyleLbl="parChTrans1D2" presStyleIdx="1" presStyleCnt="2"/>
      <dgm:spPr/>
    </dgm:pt>
    <dgm:pt modelId="{BCE750CD-1710-BA4A-8F64-E752E1CE5349}" type="pres">
      <dgm:prSet presAssocID="{A85928FE-9B81-0B48-A7A3-FA10C7FEE96E}" presName="connTx" presStyleLbl="parChTrans1D2" presStyleIdx="1" presStyleCnt="2"/>
      <dgm:spPr/>
    </dgm:pt>
    <dgm:pt modelId="{5B4D2887-8E12-C24D-9B22-F770A9E1B598}" type="pres">
      <dgm:prSet presAssocID="{D4E010BC-20E5-2147-B104-EC073B1E63FD}" presName="root2" presStyleCnt="0"/>
      <dgm:spPr/>
    </dgm:pt>
    <dgm:pt modelId="{0582CDBA-49E0-6947-AC58-8008439EE34A}" type="pres">
      <dgm:prSet presAssocID="{D4E010BC-20E5-2147-B104-EC073B1E63FD}" presName="LevelTwoTextNode" presStyleLbl="node2" presStyleIdx="1" presStyleCnt="2">
        <dgm:presLayoutVars>
          <dgm:chPref val="3"/>
        </dgm:presLayoutVars>
      </dgm:prSet>
      <dgm:spPr/>
    </dgm:pt>
    <dgm:pt modelId="{CF6682A6-DA2E-C144-8F81-062C5AF4410C}" type="pres">
      <dgm:prSet presAssocID="{D4E010BC-20E5-2147-B104-EC073B1E63FD}" presName="level3hierChild" presStyleCnt="0"/>
      <dgm:spPr/>
    </dgm:pt>
    <dgm:pt modelId="{77B7C540-342F-934E-8E84-EFC586AE0E58}" type="pres">
      <dgm:prSet presAssocID="{660C50F7-F49A-8541-A3D1-1DC9E1D1F54F}" presName="conn2-1" presStyleLbl="parChTrans1D3" presStyleIdx="2" presStyleCnt="3"/>
      <dgm:spPr/>
    </dgm:pt>
    <dgm:pt modelId="{EF37EFFF-4F4F-F043-B313-E83B2D1CA521}" type="pres">
      <dgm:prSet presAssocID="{660C50F7-F49A-8541-A3D1-1DC9E1D1F54F}" presName="connTx" presStyleLbl="parChTrans1D3" presStyleIdx="2" presStyleCnt="3"/>
      <dgm:spPr/>
    </dgm:pt>
    <dgm:pt modelId="{D9C15885-C91A-EB42-9039-26951127C3E8}" type="pres">
      <dgm:prSet presAssocID="{D0E40C1A-44BC-274B-A49C-ADCBC0A8BF09}" presName="root2" presStyleCnt="0"/>
      <dgm:spPr/>
    </dgm:pt>
    <dgm:pt modelId="{0D7FE641-866A-8448-8EBE-C3BA8A6D0052}" type="pres">
      <dgm:prSet presAssocID="{D0E40C1A-44BC-274B-A49C-ADCBC0A8BF09}" presName="LevelTwoTextNode" presStyleLbl="node3" presStyleIdx="2" presStyleCnt="3">
        <dgm:presLayoutVars>
          <dgm:chPref val="3"/>
        </dgm:presLayoutVars>
      </dgm:prSet>
      <dgm:spPr/>
    </dgm:pt>
    <dgm:pt modelId="{A69F7B9E-5801-D949-BD71-D919CDF8BAC1}" type="pres">
      <dgm:prSet presAssocID="{D0E40C1A-44BC-274B-A49C-ADCBC0A8BF09}" presName="level3hierChild" presStyleCnt="0"/>
      <dgm:spPr/>
    </dgm:pt>
  </dgm:ptLst>
  <dgm:cxnLst>
    <dgm:cxn modelId="{21AF1605-558A-DF41-8195-CD36900B062B}" srcId="{1BF51BB5-352A-6740-876C-7739BC7E93FE}" destId="{D4E010BC-20E5-2147-B104-EC073B1E63FD}" srcOrd="1" destOrd="0" parTransId="{A85928FE-9B81-0B48-A7A3-FA10C7FEE96E}" sibTransId="{5D05E28F-F3A7-4249-841C-05A01751E3D4}"/>
    <dgm:cxn modelId="{B73D6824-0E51-3947-B609-C05D32E367C9}" srcId="{7D084CF2-A7BF-AF4B-94FC-4295970CFD70}" destId="{977E31B3-B57B-CD44-86B6-483A9A177A77}" srcOrd="0" destOrd="0" parTransId="{93E78978-2789-3E4A-8567-7876A8474AD4}" sibTransId="{885581CF-4D2A-154E-AE91-8D79A98B8582}"/>
    <dgm:cxn modelId="{5759FE32-EE17-5E41-84A3-43532FF72E75}" type="presOf" srcId="{93E78978-2789-3E4A-8567-7876A8474AD4}" destId="{0DCE1D5D-51F6-3E4D-AED8-A5D169272C40}" srcOrd="1" destOrd="0" presId="urn:microsoft.com/office/officeart/2005/8/layout/hierarchy2"/>
    <dgm:cxn modelId="{2648943D-94EF-CF41-B460-6C8755DD188C}" type="presOf" srcId="{B2ABDCED-A023-3D40-9ACE-57EA73B84CE8}" destId="{84716628-2551-9C41-89CD-BC0CC5616A3E}" srcOrd="1" destOrd="0" presId="urn:microsoft.com/office/officeart/2005/8/layout/hierarchy2"/>
    <dgm:cxn modelId="{4AB71041-5D33-904A-BD46-36D5570BFFB7}" type="presOf" srcId="{D0E40C1A-44BC-274B-A49C-ADCBC0A8BF09}" destId="{0D7FE641-866A-8448-8EBE-C3BA8A6D0052}" srcOrd="0" destOrd="0" presId="urn:microsoft.com/office/officeart/2005/8/layout/hierarchy2"/>
    <dgm:cxn modelId="{577CBA4A-3007-3C43-9D7D-BED4B79C2D0B}" type="presOf" srcId="{D4E010BC-20E5-2147-B104-EC073B1E63FD}" destId="{0582CDBA-49E0-6947-AC58-8008439EE34A}" srcOrd="0" destOrd="0" presId="urn:microsoft.com/office/officeart/2005/8/layout/hierarchy2"/>
    <dgm:cxn modelId="{7D3BC753-CC20-924A-B2DD-5E9FBDE486BA}" srcId="{1BF51BB5-352A-6740-876C-7739BC7E93FE}" destId="{7D084CF2-A7BF-AF4B-94FC-4295970CFD70}" srcOrd="0" destOrd="0" parTransId="{FBBA7A4B-6292-DE4C-BF36-F7FDC40CEDA6}" sibTransId="{689EC966-0018-5A40-BF6A-CEFF0A3D2F0D}"/>
    <dgm:cxn modelId="{3682D26A-05B3-F847-A8B4-93559F5014B1}" type="presOf" srcId="{977E31B3-B57B-CD44-86B6-483A9A177A77}" destId="{FFE2D15A-1AA1-A84F-B521-590625E75CF7}" srcOrd="0" destOrd="0" presId="urn:microsoft.com/office/officeart/2005/8/layout/hierarchy2"/>
    <dgm:cxn modelId="{FE2D636D-F26F-FD48-B35F-D1219343ABC2}" type="presOf" srcId="{660C50F7-F49A-8541-A3D1-1DC9E1D1F54F}" destId="{77B7C540-342F-934E-8E84-EFC586AE0E58}" srcOrd="0" destOrd="0" presId="urn:microsoft.com/office/officeart/2005/8/layout/hierarchy2"/>
    <dgm:cxn modelId="{7627B576-5ACC-A148-85D6-9C999B510542}" type="presOf" srcId="{7D084CF2-A7BF-AF4B-94FC-4295970CFD70}" destId="{EA22BD59-17DF-EB40-BB95-4C231FEC002A}" srcOrd="0" destOrd="0" presId="urn:microsoft.com/office/officeart/2005/8/layout/hierarchy2"/>
    <dgm:cxn modelId="{E307BD84-8E81-DC4C-A2F4-E2D41034310B}" type="presOf" srcId="{FBBA7A4B-6292-DE4C-BF36-F7FDC40CEDA6}" destId="{76BD9809-353C-BE4B-A1E6-1DD1AE72E514}" srcOrd="0" destOrd="0" presId="urn:microsoft.com/office/officeart/2005/8/layout/hierarchy2"/>
    <dgm:cxn modelId="{A8F74085-DAC4-F944-B64E-9C34EE9F0B0F}" type="presOf" srcId="{FBBA7A4B-6292-DE4C-BF36-F7FDC40CEDA6}" destId="{6AA2C15C-47D5-2D4F-B313-1FD655492359}" srcOrd="1" destOrd="0" presId="urn:microsoft.com/office/officeart/2005/8/layout/hierarchy2"/>
    <dgm:cxn modelId="{32B45296-6DF7-2F40-9311-073BCA70AADB}" srcId="{D4E010BC-20E5-2147-B104-EC073B1E63FD}" destId="{D0E40C1A-44BC-274B-A49C-ADCBC0A8BF09}" srcOrd="0" destOrd="0" parTransId="{660C50F7-F49A-8541-A3D1-1DC9E1D1F54F}" sibTransId="{9456CE8A-5155-6E48-8C60-590207EFE4EF}"/>
    <dgm:cxn modelId="{802BEC98-7E74-254D-BFCE-4E319B8AFC70}" type="presOf" srcId="{D3D7F2E1-085E-FE42-9321-429BED44045E}" destId="{8F3B9FC7-580D-2E4D-9C71-0E306B460AEE}" srcOrd="0" destOrd="0" presId="urn:microsoft.com/office/officeart/2005/8/layout/hierarchy2"/>
    <dgm:cxn modelId="{C75AB49F-5404-5C4B-BA9B-8C1FFED3EAB9}" type="presOf" srcId="{93E78978-2789-3E4A-8567-7876A8474AD4}" destId="{23B5DD4D-2620-F24D-8E48-CD94BD3F3794}" srcOrd="0" destOrd="0" presId="urn:microsoft.com/office/officeart/2005/8/layout/hierarchy2"/>
    <dgm:cxn modelId="{C8286FA4-7BCB-4F4D-A3A3-7EB2818B231E}" type="presOf" srcId="{A85928FE-9B81-0B48-A7A3-FA10C7FEE96E}" destId="{BCE750CD-1710-BA4A-8F64-E752E1CE5349}" srcOrd="1" destOrd="0" presId="urn:microsoft.com/office/officeart/2005/8/layout/hierarchy2"/>
    <dgm:cxn modelId="{E5B15BB1-1AB8-5841-A721-4F63854ACB82}" type="presOf" srcId="{A85928FE-9B81-0B48-A7A3-FA10C7FEE96E}" destId="{423721C1-2AEA-4740-8FDB-8A2359A366AE}" srcOrd="0" destOrd="0" presId="urn:microsoft.com/office/officeart/2005/8/layout/hierarchy2"/>
    <dgm:cxn modelId="{4361ADC4-B368-574A-8877-A05F43F2FC0F}" type="presOf" srcId="{660C50F7-F49A-8541-A3D1-1DC9E1D1F54F}" destId="{EF37EFFF-4F4F-F043-B313-E83B2D1CA521}" srcOrd="1" destOrd="0" presId="urn:microsoft.com/office/officeart/2005/8/layout/hierarchy2"/>
    <dgm:cxn modelId="{DCB388C7-8FF8-D043-A26F-6AC782B3303E}" type="presOf" srcId="{EA9C48F5-E921-E946-A0EB-6627DE1BE24D}" destId="{4256A5ED-73E0-A640-8647-E8CB3BF21292}" srcOrd="0" destOrd="0" presId="urn:microsoft.com/office/officeart/2005/8/layout/hierarchy2"/>
    <dgm:cxn modelId="{D6DE16D2-F30D-D94F-9E44-3762E6901837}" srcId="{7D084CF2-A7BF-AF4B-94FC-4295970CFD70}" destId="{EA9C48F5-E921-E946-A0EB-6627DE1BE24D}" srcOrd="1" destOrd="0" parTransId="{B2ABDCED-A023-3D40-9ACE-57EA73B84CE8}" sibTransId="{3C1DC15F-97CC-254A-BEBE-48B4A012F903}"/>
    <dgm:cxn modelId="{969B48E1-F45A-0343-B6C4-A307F6A9F5C1}" type="presOf" srcId="{1BF51BB5-352A-6740-876C-7739BC7E93FE}" destId="{0FF288CA-713F-394F-A15C-9D0AD1311BA1}" srcOrd="0" destOrd="0" presId="urn:microsoft.com/office/officeart/2005/8/layout/hierarchy2"/>
    <dgm:cxn modelId="{5079BAE1-6100-584C-8759-852842F5E0EC}" type="presOf" srcId="{B2ABDCED-A023-3D40-9ACE-57EA73B84CE8}" destId="{3D1F68E4-5913-5848-8A82-A737FC7D6B67}" srcOrd="0" destOrd="0" presId="urn:microsoft.com/office/officeart/2005/8/layout/hierarchy2"/>
    <dgm:cxn modelId="{8ED2E9EC-4348-6B40-8C83-CF9E8FABDCDF}" srcId="{D3D7F2E1-085E-FE42-9321-429BED44045E}" destId="{1BF51BB5-352A-6740-876C-7739BC7E93FE}" srcOrd="0" destOrd="0" parTransId="{EB0E9281-033C-E040-96FF-3CADD999ECF1}" sibTransId="{E6C94717-A7E6-6C42-9787-AC15A8EFD5ED}"/>
    <dgm:cxn modelId="{C5CC6544-F48F-E648-AF10-FDD7D9024C6D}" type="presParOf" srcId="{8F3B9FC7-580D-2E4D-9C71-0E306B460AEE}" destId="{FD53850D-9A33-DD4B-AEE1-9ED046C3E32B}" srcOrd="0" destOrd="0" presId="urn:microsoft.com/office/officeart/2005/8/layout/hierarchy2"/>
    <dgm:cxn modelId="{3D981952-E2D4-694B-A556-0666F1B400CF}" type="presParOf" srcId="{FD53850D-9A33-DD4B-AEE1-9ED046C3E32B}" destId="{0FF288CA-713F-394F-A15C-9D0AD1311BA1}" srcOrd="0" destOrd="0" presId="urn:microsoft.com/office/officeart/2005/8/layout/hierarchy2"/>
    <dgm:cxn modelId="{60E3B012-7F58-BA40-A859-76EA2B2F7F55}" type="presParOf" srcId="{FD53850D-9A33-DD4B-AEE1-9ED046C3E32B}" destId="{C2B24E2C-BC95-3E44-94D3-E593681EACFE}" srcOrd="1" destOrd="0" presId="urn:microsoft.com/office/officeart/2005/8/layout/hierarchy2"/>
    <dgm:cxn modelId="{BD7E17AC-0A12-DE43-81FA-C4AC40D8E1CF}" type="presParOf" srcId="{C2B24E2C-BC95-3E44-94D3-E593681EACFE}" destId="{76BD9809-353C-BE4B-A1E6-1DD1AE72E514}" srcOrd="0" destOrd="0" presId="urn:microsoft.com/office/officeart/2005/8/layout/hierarchy2"/>
    <dgm:cxn modelId="{59BCE30C-A6AD-CB44-8A75-70E232761A55}" type="presParOf" srcId="{76BD9809-353C-BE4B-A1E6-1DD1AE72E514}" destId="{6AA2C15C-47D5-2D4F-B313-1FD655492359}" srcOrd="0" destOrd="0" presId="urn:microsoft.com/office/officeart/2005/8/layout/hierarchy2"/>
    <dgm:cxn modelId="{1CF1B36E-45B3-EC47-8BF5-C5BDCF470B20}" type="presParOf" srcId="{C2B24E2C-BC95-3E44-94D3-E593681EACFE}" destId="{9E8620DF-A92D-0A4D-B7A9-4B4D720CF168}" srcOrd="1" destOrd="0" presId="urn:microsoft.com/office/officeart/2005/8/layout/hierarchy2"/>
    <dgm:cxn modelId="{38B79478-19E0-DB4F-980E-9D263320C0C5}" type="presParOf" srcId="{9E8620DF-A92D-0A4D-B7A9-4B4D720CF168}" destId="{EA22BD59-17DF-EB40-BB95-4C231FEC002A}" srcOrd="0" destOrd="0" presId="urn:microsoft.com/office/officeart/2005/8/layout/hierarchy2"/>
    <dgm:cxn modelId="{2876070F-0765-9D41-B40B-73645463D58D}" type="presParOf" srcId="{9E8620DF-A92D-0A4D-B7A9-4B4D720CF168}" destId="{A66A8535-70FB-B944-9F21-86FB127D9709}" srcOrd="1" destOrd="0" presId="urn:microsoft.com/office/officeart/2005/8/layout/hierarchy2"/>
    <dgm:cxn modelId="{4EDF1FDF-B384-7B44-9DB2-7039BA783E25}" type="presParOf" srcId="{A66A8535-70FB-B944-9F21-86FB127D9709}" destId="{23B5DD4D-2620-F24D-8E48-CD94BD3F3794}" srcOrd="0" destOrd="0" presId="urn:microsoft.com/office/officeart/2005/8/layout/hierarchy2"/>
    <dgm:cxn modelId="{26ED42FC-0644-2649-A18B-410C41F78C90}" type="presParOf" srcId="{23B5DD4D-2620-F24D-8E48-CD94BD3F3794}" destId="{0DCE1D5D-51F6-3E4D-AED8-A5D169272C40}" srcOrd="0" destOrd="0" presId="urn:microsoft.com/office/officeart/2005/8/layout/hierarchy2"/>
    <dgm:cxn modelId="{9B1D4D02-113E-A244-87E2-5D34BBB7287A}" type="presParOf" srcId="{A66A8535-70FB-B944-9F21-86FB127D9709}" destId="{D938A9A1-4656-0544-91FF-AFC5EFD7D1CB}" srcOrd="1" destOrd="0" presId="urn:microsoft.com/office/officeart/2005/8/layout/hierarchy2"/>
    <dgm:cxn modelId="{34D4B40B-1F2B-FD42-AB60-541E352DE3BA}" type="presParOf" srcId="{D938A9A1-4656-0544-91FF-AFC5EFD7D1CB}" destId="{FFE2D15A-1AA1-A84F-B521-590625E75CF7}" srcOrd="0" destOrd="0" presId="urn:microsoft.com/office/officeart/2005/8/layout/hierarchy2"/>
    <dgm:cxn modelId="{9D8FD6E3-0E69-9749-8E25-00A666728F45}" type="presParOf" srcId="{D938A9A1-4656-0544-91FF-AFC5EFD7D1CB}" destId="{5E8E7C58-436E-7440-A77F-6676A35E9D34}" srcOrd="1" destOrd="0" presId="urn:microsoft.com/office/officeart/2005/8/layout/hierarchy2"/>
    <dgm:cxn modelId="{D9BE96AB-66CA-C34F-A171-8EB727F02B3E}" type="presParOf" srcId="{A66A8535-70FB-B944-9F21-86FB127D9709}" destId="{3D1F68E4-5913-5848-8A82-A737FC7D6B67}" srcOrd="2" destOrd="0" presId="urn:microsoft.com/office/officeart/2005/8/layout/hierarchy2"/>
    <dgm:cxn modelId="{B81B7B34-10C2-1D48-B9B1-A9840540ADFC}" type="presParOf" srcId="{3D1F68E4-5913-5848-8A82-A737FC7D6B67}" destId="{84716628-2551-9C41-89CD-BC0CC5616A3E}" srcOrd="0" destOrd="0" presId="urn:microsoft.com/office/officeart/2005/8/layout/hierarchy2"/>
    <dgm:cxn modelId="{755F2E57-2FC3-9A40-986D-939249AA64E3}" type="presParOf" srcId="{A66A8535-70FB-B944-9F21-86FB127D9709}" destId="{852DCA81-914A-1C47-9EE2-F74D4FA3EBAD}" srcOrd="3" destOrd="0" presId="urn:microsoft.com/office/officeart/2005/8/layout/hierarchy2"/>
    <dgm:cxn modelId="{E5FCA016-2451-A249-AA21-65CBA00EB2F2}" type="presParOf" srcId="{852DCA81-914A-1C47-9EE2-F74D4FA3EBAD}" destId="{4256A5ED-73E0-A640-8647-E8CB3BF21292}" srcOrd="0" destOrd="0" presId="urn:microsoft.com/office/officeart/2005/8/layout/hierarchy2"/>
    <dgm:cxn modelId="{5D23CCE8-2EEA-7748-BBC2-E32FA22DEE43}" type="presParOf" srcId="{852DCA81-914A-1C47-9EE2-F74D4FA3EBAD}" destId="{AA447306-7251-1247-AF29-5BD38D9DF98A}" srcOrd="1" destOrd="0" presId="urn:microsoft.com/office/officeart/2005/8/layout/hierarchy2"/>
    <dgm:cxn modelId="{F84ECE96-0D03-4D49-B1D6-6CEB2591B371}" type="presParOf" srcId="{C2B24E2C-BC95-3E44-94D3-E593681EACFE}" destId="{423721C1-2AEA-4740-8FDB-8A2359A366AE}" srcOrd="2" destOrd="0" presId="urn:microsoft.com/office/officeart/2005/8/layout/hierarchy2"/>
    <dgm:cxn modelId="{3C3399BF-CE3A-7C4F-8DD7-3CD16D101C20}" type="presParOf" srcId="{423721C1-2AEA-4740-8FDB-8A2359A366AE}" destId="{BCE750CD-1710-BA4A-8F64-E752E1CE5349}" srcOrd="0" destOrd="0" presId="urn:microsoft.com/office/officeart/2005/8/layout/hierarchy2"/>
    <dgm:cxn modelId="{3DD3D0A9-6497-5147-B195-0CE245842A55}" type="presParOf" srcId="{C2B24E2C-BC95-3E44-94D3-E593681EACFE}" destId="{5B4D2887-8E12-C24D-9B22-F770A9E1B598}" srcOrd="3" destOrd="0" presId="urn:microsoft.com/office/officeart/2005/8/layout/hierarchy2"/>
    <dgm:cxn modelId="{917A6DF6-2D91-F04B-9E1F-60A10EB328C2}" type="presParOf" srcId="{5B4D2887-8E12-C24D-9B22-F770A9E1B598}" destId="{0582CDBA-49E0-6947-AC58-8008439EE34A}" srcOrd="0" destOrd="0" presId="urn:microsoft.com/office/officeart/2005/8/layout/hierarchy2"/>
    <dgm:cxn modelId="{D9891999-0774-F64D-B21D-8087DC4E79F8}" type="presParOf" srcId="{5B4D2887-8E12-C24D-9B22-F770A9E1B598}" destId="{CF6682A6-DA2E-C144-8F81-062C5AF4410C}" srcOrd="1" destOrd="0" presId="urn:microsoft.com/office/officeart/2005/8/layout/hierarchy2"/>
    <dgm:cxn modelId="{DD5B718C-B470-214B-B5F0-7EF335068B12}" type="presParOf" srcId="{CF6682A6-DA2E-C144-8F81-062C5AF4410C}" destId="{77B7C540-342F-934E-8E84-EFC586AE0E58}" srcOrd="0" destOrd="0" presId="urn:microsoft.com/office/officeart/2005/8/layout/hierarchy2"/>
    <dgm:cxn modelId="{4151C458-CD1E-264D-A7EF-82DBAB922181}" type="presParOf" srcId="{77B7C540-342F-934E-8E84-EFC586AE0E58}" destId="{EF37EFFF-4F4F-F043-B313-E83B2D1CA521}" srcOrd="0" destOrd="0" presId="urn:microsoft.com/office/officeart/2005/8/layout/hierarchy2"/>
    <dgm:cxn modelId="{738B8790-760A-F54A-80D0-E23CE408EC6C}" type="presParOf" srcId="{CF6682A6-DA2E-C144-8F81-062C5AF4410C}" destId="{D9C15885-C91A-EB42-9039-26951127C3E8}" srcOrd="1" destOrd="0" presId="urn:microsoft.com/office/officeart/2005/8/layout/hierarchy2"/>
    <dgm:cxn modelId="{300E972B-6BED-FD40-BA3D-41A70D971003}" type="presParOf" srcId="{D9C15885-C91A-EB42-9039-26951127C3E8}" destId="{0D7FE641-866A-8448-8EBE-C3BA8A6D0052}" srcOrd="0" destOrd="0" presId="urn:microsoft.com/office/officeart/2005/8/layout/hierarchy2"/>
    <dgm:cxn modelId="{ACE2DAEF-7402-B14F-8046-BE7DC7775601}" type="presParOf" srcId="{D9C15885-C91A-EB42-9039-26951127C3E8}" destId="{A69F7B9E-5801-D949-BD71-D919CDF8BAC1}"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8BCAB8-C903-A24F-926F-3231531A981A}" type="doc">
      <dgm:prSet loTypeId="urn:microsoft.com/office/officeart/2005/8/layout/matrix2" loCatId="" qsTypeId="urn:microsoft.com/office/officeart/2005/8/quickstyle/simple2" qsCatId="simple" csTypeId="urn:microsoft.com/office/officeart/2005/8/colors/colorful1" csCatId="colorful" phldr="1"/>
      <dgm:spPr/>
      <dgm:t>
        <a:bodyPr/>
        <a:lstStyle/>
        <a:p>
          <a:endParaRPr lang="id-ID"/>
        </a:p>
      </dgm:t>
    </dgm:pt>
    <dgm:pt modelId="{5A223830-8C4D-A74A-8EA8-43CBD4ADE449}">
      <dgm:prSet phldrT="[Teks]" custT="1"/>
      <dgm:spPr/>
      <dgm:t>
        <a:bodyPr/>
        <a:lstStyle/>
        <a:p>
          <a:r>
            <a:rPr lang="id-ID" sz="1400" dirty="0">
              <a:latin typeface="Cambria" panose="02040503050406030204" pitchFamily="18" charset="0"/>
            </a:rPr>
            <a:t>Ketiadaan kerangka regulasi khusus terkait AI</a:t>
          </a:r>
        </a:p>
      </dgm:t>
    </dgm:pt>
    <dgm:pt modelId="{5225A190-911A-6746-A996-3C395114A7EC}" type="parTrans" cxnId="{8BF8CC24-E833-8E45-A60B-BEFE6DBD53E1}">
      <dgm:prSet/>
      <dgm:spPr/>
      <dgm:t>
        <a:bodyPr/>
        <a:lstStyle/>
        <a:p>
          <a:endParaRPr lang="id-ID" sz="1800">
            <a:latin typeface="Cambria" panose="02040503050406030204" pitchFamily="18" charset="0"/>
          </a:endParaRPr>
        </a:p>
      </dgm:t>
    </dgm:pt>
    <dgm:pt modelId="{63708578-BF4B-2248-BD25-40E0E32D398D}" type="sibTrans" cxnId="{8BF8CC24-E833-8E45-A60B-BEFE6DBD53E1}">
      <dgm:prSet/>
      <dgm:spPr/>
      <dgm:t>
        <a:bodyPr/>
        <a:lstStyle/>
        <a:p>
          <a:endParaRPr lang="id-ID" sz="1800">
            <a:latin typeface="Cambria" panose="02040503050406030204" pitchFamily="18" charset="0"/>
          </a:endParaRPr>
        </a:p>
      </dgm:t>
    </dgm:pt>
    <dgm:pt modelId="{7686E4F3-1834-6344-A8F9-5B78DDAB341B}">
      <dgm:prSet phldrT="[Teks]" custT="1"/>
      <dgm:spPr/>
      <dgm:t>
        <a:bodyPr/>
        <a:lstStyle/>
        <a:p>
          <a:r>
            <a:rPr lang="id-ID" sz="1400" dirty="0" err="1">
              <a:latin typeface="Cambria" panose="02040503050406030204" pitchFamily="18" charset="0"/>
            </a:rPr>
            <a:t>Ketidakjelasan</a:t>
          </a:r>
          <a:r>
            <a:rPr lang="id-ID" sz="1400" dirty="0">
              <a:latin typeface="Cambria" panose="02040503050406030204" pitchFamily="18" charset="0"/>
            </a:rPr>
            <a:t> subjek hukum dan pertanggungjawaban</a:t>
          </a:r>
        </a:p>
      </dgm:t>
    </dgm:pt>
    <dgm:pt modelId="{5D06168E-FC53-3A45-B458-796766237872}" type="parTrans" cxnId="{9BA44832-6539-2B4A-B15C-6A20EBAAB0FE}">
      <dgm:prSet/>
      <dgm:spPr/>
      <dgm:t>
        <a:bodyPr/>
        <a:lstStyle/>
        <a:p>
          <a:endParaRPr lang="id-ID" sz="1800">
            <a:latin typeface="Cambria" panose="02040503050406030204" pitchFamily="18" charset="0"/>
          </a:endParaRPr>
        </a:p>
      </dgm:t>
    </dgm:pt>
    <dgm:pt modelId="{395764E7-443C-F34E-A951-6975ADC535B3}" type="sibTrans" cxnId="{9BA44832-6539-2B4A-B15C-6A20EBAAB0FE}">
      <dgm:prSet/>
      <dgm:spPr/>
      <dgm:t>
        <a:bodyPr/>
        <a:lstStyle/>
        <a:p>
          <a:endParaRPr lang="id-ID" sz="1800">
            <a:latin typeface="Cambria" panose="02040503050406030204" pitchFamily="18" charset="0"/>
          </a:endParaRPr>
        </a:p>
      </dgm:t>
    </dgm:pt>
    <dgm:pt modelId="{1DE87149-797A-7A4E-84B2-847FB9FDFFA4}">
      <dgm:prSet phldrT="[Teks]" custT="1"/>
      <dgm:spPr/>
      <dgm:t>
        <a:bodyPr/>
        <a:lstStyle/>
        <a:p>
          <a:r>
            <a:rPr lang="id-ID" sz="1400" dirty="0">
              <a:latin typeface="Cambria" panose="02040503050406030204" pitchFamily="18" charset="0"/>
            </a:rPr>
            <a:t>Risiko Pelanggaran Privasi dan Penyalahgunaan Data</a:t>
          </a:r>
        </a:p>
      </dgm:t>
    </dgm:pt>
    <dgm:pt modelId="{1CAF25DE-645D-2044-9110-42009B98C40D}" type="parTrans" cxnId="{375C75F5-697B-6E48-8F4A-7C14834B608F}">
      <dgm:prSet/>
      <dgm:spPr/>
      <dgm:t>
        <a:bodyPr/>
        <a:lstStyle/>
        <a:p>
          <a:endParaRPr lang="id-ID" sz="1800">
            <a:latin typeface="Cambria" panose="02040503050406030204" pitchFamily="18" charset="0"/>
          </a:endParaRPr>
        </a:p>
      </dgm:t>
    </dgm:pt>
    <dgm:pt modelId="{0477C3FB-5513-8F4A-99A5-8BB7936B342B}" type="sibTrans" cxnId="{375C75F5-697B-6E48-8F4A-7C14834B608F}">
      <dgm:prSet/>
      <dgm:spPr/>
      <dgm:t>
        <a:bodyPr/>
        <a:lstStyle/>
        <a:p>
          <a:endParaRPr lang="id-ID" sz="1800">
            <a:latin typeface="Cambria" panose="02040503050406030204" pitchFamily="18" charset="0"/>
          </a:endParaRPr>
        </a:p>
      </dgm:t>
    </dgm:pt>
    <dgm:pt modelId="{4A8E10BC-D0B2-BA41-9A53-E879EFB2C301}">
      <dgm:prSet phldrT="[Teks]" custT="1"/>
      <dgm:spPr/>
      <dgm:t>
        <a:bodyPr/>
        <a:lstStyle/>
        <a:p>
          <a:r>
            <a:rPr lang="id-ID" sz="1400" dirty="0">
              <a:latin typeface="Cambria" panose="02040503050406030204" pitchFamily="18" charset="0"/>
            </a:rPr>
            <a:t>Kurangnya standar etika dan transparansi </a:t>
          </a:r>
          <a:r>
            <a:rPr lang="id-ID" sz="1400" dirty="0" err="1">
              <a:latin typeface="Cambria" panose="02040503050406030204" pitchFamily="18" charset="0"/>
            </a:rPr>
            <a:t>algoritmik</a:t>
          </a:r>
          <a:endParaRPr lang="id-ID" sz="1400" dirty="0">
            <a:latin typeface="Cambria" panose="02040503050406030204" pitchFamily="18" charset="0"/>
          </a:endParaRPr>
        </a:p>
      </dgm:t>
    </dgm:pt>
    <dgm:pt modelId="{0AE73104-0CF5-DE49-B575-B18400FA4F87}" type="parTrans" cxnId="{8D1634B1-7045-9F46-A4CD-7A03CB153B0B}">
      <dgm:prSet/>
      <dgm:spPr/>
      <dgm:t>
        <a:bodyPr/>
        <a:lstStyle/>
        <a:p>
          <a:endParaRPr lang="id-ID" sz="1800">
            <a:latin typeface="Cambria" panose="02040503050406030204" pitchFamily="18" charset="0"/>
          </a:endParaRPr>
        </a:p>
      </dgm:t>
    </dgm:pt>
    <dgm:pt modelId="{28C2F100-FB63-984A-B4A9-0E2B4CD4566B}" type="sibTrans" cxnId="{8D1634B1-7045-9F46-A4CD-7A03CB153B0B}">
      <dgm:prSet/>
      <dgm:spPr/>
      <dgm:t>
        <a:bodyPr/>
        <a:lstStyle/>
        <a:p>
          <a:endParaRPr lang="id-ID" sz="1800">
            <a:latin typeface="Cambria" panose="02040503050406030204" pitchFamily="18" charset="0"/>
          </a:endParaRPr>
        </a:p>
      </dgm:t>
    </dgm:pt>
    <dgm:pt modelId="{B4482D53-E138-D347-AA69-27E811F61A89}" type="pres">
      <dgm:prSet presAssocID="{AB8BCAB8-C903-A24F-926F-3231531A981A}" presName="matrix" presStyleCnt="0">
        <dgm:presLayoutVars>
          <dgm:chMax val="1"/>
          <dgm:dir/>
          <dgm:resizeHandles val="exact"/>
        </dgm:presLayoutVars>
      </dgm:prSet>
      <dgm:spPr/>
    </dgm:pt>
    <dgm:pt modelId="{55DFE9A3-139B-834C-A159-9BC1C58183C1}" type="pres">
      <dgm:prSet presAssocID="{AB8BCAB8-C903-A24F-926F-3231531A981A}" presName="axisShape" presStyleLbl="bgShp" presStyleIdx="0" presStyleCnt="1"/>
      <dgm:spPr/>
    </dgm:pt>
    <dgm:pt modelId="{F4641A8C-A8C6-C943-A34B-4771D8CB449B}" type="pres">
      <dgm:prSet presAssocID="{AB8BCAB8-C903-A24F-926F-3231531A981A}" presName="rect1" presStyleLbl="node1" presStyleIdx="0" presStyleCnt="4">
        <dgm:presLayoutVars>
          <dgm:chMax val="0"/>
          <dgm:chPref val="0"/>
          <dgm:bulletEnabled val="1"/>
        </dgm:presLayoutVars>
      </dgm:prSet>
      <dgm:spPr/>
    </dgm:pt>
    <dgm:pt modelId="{B26714A5-AC0E-0F4C-9C2B-1D6020725CD6}" type="pres">
      <dgm:prSet presAssocID="{AB8BCAB8-C903-A24F-926F-3231531A981A}" presName="rect2" presStyleLbl="node1" presStyleIdx="1" presStyleCnt="4">
        <dgm:presLayoutVars>
          <dgm:chMax val="0"/>
          <dgm:chPref val="0"/>
          <dgm:bulletEnabled val="1"/>
        </dgm:presLayoutVars>
      </dgm:prSet>
      <dgm:spPr/>
    </dgm:pt>
    <dgm:pt modelId="{6902AF4D-E6E1-DF49-BE2A-DCABB74F685C}" type="pres">
      <dgm:prSet presAssocID="{AB8BCAB8-C903-A24F-926F-3231531A981A}" presName="rect3" presStyleLbl="node1" presStyleIdx="2" presStyleCnt="4">
        <dgm:presLayoutVars>
          <dgm:chMax val="0"/>
          <dgm:chPref val="0"/>
          <dgm:bulletEnabled val="1"/>
        </dgm:presLayoutVars>
      </dgm:prSet>
      <dgm:spPr/>
    </dgm:pt>
    <dgm:pt modelId="{E109CFBA-51D9-3649-9481-9E81CA596094}" type="pres">
      <dgm:prSet presAssocID="{AB8BCAB8-C903-A24F-926F-3231531A981A}" presName="rect4" presStyleLbl="node1" presStyleIdx="3" presStyleCnt="4">
        <dgm:presLayoutVars>
          <dgm:chMax val="0"/>
          <dgm:chPref val="0"/>
          <dgm:bulletEnabled val="1"/>
        </dgm:presLayoutVars>
      </dgm:prSet>
      <dgm:spPr/>
    </dgm:pt>
  </dgm:ptLst>
  <dgm:cxnLst>
    <dgm:cxn modelId="{8BF8CC24-E833-8E45-A60B-BEFE6DBD53E1}" srcId="{AB8BCAB8-C903-A24F-926F-3231531A981A}" destId="{5A223830-8C4D-A74A-8EA8-43CBD4ADE449}" srcOrd="0" destOrd="0" parTransId="{5225A190-911A-6746-A996-3C395114A7EC}" sibTransId="{63708578-BF4B-2248-BD25-40E0E32D398D}"/>
    <dgm:cxn modelId="{9BA44832-6539-2B4A-B15C-6A20EBAAB0FE}" srcId="{AB8BCAB8-C903-A24F-926F-3231531A981A}" destId="{7686E4F3-1834-6344-A8F9-5B78DDAB341B}" srcOrd="1" destOrd="0" parTransId="{5D06168E-FC53-3A45-B458-796766237872}" sibTransId="{395764E7-443C-F34E-A951-6975ADC535B3}"/>
    <dgm:cxn modelId="{4F961D62-46E3-F147-8277-095B710E3DFD}" type="presOf" srcId="{4A8E10BC-D0B2-BA41-9A53-E879EFB2C301}" destId="{E109CFBA-51D9-3649-9481-9E81CA596094}" srcOrd="0" destOrd="0" presId="urn:microsoft.com/office/officeart/2005/8/layout/matrix2"/>
    <dgm:cxn modelId="{28B8D77F-0587-384E-980A-BCC05463B733}" type="presOf" srcId="{1DE87149-797A-7A4E-84B2-847FB9FDFFA4}" destId="{6902AF4D-E6E1-DF49-BE2A-DCABB74F685C}" srcOrd="0" destOrd="0" presId="urn:microsoft.com/office/officeart/2005/8/layout/matrix2"/>
    <dgm:cxn modelId="{A7293E90-1243-7946-B250-C7BFF8451532}" type="presOf" srcId="{AB8BCAB8-C903-A24F-926F-3231531A981A}" destId="{B4482D53-E138-D347-AA69-27E811F61A89}" srcOrd="0" destOrd="0" presId="urn:microsoft.com/office/officeart/2005/8/layout/matrix2"/>
    <dgm:cxn modelId="{E544CD96-9AAF-A846-8DB1-7FF88EFFD52D}" type="presOf" srcId="{5A223830-8C4D-A74A-8EA8-43CBD4ADE449}" destId="{F4641A8C-A8C6-C943-A34B-4771D8CB449B}" srcOrd="0" destOrd="0" presId="urn:microsoft.com/office/officeart/2005/8/layout/matrix2"/>
    <dgm:cxn modelId="{8D1634B1-7045-9F46-A4CD-7A03CB153B0B}" srcId="{AB8BCAB8-C903-A24F-926F-3231531A981A}" destId="{4A8E10BC-D0B2-BA41-9A53-E879EFB2C301}" srcOrd="3" destOrd="0" parTransId="{0AE73104-0CF5-DE49-B575-B18400FA4F87}" sibTransId="{28C2F100-FB63-984A-B4A9-0E2B4CD4566B}"/>
    <dgm:cxn modelId="{8E8958B9-74AB-2D44-8ADF-944FF3AEF872}" type="presOf" srcId="{7686E4F3-1834-6344-A8F9-5B78DDAB341B}" destId="{B26714A5-AC0E-0F4C-9C2B-1D6020725CD6}" srcOrd="0" destOrd="0" presId="urn:microsoft.com/office/officeart/2005/8/layout/matrix2"/>
    <dgm:cxn modelId="{375C75F5-697B-6E48-8F4A-7C14834B608F}" srcId="{AB8BCAB8-C903-A24F-926F-3231531A981A}" destId="{1DE87149-797A-7A4E-84B2-847FB9FDFFA4}" srcOrd="2" destOrd="0" parTransId="{1CAF25DE-645D-2044-9110-42009B98C40D}" sibTransId="{0477C3FB-5513-8F4A-99A5-8BB7936B342B}"/>
    <dgm:cxn modelId="{FD8403D7-73E5-084C-9A8A-2A907E3FD170}" type="presParOf" srcId="{B4482D53-E138-D347-AA69-27E811F61A89}" destId="{55DFE9A3-139B-834C-A159-9BC1C58183C1}" srcOrd="0" destOrd="0" presId="urn:microsoft.com/office/officeart/2005/8/layout/matrix2"/>
    <dgm:cxn modelId="{D07D6DE7-BF2F-E943-80EE-E8EC4934A083}" type="presParOf" srcId="{B4482D53-E138-D347-AA69-27E811F61A89}" destId="{F4641A8C-A8C6-C943-A34B-4771D8CB449B}" srcOrd="1" destOrd="0" presId="urn:microsoft.com/office/officeart/2005/8/layout/matrix2"/>
    <dgm:cxn modelId="{2BA8C47B-E677-7E46-AAE3-150CD5314518}" type="presParOf" srcId="{B4482D53-E138-D347-AA69-27E811F61A89}" destId="{B26714A5-AC0E-0F4C-9C2B-1D6020725CD6}" srcOrd="2" destOrd="0" presId="urn:microsoft.com/office/officeart/2005/8/layout/matrix2"/>
    <dgm:cxn modelId="{B994DF4E-47F2-BD41-A5BC-B823E43C3051}" type="presParOf" srcId="{B4482D53-E138-D347-AA69-27E811F61A89}" destId="{6902AF4D-E6E1-DF49-BE2A-DCABB74F685C}" srcOrd="3" destOrd="0" presId="urn:microsoft.com/office/officeart/2005/8/layout/matrix2"/>
    <dgm:cxn modelId="{DD29A251-27B2-4846-82B0-69AB7522221C}" type="presParOf" srcId="{B4482D53-E138-D347-AA69-27E811F61A89}" destId="{E109CFBA-51D9-3649-9481-9E81CA596094}"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F288CA-713F-394F-A15C-9D0AD1311BA1}">
      <dsp:nvSpPr>
        <dsp:cNvPr id="0" name=""/>
        <dsp:cNvSpPr/>
      </dsp:nvSpPr>
      <dsp:spPr>
        <a:xfrm>
          <a:off x="1087" y="2148647"/>
          <a:ext cx="2216516" cy="1108258"/>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d-ID" sz="1600" kern="1200" dirty="0">
              <a:latin typeface="Cambria" panose="02040503050406030204" pitchFamily="18" charset="0"/>
            </a:rPr>
            <a:t>Dampak</a:t>
          </a:r>
        </a:p>
      </dsp:txBody>
      <dsp:txXfrm>
        <a:off x="33547" y="2181107"/>
        <a:ext cx="2151596" cy="1043338"/>
      </dsp:txXfrm>
    </dsp:sp>
    <dsp:sp modelId="{76BD9809-353C-BE4B-A1E6-1DD1AE72E514}">
      <dsp:nvSpPr>
        <dsp:cNvPr id="0" name=""/>
        <dsp:cNvSpPr/>
      </dsp:nvSpPr>
      <dsp:spPr>
        <a:xfrm rot="18770822">
          <a:off x="2009031" y="2203921"/>
          <a:ext cx="1303749" cy="41835"/>
        </a:xfrm>
        <a:custGeom>
          <a:avLst/>
          <a:gdLst/>
          <a:ahLst/>
          <a:cxnLst/>
          <a:rect l="0" t="0" r="0" b="0"/>
          <a:pathLst>
            <a:path>
              <a:moveTo>
                <a:pt x="0" y="20917"/>
              </a:moveTo>
              <a:lnTo>
                <a:pt x="1303749" y="20917"/>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latin typeface="Cambria" panose="02040503050406030204" pitchFamily="18" charset="0"/>
          </a:endParaRPr>
        </a:p>
      </dsp:txBody>
      <dsp:txXfrm>
        <a:off x="2628312" y="2192246"/>
        <a:ext cx="65187" cy="65187"/>
      </dsp:txXfrm>
    </dsp:sp>
    <dsp:sp modelId="{EA22BD59-17DF-EB40-BB95-4C231FEC002A}">
      <dsp:nvSpPr>
        <dsp:cNvPr id="0" name=""/>
        <dsp:cNvSpPr/>
      </dsp:nvSpPr>
      <dsp:spPr>
        <a:xfrm>
          <a:off x="3104209" y="1192774"/>
          <a:ext cx="2216516" cy="1108258"/>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d-ID" sz="1600" kern="1200" dirty="0">
              <a:latin typeface="Cambria" panose="02040503050406030204" pitchFamily="18" charset="0"/>
            </a:rPr>
            <a:t>Positif</a:t>
          </a:r>
        </a:p>
      </dsp:txBody>
      <dsp:txXfrm>
        <a:off x="3136669" y="1225234"/>
        <a:ext cx="2151596" cy="1043338"/>
      </dsp:txXfrm>
    </dsp:sp>
    <dsp:sp modelId="{23B5DD4D-2620-F24D-8E48-CD94BD3F3794}">
      <dsp:nvSpPr>
        <dsp:cNvPr id="0" name=""/>
        <dsp:cNvSpPr/>
      </dsp:nvSpPr>
      <dsp:spPr>
        <a:xfrm rot="19457599">
          <a:off x="5218099" y="1407361"/>
          <a:ext cx="1091859" cy="41835"/>
        </a:xfrm>
        <a:custGeom>
          <a:avLst/>
          <a:gdLst/>
          <a:ahLst/>
          <a:cxnLst/>
          <a:rect l="0" t="0" r="0" b="0"/>
          <a:pathLst>
            <a:path>
              <a:moveTo>
                <a:pt x="0" y="20917"/>
              </a:moveTo>
              <a:lnTo>
                <a:pt x="1091859" y="2091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latin typeface="Cambria" panose="02040503050406030204" pitchFamily="18" charset="0"/>
          </a:endParaRPr>
        </a:p>
      </dsp:txBody>
      <dsp:txXfrm>
        <a:off x="5736732" y="1400982"/>
        <a:ext cx="54592" cy="54592"/>
      </dsp:txXfrm>
    </dsp:sp>
    <dsp:sp modelId="{FFE2D15A-1AA1-A84F-B521-590625E75CF7}">
      <dsp:nvSpPr>
        <dsp:cNvPr id="0" name=""/>
        <dsp:cNvSpPr/>
      </dsp:nvSpPr>
      <dsp:spPr>
        <a:xfrm>
          <a:off x="6207332" y="555526"/>
          <a:ext cx="2216516" cy="1108258"/>
        </a:xfrm>
        <a:prstGeom prst="roundRect">
          <a:avLst>
            <a:gd name="adj" fmla="val 10000"/>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d-ID" sz="1600" kern="1200" dirty="0">
              <a:latin typeface="Cambria" panose="02040503050406030204" pitchFamily="18" charset="0"/>
            </a:rPr>
            <a:t>Meningkatnya produktivitas dan efisiensi kerja manusia</a:t>
          </a:r>
        </a:p>
      </dsp:txBody>
      <dsp:txXfrm>
        <a:off x="6239792" y="587986"/>
        <a:ext cx="2151596" cy="1043338"/>
      </dsp:txXfrm>
    </dsp:sp>
    <dsp:sp modelId="{3D1F68E4-5913-5848-8A82-A737FC7D6B67}">
      <dsp:nvSpPr>
        <dsp:cNvPr id="0" name=""/>
        <dsp:cNvSpPr/>
      </dsp:nvSpPr>
      <dsp:spPr>
        <a:xfrm rot="2142401">
          <a:off x="5218099" y="2044609"/>
          <a:ext cx="1091859" cy="41835"/>
        </a:xfrm>
        <a:custGeom>
          <a:avLst/>
          <a:gdLst/>
          <a:ahLst/>
          <a:cxnLst/>
          <a:rect l="0" t="0" r="0" b="0"/>
          <a:pathLst>
            <a:path>
              <a:moveTo>
                <a:pt x="0" y="20917"/>
              </a:moveTo>
              <a:lnTo>
                <a:pt x="1091859" y="2091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latin typeface="Cambria" panose="02040503050406030204" pitchFamily="18" charset="0"/>
          </a:endParaRPr>
        </a:p>
      </dsp:txBody>
      <dsp:txXfrm>
        <a:off x="5736732" y="2038231"/>
        <a:ext cx="54592" cy="54592"/>
      </dsp:txXfrm>
    </dsp:sp>
    <dsp:sp modelId="{4256A5ED-73E0-A640-8647-E8CB3BF21292}">
      <dsp:nvSpPr>
        <dsp:cNvPr id="0" name=""/>
        <dsp:cNvSpPr/>
      </dsp:nvSpPr>
      <dsp:spPr>
        <a:xfrm>
          <a:off x="6207332" y="1830022"/>
          <a:ext cx="2216516" cy="1108258"/>
        </a:xfrm>
        <a:prstGeom prst="roundRect">
          <a:avLst>
            <a:gd name="adj" fmla="val 10000"/>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d-ID" sz="1600" kern="1200" dirty="0">
              <a:latin typeface="Cambria" panose="02040503050406030204" pitchFamily="18" charset="0"/>
            </a:rPr>
            <a:t>Kemudahan dalam hal komunikasi dan akses informasi</a:t>
          </a:r>
        </a:p>
      </dsp:txBody>
      <dsp:txXfrm>
        <a:off x="6239792" y="1862482"/>
        <a:ext cx="2151596" cy="1043338"/>
      </dsp:txXfrm>
    </dsp:sp>
    <dsp:sp modelId="{423721C1-2AEA-4740-8FDB-8A2359A366AE}">
      <dsp:nvSpPr>
        <dsp:cNvPr id="0" name=""/>
        <dsp:cNvSpPr/>
      </dsp:nvSpPr>
      <dsp:spPr>
        <a:xfrm rot="2829178">
          <a:off x="2009031" y="3159794"/>
          <a:ext cx="1303749" cy="41835"/>
        </a:xfrm>
        <a:custGeom>
          <a:avLst/>
          <a:gdLst/>
          <a:ahLst/>
          <a:cxnLst/>
          <a:rect l="0" t="0" r="0" b="0"/>
          <a:pathLst>
            <a:path>
              <a:moveTo>
                <a:pt x="0" y="20917"/>
              </a:moveTo>
              <a:lnTo>
                <a:pt x="1303749" y="20917"/>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latin typeface="Cambria" panose="02040503050406030204" pitchFamily="18" charset="0"/>
          </a:endParaRPr>
        </a:p>
      </dsp:txBody>
      <dsp:txXfrm>
        <a:off x="2628312" y="3148118"/>
        <a:ext cx="65187" cy="65187"/>
      </dsp:txXfrm>
    </dsp:sp>
    <dsp:sp modelId="{0582CDBA-49E0-6947-AC58-8008439EE34A}">
      <dsp:nvSpPr>
        <dsp:cNvPr id="0" name=""/>
        <dsp:cNvSpPr/>
      </dsp:nvSpPr>
      <dsp:spPr>
        <a:xfrm>
          <a:off x="3104209" y="3104519"/>
          <a:ext cx="2216516" cy="1108258"/>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d-ID" sz="1600" kern="1200" dirty="0">
              <a:latin typeface="Cambria" panose="02040503050406030204" pitchFamily="18" charset="0"/>
            </a:rPr>
            <a:t>Negatif</a:t>
          </a:r>
        </a:p>
      </dsp:txBody>
      <dsp:txXfrm>
        <a:off x="3136669" y="3136979"/>
        <a:ext cx="2151596" cy="1043338"/>
      </dsp:txXfrm>
    </dsp:sp>
    <dsp:sp modelId="{77B7C540-342F-934E-8E84-EFC586AE0E58}">
      <dsp:nvSpPr>
        <dsp:cNvPr id="0" name=""/>
        <dsp:cNvSpPr/>
      </dsp:nvSpPr>
      <dsp:spPr>
        <a:xfrm>
          <a:off x="5320726" y="3637730"/>
          <a:ext cx="886606" cy="41835"/>
        </a:xfrm>
        <a:custGeom>
          <a:avLst/>
          <a:gdLst/>
          <a:ahLst/>
          <a:cxnLst/>
          <a:rect l="0" t="0" r="0" b="0"/>
          <a:pathLst>
            <a:path>
              <a:moveTo>
                <a:pt x="0" y="20917"/>
              </a:moveTo>
              <a:lnTo>
                <a:pt x="886606" y="2091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latin typeface="Cambria" panose="02040503050406030204" pitchFamily="18" charset="0"/>
          </a:endParaRPr>
        </a:p>
      </dsp:txBody>
      <dsp:txXfrm>
        <a:off x="5741864" y="3636483"/>
        <a:ext cx="44330" cy="44330"/>
      </dsp:txXfrm>
    </dsp:sp>
    <dsp:sp modelId="{0D7FE641-866A-8448-8EBE-C3BA8A6D0052}">
      <dsp:nvSpPr>
        <dsp:cNvPr id="0" name=""/>
        <dsp:cNvSpPr/>
      </dsp:nvSpPr>
      <dsp:spPr>
        <a:xfrm>
          <a:off x="6207332" y="3104519"/>
          <a:ext cx="2216516" cy="1108258"/>
        </a:xfrm>
        <a:prstGeom prst="roundRect">
          <a:avLst>
            <a:gd name="adj" fmla="val 10000"/>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d-ID" sz="1600" kern="1200" dirty="0">
              <a:latin typeface="Cambria" panose="02040503050406030204" pitchFamily="18" charset="0"/>
            </a:rPr>
            <a:t>Kehadiran AI membuka kemungkinan terjadinya bentuk-bentuk tindak pidana baru</a:t>
          </a:r>
        </a:p>
      </dsp:txBody>
      <dsp:txXfrm>
        <a:off x="6239792" y="3136979"/>
        <a:ext cx="2151596" cy="10433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DFE9A3-139B-834C-A159-9BC1C58183C1}">
      <dsp:nvSpPr>
        <dsp:cNvPr id="0" name=""/>
        <dsp:cNvSpPr/>
      </dsp:nvSpPr>
      <dsp:spPr>
        <a:xfrm>
          <a:off x="1748420" y="0"/>
          <a:ext cx="4856088" cy="4856088"/>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641A8C-A8C6-C943-A34B-4771D8CB449B}">
      <dsp:nvSpPr>
        <dsp:cNvPr id="0" name=""/>
        <dsp:cNvSpPr/>
      </dsp:nvSpPr>
      <dsp:spPr>
        <a:xfrm>
          <a:off x="2064065" y="315645"/>
          <a:ext cx="1942435" cy="1942435"/>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Ketiadaan kerangka regulasi khusus terkait AI</a:t>
          </a:r>
        </a:p>
      </dsp:txBody>
      <dsp:txXfrm>
        <a:off x="2158887" y="410467"/>
        <a:ext cx="1752791" cy="1752791"/>
      </dsp:txXfrm>
    </dsp:sp>
    <dsp:sp modelId="{B26714A5-AC0E-0F4C-9C2B-1D6020725CD6}">
      <dsp:nvSpPr>
        <dsp:cNvPr id="0" name=""/>
        <dsp:cNvSpPr/>
      </dsp:nvSpPr>
      <dsp:spPr>
        <a:xfrm>
          <a:off x="4346427" y="315645"/>
          <a:ext cx="1942435" cy="1942435"/>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err="1">
              <a:latin typeface="Cambria" panose="02040503050406030204" pitchFamily="18" charset="0"/>
            </a:rPr>
            <a:t>Ketidakjelasan</a:t>
          </a:r>
          <a:r>
            <a:rPr lang="id-ID" sz="1400" kern="1200" dirty="0">
              <a:latin typeface="Cambria" panose="02040503050406030204" pitchFamily="18" charset="0"/>
            </a:rPr>
            <a:t> subjek hukum dan pertanggungjawaban</a:t>
          </a:r>
        </a:p>
      </dsp:txBody>
      <dsp:txXfrm>
        <a:off x="4441249" y="410467"/>
        <a:ext cx="1752791" cy="1752791"/>
      </dsp:txXfrm>
    </dsp:sp>
    <dsp:sp modelId="{6902AF4D-E6E1-DF49-BE2A-DCABB74F685C}">
      <dsp:nvSpPr>
        <dsp:cNvPr id="0" name=""/>
        <dsp:cNvSpPr/>
      </dsp:nvSpPr>
      <dsp:spPr>
        <a:xfrm>
          <a:off x="2064065" y="2598007"/>
          <a:ext cx="1942435" cy="1942435"/>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Risiko Pelanggaran Privasi dan Penyalahgunaan Data</a:t>
          </a:r>
        </a:p>
      </dsp:txBody>
      <dsp:txXfrm>
        <a:off x="2158887" y="2692829"/>
        <a:ext cx="1752791" cy="1752791"/>
      </dsp:txXfrm>
    </dsp:sp>
    <dsp:sp modelId="{E109CFBA-51D9-3649-9481-9E81CA596094}">
      <dsp:nvSpPr>
        <dsp:cNvPr id="0" name=""/>
        <dsp:cNvSpPr/>
      </dsp:nvSpPr>
      <dsp:spPr>
        <a:xfrm>
          <a:off x="4346427" y="2598007"/>
          <a:ext cx="1942435" cy="1942435"/>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Kurangnya standar etika dan transparansi </a:t>
          </a:r>
          <a:r>
            <a:rPr lang="id-ID" sz="1400" kern="1200" dirty="0" err="1">
              <a:latin typeface="Cambria" panose="02040503050406030204" pitchFamily="18" charset="0"/>
            </a:rPr>
            <a:t>algoritmik</a:t>
          </a:r>
          <a:endParaRPr lang="id-ID" sz="1400" kern="1200" dirty="0">
            <a:latin typeface="Cambria" panose="02040503050406030204" pitchFamily="18" charset="0"/>
          </a:endParaRPr>
        </a:p>
      </dsp:txBody>
      <dsp:txXfrm>
        <a:off x="4441249" y="2692829"/>
        <a:ext cx="1752791" cy="175279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1646798"/>
            <a:ext cx="9144000" cy="2862322"/>
          </a:xfrm>
          <a:prstGeom prst="rect">
            <a:avLst/>
          </a:prstGeom>
          <a:noFill/>
        </p:spPr>
        <p:txBody>
          <a:bodyPr wrap="square" lIns="91440" tIns="45720" rIns="91440" bIns="45720">
            <a:spAutoFit/>
          </a:bodyPr>
          <a:lstStyle/>
          <a:p>
            <a:pPr algn="ctr"/>
            <a:r>
              <a:rPr lang="id-ID" sz="36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Masa Depan Kecerdasan Buatan Dalam Mewujudkan Keamanan Siber: Tantangan Hukum Dan Prospek Regulasi Di Indonesia</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BA7D225B-0CFE-5D4B-96E6-29CE9D2FA967}"/>
              </a:ext>
            </a:extLst>
          </p:cNvPr>
          <p:cNvSpPr/>
          <p:nvPr>
            <p:custDataLst>
              <p:tags r:id="rId2"/>
            </p:custDataLst>
          </p:nvPr>
        </p:nvSpPr>
        <p:spPr>
          <a:xfrm>
            <a:off x="107504" y="4869160"/>
            <a:ext cx="9144000" cy="646331"/>
          </a:xfrm>
          <a:prstGeom prst="rect">
            <a:avLst/>
          </a:prstGeom>
          <a:noFill/>
        </p:spPr>
        <p:txBody>
          <a:bodyPr wrap="square" lIns="91440" tIns="45720" rIns="91440" bIns="45720">
            <a:spAutoFit/>
          </a:bodyPr>
          <a:lstStyle/>
          <a:p>
            <a:pPr algn="ctr"/>
            <a:r>
              <a:rPr lang="id-ID" sz="36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36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Tantangan Penggunaan AI Dalam Mewujudkan Keamanan Siber</a:t>
            </a:r>
            <a:endParaRPr lang="id-ID" dirty="0"/>
          </a:p>
        </p:txBody>
      </p:sp>
      <p:graphicFrame>
        <p:nvGraphicFramePr>
          <p:cNvPr id="2" name="Diagram 1">
            <a:extLst>
              <a:ext uri="{FF2B5EF4-FFF2-40B4-BE49-F238E27FC236}">
                <a16:creationId xmlns:a16="http://schemas.microsoft.com/office/drawing/2014/main" id="{B689A58A-DE79-144D-BC03-47870232DE70}"/>
              </a:ext>
            </a:extLst>
          </p:cNvPr>
          <p:cNvGraphicFramePr/>
          <p:nvPr>
            <p:extLst>
              <p:ext uri="{D42A27DB-BD31-4B8C-83A1-F6EECF244321}">
                <p14:modId xmlns:p14="http://schemas.microsoft.com/office/powerpoint/2010/main" val="2047736294"/>
              </p:ext>
            </p:extLst>
          </p:nvPr>
        </p:nvGraphicFramePr>
        <p:xfrm>
          <a:off x="395536" y="1669256"/>
          <a:ext cx="8352928" cy="4856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010969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a:latin typeface="Cambria" panose="02040503050406030204" pitchFamily="18" charset="0"/>
              </a:rPr>
              <a:t>Prospek Pengaturan Penggunaan AI Dalam Mewujudkan Keamanan Siber Di Indonesia</a:t>
            </a:r>
            <a:endParaRPr lang="id-ID" sz="3200"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b="1" dirty="0" err="1">
                <a:solidFill>
                  <a:schemeClr val="tx1"/>
                </a:solidFill>
                <a:latin typeface="Cambria" panose="02040503050406030204" pitchFamily="18" charset="0"/>
                <a:cs typeface="Arial" panose="020B0604020202020204" pitchFamily="34" charset="0"/>
              </a:rPr>
              <a:t>a</a:t>
            </a:r>
            <a:r>
              <a:rPr lang="id-ID" b="1" dirty="0">
                <a:solidFill>
                  <a:schemeClr val="tx1"/>
                </a:solidFill>
                <a:latin typeface="Cambria" panose="02040503050406030204" pitchFamily="18" charset="0"/>
                <a:cs typeface="Arial" panose="020B0604020202020204" pitchFamily="34" charset="0"/>
              </a:rPr>
              <a:t>. Pembentukan </a:t>
            </a:r>
            <a:r>
              <a:rPr lang="id-ID" b="1" dirty="0" err="1">
                <a:solidFill>
                  <a:schemeClr val="tx1"/>
                </a:solidFill>
                <a:latin typeface="Cambria" panose="02040503050406030204" pitchFamily="18" charset="0"/>
                <a:cs typeface="Arial" panose="020B0604020202020204" pitchFamily="34" charset="0"/>
              </a:rPr>
              <a:t>Undang-Undang</a:t>
            </a:r>
            <a:r>
              <a:rPr lang="id-ID" b="1" dirty="0">
                <a:solidFill>
                  <a:schemeClr val="tx1"/>
                </a:solidFill>
                <a:latin typeface="Cambria" panose="02040503050406030204" pitchFamily="18" charset="0"/>
                <a:cs typeface="Arial" panose="020B0604020202020204" pitchFamily="34" charset="0"/>
              </a:rPr>
              <a:t> Khusus AI</a:t>
            </a:r>
          </a:p>
          <a:p>
            <a:pPr algn="just"/>
            <a:r>
              <a:rPr lang="id-ID" dirty="0">
                <a:solidFill>
                  <a:schemeClr val="tx1"/>
                </a:solidFill>
                <a:latin typeface="Cambria" panose="02040503050406030204" pitchFamily="18" charset="0"/>
                <a:cs typeface="Arial" panose="020B0604020202020204" pitchFamily="34" charset="0"/>
              </a:rPr>
              <a:t>Undang-undang khusus AI di Indonesia dapat merumuskan peraturan yang mencakup berbagai aspek penting, seperti transparansi </a:t>
            </a:r>
            <a:r>
              <a:rPr lang="id-ID" dirty="0" err="1">
                <a:solidFill>
                  <a:schemeClr val="tx1"/>
                </a:solidFill>
                <a:latin typeface="Cambria" panose="02040503050406030204" pitchFamily="18" charset="0"/>
                <a:cs typeface="Arial" panose="020B0604020202020204" pitchFamily="34" charset="0"/>
              </a:rPr>
              <a:t>algoritma</a:t>
            </a:r>
            <a:r>
              <a:rPr lang="id-ID" dirty="0">
                <a:solidFill>
                  <a:schemeClr val="tx1"/>
                </a:solidFill>
                <a:latin typeface="Cambria" panose="02040503050406030204" pitchFamily="18" charset="0"/>
                <a:cs typeface="Arial" panose="020B0604020202020204" pitchFamily="34" charset="0"/>
              </a:rPr>
              <a:t>, pertanggungjawaban hukum, keamanan data, dan etika penggunaan teknologi AI.</a:t>
            </a:r>
          </a:p>
        </p:txBody>
      </p:sp>
    </p:spTree>
    <p:extLst>
      <p:ext uri="{BB962C8B-B14F-4D97-AF65-F5344CB8AC3E}">
        <p14:creationId xmlns:p14="http://schemas.microsoft.com/office/powerpoint/2010/main" val="364312128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052736"/>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b="1" dirty="0" err="1">
                <a:solidFill>
                  <a:schemeClr val="tx1"/>
                </a:solidFill>
                <a:latin typeface="Cambria" panose="02040503050406030204" pitchFamily="18" charset="0"/>
                <a:cs typeface="Arial" panose="020B0604020202020204" pitchFamily="34" charset="0"/>
              </a:rPr>
              <a:t>b</a:t>
            </a:r>
            <a:r>
              <a:rPr lang="id-ID" b="1" dirty="0">
                <a:solidFill>
                  <a:schemeClr val="tx1"/>
                </a:solidFill>
                <a:latin typeface="Cambria" panose="02040503050406030204" pitchFamily="18" charset="0"/>
                <a:cs typeface="Arial" panose="020B0604020202020204" pitchFamily="34" charset="0"/>
              </a:rPr>
              <a:t>. Peningkatan Transparansi </a:t>
            </a:r>
            <a:r>
              <a:rPr lang="id-ID" b="1" dirty="0" err="1">
                <a:solidFill>
                  <a:schemeClr val="tx1"/>
                </a:solidFill>
                <a:latin typeface="Cambria" panose="02040503050406030204" pitchFamily="18" charset="0"/>
                <a:cs typeface="Arial" panose="020B0604020202020204" pitchFamily="34" charset="0"/>
              </a:rPr>
              <a:t>Algoritma</a:t>
            </a:r>
            <a:endParaRPr lang="id-ID" b="1" dirty="0">
              <a:solidFill>
                <a:schemeClr val="tx1"/>
              </a:solidFill>
              <a:latin typeface="Cambria" panose="02040503050406030204" pitchFamily="18" charset="0"/>
              <a:cs typeface="Arial" panose="020B0604020202020204" pitchFamily="34" charset="0"/>
            </a:endParaRPr>
          </a:p>
          <a:p>
            <a:pPr algn="just"/>
            <a:r>
              <a:rPr lang="id-ID" dirty="0">
                <a:solidFill>
                  <a:schemeClr val="tx1"/>
                </a:solidFill>
                <a:latin typeface="Cambria" panose="02040503050406030204" pitchFamily="18" charset="0"/>
                <a:cs typeface="Arial" panose="020B0604020202020204" pitchFamily="34" charset="0"/>
              </a:rPr>
              <a:t>Penyedia layanan AI dan pengembang teknologi harus diwajibkan untuk memberikan penjelasan yang jelas dan terbuka terkait cara kerja </a:t>
            </a:r>
            <a:r>
              <a:rPr lang="id-ID" dirty="0" err="1">
                <a:solidFill>
                  <a:schemeClr val="tx1"/>
                </a:solidFill>
                <a:latin typeface="Cambria" panose="02040503050406030204" pitchFamily="18" charset="0"/>
                <a:cs typeface="Arial" panose="020B0604020202020204" pitchFamily="34" charset="0"/>
              </a:rPr>
              <a:t>algoritma</a:t>
            </a:r>
            <a:r>
              <a:rPr lang="id-ID" dirty="0">
                <a:solidFill>
                  <a:schemeClr val="tx1"/>
                </a:solidFill>
                <a:latin typeface="Cambria" panose="02040503050406030204" pitchFamily="18" charset="0"/>
                <a:cs typeface="Arial" panose="020B0604020202020204" pitchFamily="34" charset="0"/>
              </a:rPr>
              <a:t>, termasuk metode pengumpulan dan pemrosesan data, proses pengambilan keputusan, serta parameter yang digunakan dalam model AI.</a:t>
            </a:r>
          </a:p>
        </p:txBody>
      </p:sp>
    </p:spTree>
    <p:extLst>
      <p:ext uri="{BB962C8B-B14F-4D97-AF65-F5344CB8AC3E}">
        <p14:creationId xmlns:p14="http://schemas.microsoft.com/office/powerpoint/2010/main" val="3840711117"/>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052736"/>
            <a:ext cx="8229600" cy="5400600"/>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b="1" dirty="0">
                <a:solidFill>
                  <a:schemeClr val="tx1"/>
                </a:solidFill>
                <a:latin typeface="Cambria" panose="02040503050406030204" pitchFamily="18" charset="0"/>
                <a:cs typeface="Arial" panose="020B0604020202020204" pitchFamily="34" charset="0"/>
              </a:rPr>
              <a:t>c. Pertanggungjawaban Hukum</a:t>
            </a:r>
          </a:p>
          <a:p>
            <a:pPr algn="just"/>
            <a:r>
              <a:rPr lang="id-ID" dirty="0" err="1">
                <a:solidFill>
                  <a:schemeClr val="tx1"/>
                </a:solidFill>
                <a:latin typeface="Cambria" panose="02040503050406030204" pitchFamily="18" charset="0"/>
                <a:cs typeface="Arial" panose="020B0604020202020204" pitchFamily="34" charset="0"/>
              </a:rPr>
              <a:t>Strict</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liability</a:t>
            </a:r>
            <a:r>
              <a:rPr lang="id-ID" dirty="0">
                <a:solidFill>
                  <a:schemeClr val="tx1"/>
                </a:solidFill>
                <a:latin typeface="Cambria" panose="02040503050406030204" pitchFamily="18" charset="0"/>
                <a:cs typeface="Arial" panose="020B0604020202020204" pitchFamily="34" charset="0"/>
              </a:rPr>
              <a:t>: pengembang atau operator AI akan bertanggung jawab atas kerugian yang timbul akibat penggunaan teknologi AI, tanpa perlu membuktikan adanya kesalahan atau kelalaian.</a:t>
            </a:r>
          </a:p>
          <a:p>
            <a:pPr algn="just"/>
            <a:endParaRPr lang="id-ID" dirty="0">
              <a:solidFill>
                <a:schemeClr val="tx1"/>
              </a:solidFill>
              <a:latin typeface="Cambria" panose="02040503050406030204" pitchFamily="18" charset="0"/>
              <a:cs typeface="Arial" panose="020B0604020202020204" pitchFamily="34" charset="0"/>
            </a:endParaRPr>
          </a:p>
          <a:p>
            <a:pPr algn="just"/>
            <a:r>
              <a:rPr lang="id-ID" dirty="0" err="1">
                <a:solidFill>
                  <a:schemeClr val="tx1"/>
                </a:solidFill>
                <a:latin typeface="Cambria" panose="02040503050406030204" pitchFamily="18" charset="0"/>
                <a:cs typeface="Arial" panose="020B0604020202020204" pitchFamily="34" charset="0"/>
              </a:rPr>
              <a:t>Responsibility</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by</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design</a:t>
            </a:r>
            <a:r>
              <a:rPr lang="id-ID" dirty="0">
                <a:solidFill>
                  <a:schemeClr val="tx1"/>
                </a:solidFill>
                <a:latin typeface="Cambria" panose="02040503050406030204" pitchFamily="18" charset="0"/>
                <a:cs typeface="Arial" panose="020B0604020202020204" pitchFamily="34" charset="0"/>
              </a:rPr>
              <a:t>: Pengembang dan operator AI harus memastikan bahwa prinsip-prinsip etika dan keamanan diterapkan sejak tahap awal pengembangan teknologi. Dalam konteks ini, pihak yang bertanggung jawab harus tidak hanya menjamin bahwa AI berfungsi sesuai yang diinginkan, tetapi juga memastikan bahwa teknologi tersebut mematuhi standar hukum yang berlaku.</a:t>
            </a:r>
          </a:p>
        </p:txBody>
      </p:sp>
    </p:spTree>
    <p:extLst>
      <p:ext uri="{BB962C8B-B14F-4D97-AF65-F5344CB8AC3E}">
        <p14:creationId xmlns:p14="http://schemas.microsoft.com/office/powerpoint/2010/main" val="96899573"/>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052736"/>
            <a:ext cx="8229600" cy="5400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b="1" dirty="0">
                <a:solidFill>
                  <a:schemeClr val="tx1"/>
                </a:solidFill>
                <a:latin typeface="Cambria" panose="02040503050406030204" pitchFamily="18" charset="0"/>
                <a:cs typeface="Arial" panose="020B0604020202020204" pitchFamily="34" charset="0"/>
              </a:rPr>
              <a:t>d. Standar Etika dalam Pemrosesan Data</a:t>
            </a:r>
          </a:p>
          <a:p>
            <a:pPr algn="just"/>
            <a:r>
              <a:rPr lang="id-ID" dirty="0">
                <a:solidFill>
                  <a:schemeClr val="tx1"/>
                </a:solidFill>
                <a:latin typeface="Cambria" panose="02040503050406030204" pitchFamily="18" charset="0"/>
                <a:cs typeface="Arial" panose="020B0604020202020204" pitchFamily="34" charset="0"/>
              </a:rPr>
              <a:t>Regulasi yang ketat perlu mengatur tentang bagaimana data pribadi dikumpulkan, disimpan, dan digunakan oleh sistem AI, serta memastikan bahwa prinsip-prinsip dasar seperti keadilan, transparansi, dan non-diskriminasi tetap terjaga.</a:t>
            </a:r>
          </a:p>
        </p:txBody>
      </p:sp>
    </p:spTree>
    <p:extLst>
      <p:ext uri="{BB962C8B-B14F-4D97-AF65-F5344CB8AC3E}">
        <p14:creationId xmlns:p14="http://schemas.microsoft.com/office/powerpoint/2010/main" val="296096047"/>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052736"/>
            <a:ext cx="8229600" cy="540060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b="1" dirty="0" err="1">
                <a:solidFill>
                  <a:schemeClr val="tx1"/>
                </a:solidFill>
                <a:latin typeface="Cambria" panose="02040503050406030204" pitchFamily="18" charset="0"/>
                <a:cs typeface="Arial" panose="020B0604020202020204" pitchFamily="34" charset="0"/>
              </a:rPr>
              <a:t>e</a:t>
            </a:r>
            <a:r>
              <a:rPr lang="id-ID" b="1" dirty="0">
                <a:solidFill>
                  <a:schemeClr val="tx1"/>
                </a:solidFill>
                <a:latin typeface="Cambria" panose="02040503050406030204" pitchFamily="18" charset="0"/>
                <a:cs typeface="Arial" panose="020B0604020202020204" pitchFamily="34" charset="0"/>
              </a:rPr>
              <a:t>. Menjadikan AI sebagai Subyek Hukum</a:t>
            </a:r>
          </a:p>
          <a:p>
            <a:pPr marL="457200" indent="-4572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Dalam sudut pandang hukum positif Indonesia, pilihan terbaik adalah memandang AI sebagai suatu benda. Ini berlandaskan pada prinsip hukum yang ada dalam Kitab </a:t>
            </a:r>
            <a:r>
              <a:rPr lang="id-ID" dirty="0" err="1">
                <a:solidFill>
                  <a:schemeClr val="tx1"/>
                </a:solidFill>
                <a:latin typeface="Cambria" panose="02040503050406030204" pitchFamily="18" charset="0"/>
                <a:cs typeface="Arial" panose="020B0604020202020204" pitchFamily="34" charset="0"/>
              </a:rPr>
              <a:t>Undang-Undang</a:t>
            </a:r>
            <a:r>
              <a:rPr lang="id-ID" dirty="0">
                <a:solidFill>
                  <a:schemeClr val="tx1"/>
                </a:solidFill>
                <a:latin typeface="Cambria" panose="02040503050406030204" pitchFamily="18" charset="0"/>
                <a:cs typeface="Arial" panose="020B0604020202020204" pitchFamily="34" charset="0"/>
              </a:rPr>
              <a:t> Hukum Perdata (</a:t>
            </a:r>
            <a:r>
              <a:rPr lang="id-ID" dirty="0" err="1">
                <a:solidFill>
                  <a:schemeClr val="tx1"/>
                </a:solidFill>
                <a:latin typeface="Cambria" panose="02040503050406030204" pitchFamily="18" charset="0"/>
                <a:cs typeface="Arial" panose="020B0604020202020204" pitchFamily="34" charset="0"/>
              </a:rPr>
              <a:t>KUHPerdata</a:t>
            </a:r>
            <a:r>
              <a:rPr lang="id-ID" dirty="0">
                <a:solidFill>
                  <a:schemeClr val="tx1"/>
                </a:solidFill>
                <a:latin typeface="Cambria" panose="02040503050406030204" pitchFamily="18" charset="0"/>
                <a:cs typeface="Arial" panose="020B0604020202020204" pitchFamily="34" charset="0"/>
              </a:rPr>
              <a:t>), yang mengklasifikasikan objek yang dapat dipertanggungjawabkan sebagai benda yang dimiliki oleh seseorang atau entitas.</a:t>
            </a:r>
          </a:p>
          <a:p>
            <a:pPr marL="457200" indent="-457200" algn="just">
              <a:buFont typeface="Arial" panose="020B0604020202020204" pitchFamily="34" charset="0"/>
              <a:buChar char="•"/>
            </a:pPr>
            <a:r>
              <a:rPr lang="id-ID" dirty="0">
                <a:solidFill>
                  <a:schemeClr val="tx1"/>
                </a:solidFill>
                <a:latin typeface="Cambria" panose="02040503050406030204" pitchFamily="18" charset="0"/>
                <a:cs typeface="Arial" panose="020B0604020202020204" pitchFamily="34" charset="0"/>
              </a:rPr>
              <a:t>Selanjutnya sebagai jalan tengah, AI dapat dipandang sebagai subjek hukum badan, dengan mempertimbangkan sifat AI yang merupakan entitas buatan yang dapat beroperasi secara mandiri namun tanpa kesadaran emosional. </a:t>
            </a:r>
            <a:r>
              <a:rPr lang="id-ID">
                <a:solidFill>
                  <a:schemeClr val="tx1"/>
                </a:solidFill>
                <a:latin typeface="Cambria" panose="02040503050406030204" pitchFamily="18" charset="0"/>
                <a:cs typeface="Arial" panose="020B0604020202020204" pitchFamily="34" charset="0"/>
              </a:rPr>
              <a:t>Memperlakukan AI sebagai subjek hukum badan memungkinkan AI untuk memiliki kapasitas hukum tertentu, seperti hak dan kewajiban yang dapat dipertanggungjawabkan.</a:t>
            </a: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875089393"/>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AI: Pisau Bermata Dua?</a:t>
            </a:r>
          </a:p>
        </p:txBody>
      </p:sp>
      <p:graphicFrame>
        <p:nvGraphicFramePr>
          <p:cNvPr id="2" name="Diagram 1">
            <a:extLst>
              <a:ext uri="{FF2B5EF4-FFF2-40B4-BE49-F238E27FC236}">
                <a16:creationId xmlns:a16="http://schemas.microsoft.com/office/drawing/2014/main" id="{ABD9BE51-90B9-8C4D-A1E2-1AC4EA4B8979}"/>
              </a:ext>
            </a:extLst>
          </p:cNvPr>
          <p:cNvGraphicFramePr/>
          <p:nvPr>
            <p:extLst>
              <p:ext uri="{D42A27DB-BD31-4B8C-83A1-F6EECF244321}">
                <p14:modId xmlns:p14="http://schemas.microsoft.com/office/powerpoint/2010/main" val="383194075"/>
              </p:ext>
            </p:extLst>
          </p:nvPr>
        </p:nvGraphicFramePr>
        <p:xfrm>
          <a:off x="395536" y="1397000"/>
          <a:ext cx="8424936"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Penggunaan AI Dalam Mewujudkan Keamanan Siber</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AI muncul sebagai solusi teknologi yang potensial dalam mewujudkan keamanan siber. AI mampu memproses dan menganalisis data dalam skala besar, mendeteksi kejanggalan secara langsung, serta merespons ancaman siber secara otomatis.</a:t>
            </a:r>
            <a:endParaRPr lang="id-ID" sz="2400" dirty="0">
              <a:solidFill>
                <a:schemeClr val="tx1"/>
              </a:solidFill>
              <a:latin typeface="Arial" panose="020B0604020202020204" pitchFamily="34" charset="0"/>
              <a:cs typeface="Arial" panose="020B0604020202020204" pitchFamily="34" charset="0"/>
            </a:endParaRP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Kemampuan AI dalam mendeteksi ancaman siber secara waktu nyata. Melalui pemantauan terhadap lalu lintas jaringan dan pola perilaku pengguna, AI dapat mengenali aktivitas mencurigakan atau </a:t>
            </a:r>
            <a:r>
              <a:rPr lang="id-ID" dirty="0" err="1">
                <a:solidFill>
                  <a:schemeClr val="tx1"/>
                </a:solidFill>
                <a:latin typeface="Cambria" panose="02040503050406030204" pitchFamily="18" charset="0"/>
                <a:cs typeface="Arial" panose="020B0604020202020204" pitchFamily="34" charset="0"/>
              </a:rPr>
              <a:t>ketidakwajaran</a:t>
            </a:r>
            <a:r>
              <a:rPr lang="id-ID" dirty="0">
                <a:solidFill>
                  <a:schemeClr val="tx1"/>
                </a:solidFill>
                <a:latin typeface="Cambria" panose="02040503050406030204" pitchFamily="18" charset="0"/>
                <a:cs typeface="Arial" panose="020B0604020202020204" pitchFamily="34" charset="0"/>
              </a:rPr>
              <a:t> sebelum serangan siber benar-benar terjadi.</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Penggunaan AI Dalam Mewujudkan Keamanan Siber</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AI juga berperan dalam mengotomatiskan respons terhadap serangan siber, misalnya dengan memblokir akses dari pengguna yang mencurigakan atau menghentikan proses berbahaya sebelum menimbulkan kerusakan yang lebih besar.</a:t>
            </a:r>
          </a:p>
        </p:txBody>
      </p:sp>
    </p:spTree>
    <p:extLst>
      <p:ext uri="{BB962C8B-B14F-4D97-AF65-F5344CB8AC3E}">
        <p14:creationId xmlns:p14="http://schemas.microsoft.com/office/powerpoint/2010/main" val="3106239052"/>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Keamanan Siber Indonesia</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Saat ini, keamanan siber di Indonesia berada dalam kondisi yang sangat rentan dan terbuka terhadap berbagai ancaman.</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Situasi ini dapat diumpamakan seperti hidup dalam sebuah “bola kaca” yang tembus pandang, di mana para pelaku kejahatan siber dengan mudah dapat mengamati serta memanfaatkan kelemahan-kelemahan sistem yang belum terlindungi secara optimal. Indonesia sering menjadi sasaran serangan siber, terutama peretasan terhadap data milik negara.</a:t>
            </a:r>
          </a:p>
        </p:txBody>
      </p:sp>
    </p:spTree>
    <p:extLst>
      <p:ext uri="{BB962C8B-B14F-4D97-AF65-F5344CB8AC3E}">
        <p14:creationId xmlns:p14="http://schemas.microsoft.com/office/powerpoint/2010/main" val="109568357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Serangan Siber Besar di Indonesia Tahun 2024</a:t>
            </a:r>
            <a:endParaRPr lang="id-ID" dirty="0"/>
          </a:p>
        </p:txBody>
      </p:sp>
      <p:graphicFrame>
        <p:nvGraphicFramePr>
          <p:cNvPr id="2" name="Tabel 1">
            <a:extLst>
              <a:ext uri="{FF2B5EF4-FFF2-40B4-BE49-F238E27FC236}">
                <a16:creationId xmlns:a16="http://schemas.microsoft.com/office/drawing/2014/main" id="{ADDC6A8D-1D48-7A44-8B71-96E8ED23DDB0}"/>
              </a:ext>
            </a:extLst>
          </p:cNvPr>
          <p:cNvGraphicFramePr>
            <a:graphicFrameLocks noGrp="1"/>
          </p:cNvGraphicFramePr>
          <p:nvPr>
            <p:extLst>
              <p:ext uri="{D42A27DB-BD31-4B8C-83A1-F6EECF244321}">
                <p14:modId xmlns:p14="http://schemas.microsoft.com/office/powerpoint/2010/main" val="2503074800"/>
              </p:ext>
            </p:extLst>
          </p:nvPr>
        </p:nvGraphicFramePr>
        <p:xfrm>
          <a:off x="457200" y="1700808"/>
          <a:ext cx="8363271" cy="4773113"/>
        </p:xfrm>
        <a:graphic>
          <a:graphicData uri="http://schemas.openxmlformats.org/drawingml/2006/table">
            <a:tbl>
              <a:tblPr firstRow="1" firstCol="1" bandRow="1">
                <a:tableStyleId>{5C22544A-7EE6-4342-B048-85BDC9FD1C3A}</a:tableStyleId>
              </a:tblPr>
              <a:tblGrid>
                <a:gridCol w="2607920">
                  <a:extLst>
                    <a:ext uri="{9D8B030D-6E8A-4147-A177-3AD203B41FA5}">
                      <a16:colId xmlns:a16="http://schemas.microsoft.com/office/drawing/2014/main" val="53337407"/>
                    </a:ext>
                  </a:extLst>
                </a:gridCol>
                <a:gridCol w="1897507">
                  <a:extLst>
                    <a:ext uri="{9D8B030D-6E8A-4147-A177-3AD203B41FA5}">
                      <a16:colId xmlns:a16="http://schemas.microsoft.com/office/drawing/2014/main" val="666715283"/>
                    </a:ext>
                  </a:extLst>
                </a:gridCol>
                <a:gridCol w="3857844">
                  <a:extLst>
                    <a:ext uri="{9D8B030D-6E8A-4147-A177-3AD203B41FA5}">
                      <a16:colId xmlns:a16="http://schemas.microsoft.com/office/drawing/2014/main" val="3706670805"/>
                    </a:ext>
                  </a:extLst>
                </a:gridCol>
              </a:tblGrid>
              <a:tr h="329179">
                <a:tc>
                  <a:txBody>
                    <a:bodyPr/>
                    <a:lstStyle/>
                    <a:p>
                      <a:pPr algn="ctr">
                        <a:spcAft>
                          <a:spcPts val="0"/>
                        </a:spcAft>
                      </a:pPr>
                      <a:r>
                        <a:rPr lang="en-US" sz="1800">
                          <a:effectLst/>
                          <a:latin typeface="Cambria" panose="02040503050406030204" pitchFamily="18" charset="0"/>
                        </a:rPr>
                        <a:t>Target/Lembaga</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lgn="ctr">
                        <a:spcAft>
                          <a:spcPts val="0"/>
                        </a:spcAft>
                      </a:pPr>
                      <a:r>
                        <a:rPr lang="en-US" sz="1800">
                          <a:effectLst/>
                          <a:latin typeface="Cambria" panose="02040503050406030204" pitchFamily="18" charset="0"/>
                        </a:rPr>
                        <a:t>Jenis Serangan</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lgn="ctr">
                        <a:spcAft>
                          <a:spcPts val="0"/>
                        </a:spcAft>
                      </a:pPr>
                      <a:r>
                        <a:rPr lang="en-US" sz="1800">
                          <a:effectLst/>
                          <a:latin typeface="Cambria" panose="02040503050406030204" pitchFamily="18" charset="0"/>
                        </a:rPr>
                        <a:t>Dampak</a:t>
                      </a:r>
                      <a:endParaRPr lang="id-ID" sz="1200">
                        <a:effectLst/>
                        <a:latin typeface="Cambria" panose="020405030504060302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465078678"/>
                  </a:ext>
                </a:extLst>
              </a:tr>
              <a:tr h="1975077">
                <a:tc>
                  <a:txBody>
                    <a:bodyPr/>
                    <a:lstStyle/>
                    <a:p>
                      <a:pPr>
                        <a:spcAft>
                          <a:spcPts val="0"/>
                        </a:spcAft>
                      </a:pPr>
                      <a:r>
                        <a:rPr lang="en-US" sz="1800">
                          <a:effectLst/>
                          <a:latin typeface="Cambria" panose="02040503050406030204" pitchFamily="18" charset="0"/>
                        </a:rPr>
                        <a:t>PT Kereta Api Indonesia (KAI)</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spcAft>
                          <a:spcPts val="0"/>
                        </a:spcAft>
                      </a:pPr>
                      <a:r>
                        <a:rPr lang="en-US" sz="1800">
                          <a:effectLst/>
                          <a:latin typeface="Cambria" panose="02040503050406030204" pitchFamily="18" charset="0"/>
                        </a:rPr>
                        <a:t>Pencurian data karyawan dan pelanggan</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lgn="just">
                        <a:spcAft>
                          <a:spcPts val="0"/>
                        </a:spcAft>
                      </a:pPr>
                      <a:r>
                        <a:rPr lang="en-US" sz="1800">
                          <a:effectLst/>
                          <a:latin typeface="Cambria" panose="02040503050406030204" pitchFamily="18" charset="0"/>
                        </a:rPr>
                        <a:t>Terjadi kebocoran terhadap 82 kredensial milik karyawan, hampir 22.500 kredensial pelanggan, serta 50 kredensial data karyawan dari perusahaan mitra yang bekerja sama dengan PT Kereta Api Indonesia (PT KAI).</a:t>
                      </a:r>
                      <a:endParaRPr lang="id-ID" sz="1200">
                        <a:effectLst/>
                        <a:latin typeface="Cambria" panose="0204050305040603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90813093"/>
                  </a:ext>
                </a:extLst>
              </a:tr>
              <a:tr h="329179">
                <a:tc>
                  <a:txBody>
                    <a:bodyPr/>
                    <a:lstStyle/>
                    <a:p>
                      <a:pPr>
                        <a:spcAft>
                          <a:spcPts val="0"/>
                        </a:spcAft>
                      </a:pPr>
                      <a:r>
                        <a:rPr lang="en-US" sz="1800">
                          <a:effectLst/>
                          <a:latin typeface="Cambria" panose="02040503050406030204" pitchFamily="18" charset="0"/>
                        </a:rPr>
                        <a:t>Biznet</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spcAft>
                          <a:spcPts val="0"/>
                        </a:spcAft>
                      </a:pPr>
                      <a:r>
                        <a:rPr lang="en-US" sz="1800">
                          <a:effectLst/>
                          <a:latin typeface="Cambria" panose="02040503050406030204" pitchFamily="18" charset="0"/>
                        </a:rPr>
                        <a:t>Insider threat</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lgn="just">
                        <a:spcAft>
                          <a:spcPts val="0"/>
                        </a:spcAft>
                      </a:pPr>
                      <a:r>
                        <a:rPr lang="en-US" sz="1800">
                          <a:effectLst/>
                          <a:latin typeface="Cambria" panose="02040503050406030204" pitchFamily="18" charset="0"/>
                        </a:rPr>
                        <a:t>Bocornya data pribadi pelanggan.</a:t>
                      </a:r>
                      <a:endParaRPr lang="id-ID" sz="1200">
                        <a:effectLst/>
                        <a:latin typeface="Cambria" panose="0204050305040603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652839019"/>
                  </a:ext>
                </a:extLst>
              </a:tr>
              <a:tr h="658359">
                <a:tc>
                  <a:txBody>
                    <a:bodyPr/>
                    <a:lstStyle/>
                    <a:p>
                      <a:pPr>
                        <a:spcAft>
                          <a:spcPts val="0"/>
                        </a:spcAft>
                      </a:pPr>
                      <a:r>
                        <a:rPr lang="en-US" sz="1800">
                          <a:effectLst/>
                          <a:latin typeface="Cambria" panose="02040503050406030204" pitchFamily="18" charset="0"/>
                        </a:rPr>
                        <a:t>Server Pusat Data Nasional (PDN)</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spcAft>
                          <a:spcPts val="0"/>
                        </a:spcAft>
                      </a:pPr>
                      <a:r>
                        <a:rPr lang="en-US" sz="1800">
                          <a:effectLst/>
                          <a:latin typeface="Cambria" panose="02040503050406030204" pitchFamily="18" charset="0"/>
                        </a:rPr>
                        <a:t>Ransomware</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lgn="just">
                        <a:spcAft>
                          <a:spcPts val="0"/>
                        </a:spcAft>
                      </a:pPr>
                      <a:r>
                        <a:rPr lang="en-US" sz="1800">
                          <a:effectLst/>
                          <a:latin typeface="Cambria" panose="02040503050406030204" pitchFamily="18" charset="0"/>
                        </a:rPr>
                        <a:t>Peretasan dan kebocoran data institusi pemerintah dan badan publik.</a:t>
                      </a:r>
                      <a:endParaRPr lang="id-ID" sz="1200">
                        <a:effectLst/>
                        <a:latin typeface="Cambria" panose="0204050305040603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698145988"/>
                  </a:ext>
                </a:extLst>
              </a:tr>
              <a:tr h="658359">
                <a:tc>
                  <a:txBody>
                    <a:bodyPr/>
                    <a:lstStyle/>
                    <a:p>
                      <a:pPr>
                        <a:spcAft>
                          <a:spcPts val="0"/>
                        </a:spcAft>
                      </a:pPr>
                      <a:r>
                        <a:rPr lang="en-US" sz="1800">
                          <a:effectLst/>
                          <a:latin typeface="Cambria" panose="02040503050406030204" pitchFamily="18" charset="0"/>
                        </a:rPr>
                        <a:t>Badan Kepegawaian Negara (BKN)</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spcAft>
                          <a:spcPts val="0"/>
                        </a:spcAft>
                      </a:pPr>
                      <a:r>
                        <a:rPr lang="en-US" sz="1800">
                          <a:effectLst/>
                          <a:latin typeface="Cambria" panose="02040503050406030204" pitchFamily="18" charset="0"/>
                        </a:rPr>
                        <a:t>Breachforums</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lgn="just">
                        <a:spcAft>
                          <a:spcPts val="0"/>
                        </a:spcAft>
                      </a:pPr>
                      <a:r>
                        <a:rPr lang="en-US" sz="1800">
                          <a:effectLst/>
                          <a:latin typeface="Cambria" panose="02040503050406030204" pitchFamily="18" charset="0"/>
                        </a:rPr>
                        <a:t>Bocornya data 4.759.218 baris yang mencakup informasi PNS.</a:t>
                      </a:r>
                      <a:endParaRPr lang="id-ID" sz="1200">
                        <a:effectLst/>
                        <a:latin typeface="Cambria" panose="0204050305040603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757340922"/>
                  </a:ext>
                </a:extLst>
              </a:tr>
              <a:tr h="658359">
                <a:tc>
                  <a:txBody>
                    <a:bodyPr/>
                    <a:lstStyle/>
                    <a:p>
                      <a:pPr>
                        <a:spcAft>
                          <a:spcPts val="0"/>
                        </a:spcAft>
                      </a:pPr>
                      <a:r>
                        <a:rPr lang="en-US" sz="1800">
                          <a:effectLst/>
                          <a:latin typeface="Cambria" panose="02040503050406030204" pitchFamily="18" charset="0"/>
                        </a:rPr>
                        <a:t>Indodax</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spcAft>
                          <a:spcPts val="0"/>
                        </a:spcAft>
                      </a:pPr>
                      <a:r>
                        <a:rPr lang="en-US" sz="1800">
                          <a:effectLst/>
                          <a:latin typeface="Cambria" panose="02040503050406030204" pitchFamily="18" charset="0"/>
                        </a:rPr>
                        <a:t>Peretasan sistem</a:t>
                      </a:r>
                      <a:endParaRPr lang="id-ID" sz="1200">
                        <a:effectLst/>
                        <a:latin typeface="Cambria" panose="02040503050406030204" pitchFamily="18" charset="0"/>
                        <a:ea typeface="Times New Roman" panose="02020603050405020304" pitchFamily="18" charset="0"/>
                      </a:endParaRPr>
                    </a:p>
                  </a:txBody>
                  <a:tcPr marL="68580" marR="68580" marT="0" marB="0" anchor="ctr"/>
                </a:tc>
                <a:tc>
                  <a:txBody>
                    <a:bodyPr/>
                    <a:lstStyle/>
                    <a:p>
                      <a:pPr algn="just">
                        <a:spcAft>
                          <a:spcPts val="0"/>
                        </a:spcAft>
                      </a:pPr>
                      <a:r>
                        <a:rPr lang="en-US" sz="1800" dirty="0" err="1">
                          <a:effectLst/>
                          <a:latin typeface="Cambria" panose="02040503050406030204" pitchFamily="18" charset="0"/>
                        </a:rPr>
                        <a:t>Kerugian</a:t>
                      </a:r>
                      <a:r>
                        <a:rPr lang="en-US" sz="1800" dirty="0">
                          <a:effectLst/>
                          <a:latin typeface="Cambria" panose="02040503050406030204" pitchFamily="18" charset="0"/>
                        </a:rPr>
                        <a:t> </a:t>
                      </a:r>
                      <a:r>
                        <a:rPr lang="en-US" sz="1800" dirty="0" err="1">
                          <a:effectLst/>
                          <a:latin typeface="Cambria" panose="02040503050406030204" pitchFamily="18" charset="0"/>
                        </a:rPr>
                        <a:t>senilai</a:t>
                      </a:r>
                      <a:r>
                        <a:rPr lang="en-US" sz="1800" dirty="0">
                          <a:effectLst/>
                          <a:latin typeface="Cambria" panose="02040503050406030204" pitchFamily="18" charset="0"/>
                        </a:rPr>
                        <a:t> US$22 </a:t>
                      </a:r>
                      <a:r>
                        <a:rPr lang="en-US" sz="1800" dirty="0" err="1">
                          <a:effectLst/>
                          <a:latin typeface="Cambria" panose="02040503050406030204" pitchFamily="18" charset="0"/>
                        </a:rPr>
                        <a:t>juta</a:t>
                      </a:r>
                      <a:r>
                        <a:rPr lang="en-US" sz="1800" dirty="0">
                          <a:effectLst/>
                          <a:latin typeface="Cambria" panose="02040503050406030204" pitchFamily="18" charset="0"/>
                        </a:rPr>
                        <a:t> </a:t>
                      </a:r>
                      <a:r>
                        <a:rPr lang="en-US" sz="1800" dirty="0" err="1">
                          <a:effectLst/>
                          <a:latin typeface="Cambria" panose="02040503050406030204" pitchFamily="18" charset="0"/>
                        </a:rPr>
                        <a:t>atau</a:t>
                      </a:r>
                      <a:r>
                        <a:rPr lang="en-US" sz="1800" dirty="0">
                          <a:effectLst/>
                          <a:latin typeface="Cambria" panose="02040503050406030204" pitchFamily="18" charset="0"/>
                        </a:rPr>
                        <a:t> Rp337,4 </a:t>
                      </a:r>
                      <a:r>
                        <a:rPr lang="en-US" sz="1800" dirty="0" err="1">
                          <a:effectLst/>
                          <a:latin typeface="Cambria" panose="02040503050406030204" pitchFamily="18" charset="0"/>
                        </a:rPr>
                        <a:t>miliar</a:t>
                      </a:r>
                      <a:r>
                        <a:rPr lang="en-US" sz="1800" dirty="0">
                          <a:effectLst/>
                          <a:latin typeface="Cambria" panose="02040503050406030204" pitchFamily="18" charset="0"/>
                        </a:rPr>
                        <a:t>.</a:t>
                      </a:r>
                      <a:endParaRPr lang="id-ID" sz="1200" dirty="0">
                        <a:effectLst/>
                        <a:latin typeface="Cambria" panose="020405030504060302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63632012"/>
                  </a:ext>
                </a:extLst>
              </a:tr>
            </a:tbl>
          </a:graphicData>
        </a:graphic>
      </p:graphicFrame>
    </p:spTree>
    <p:extLst>
      <p:ext uri="{BB962C8B-B14F-4D97-AF65-F5344CB8AC3E}">
        <p14:creationId xmlns:p14="http://schemas.microsoft.com/office/powerpoint/2010/main" val="1213284801"/>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Bumerang Penggunaan AI Dalam Mewujudkan Keamanan Siber</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Penggunaan AI dalam mewujudkan keamanan siber bagaikan pedang bermata dua. Satu sisi, pemanfaatan AI membawa potensi besar dalam mencegah, mendeteksi, dan merespons ancaman digital secara cepat dan efisien. Namun di sisi lain, AI juga menyimpan sisi gelap karena para pelaku kejahatan siber pun mulai memanfaatkannya untuk memperkuat dan </a:t>
            </a:r>
            <a:r>
              <a:rPr lang="id-ID" dirty="0" err="1">
                <a:solidFill>
                  <a:schemeClr val="tx1"/>
                </a:solidFill>
                <a:latin typeface="Cambria" panose="02040503050406030204" pitchFamily="18" charset="0"/>
                <a:cs typeface="Arial" panose="020B0604020202020204" pitchFamily="34" charset="0"/>
              </a:rPr>
              <a:t>mempercanggih</a:t>
            </a:r>
            <a:r>
              <a:rPr lang="id-ID" dirty="0">
                <a:solidFill>
                  <a:schemeClr val="tx1"/>
                </a:solidFill>
                <a:latin typeface="Cambria" panose="02040503050406030204" pitchFamily="18" charset="0"/>
                <a:cs typeface="Arial" panose="020B0604020202020204" pitchFamily="34" charset="0"/>
              </a:rPr>
              <a:t> serangan mereka.</a:t>
            </a:r>
          </a:p>
        </p:txBody>
      </p:sp>
    </p:spTree>
    <p:extLst>
      <p:ext uri="{BB962C8B-B14F-4D97-AF65-F5344CB8AC3E}">
        <p14:creationId xmlns:p14="http://schemas.microsoft.com/office/powerpoint/2010/main" val="350543244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836712"/>
            <a:ext cx="8229600" cy="5472608"/>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Contohnya kejahatan </a:t>
            </a:r>
            <a:r>
              <a:rPr lang="id-ID" dirty="0" err="1">
                <a:solidFill>
                  <a:schemeClr val="tx1"/>
                </a:solidFill>
                <a:latin typeface="Cambria" panose="02040503050406030204" pitchFamily="18" charset="0"/>
                <a:cs typeface="Arial" panose="020B0604020202020204" pitchFamily="34" charset="0"/>
              </a:rPr>
              <a:t>malware</a:t>
            </a:r>
            <a:r>
              <a:rPr lang="id-ID" dirty="0">
                <a:solidFill>
                  <a:schemeClr val="tx1"/>
                </a:solidFill>
                <a:latin typeface="Cambria" panose="02040503050406030204" pitchFamily="18" charset="0"/>
                <a:cs typeface="Arial" panose="020B0604020202020204" pitchFamily="34" charset="0"/>
              </a:rPr>
              <a:t> adaptif, yakni </a:t>
            </a:r>
            <a:r>
              <a:rPr lang="id-ID" dirty="0" err="1">
                <a:solidFill>
                  <a:schemeClr val="tx1"/>
                </a:solidFill>
                <a:latin typeface="Cambria" panose="02040503050406030204" pitchFamily="18" charset="0"/>
                <a:cs typeface="Arial" panose="020B0604020202020204" pitchFamily="34" charset="0"/>
              </a:rPr>
              <a:t>malware</a:t>
            </a:r>
            <a:r>
              <a:rPr lang="id-ID" dirty="0">
                <a:solidFill>
                  <a:schemeClr val="tx1"/>
                </a:solidFill>
                <a:latin typeface="Cambria" panose="02040503050406030204" pitchFamily="18" charset="0"/>
                <a:cs typeface="Arial" panose="020B0604020202020204" pitchFamily="34" charset="0"/>
              </a:rPr>
              <a:t> yang didukung oleh AI sehingga bisa mengubah kode dan cara kerja secara dinamis agar tidak terdeteksi. Hal ini membuat sistem keamanan konvensional kesulitan mengenali dan menghentikan ancaman sejak dini.</a:t>
            </a:r>
            <a:endParaRPr lang="id-ID" sz="2400" dirty="0">
              <a:solidFill>
                <a:schemeClr val="tx1"/>
              </a:solidFill>
              <a:latin typeface="Arial" panose="020B0604020202020204" pitchFamily="34" charset="0"/>
              <a:cs typeface="Arial" panose="020B0604020202020204" pitchFamily="34" charset="0"/>
            </a:endParaRP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Kasus terbaru, Seorang mahasiswa berinisial SLKDP diduga terlibat dalam kasus pelecehan seksual berbasis teknologi. Modus yang dilakukan cukup canggih sekaligus memprihatinkan. SLKDP mengambil sejumlah foto perempuan dari akun </a:t>
            </a:r>
            <a:r>
              <a:rPr lang="id-ID" dirty="0" err="1">
                <a:solidFill>
                  <a:schemeClr val="tx1"/>
                </a:solidFill>
                <a:latin typeface="Cambria" panose="02040503050406030204" pitchFamily="18" charset="0"/>
                <a:cs typeface="Arial" panose="020B0604020202020204" pitchFamily="34" charset="0"/>
              </a:rPr>
              <a:t>Instagram</a:t>
            </a:r>
            <a:r>
              <a:rPr lang="id-ID" dirty="0">
                <a:solidFill>
                  <a:schemeClr val="tx1"/>
                </a:solidFill>
                <a:latin typeface="Cambria" panose="02040503050406030204" pitchFamily="18" charset="0"/>
                <a:cs typeface="Arial" panose="020B0604020202020204" pitchFamily="34" charset="0"/>
              </a:rPr>
              <a:t>, lalu memanfaatkan teknologi berbasis AI untuk mengedit foto-foto tersebut. Dengan bantuan bot di aplikasi Telegram, ia mengubah foto-foto itu seolah-olah korban tampil tanpa busana, menciptakan konten berformat </a:t>
            </a:r>
            <a:r>
              <a:rPr lang="id-ID" dirty="0" err="1">
                <a:solidFill>
                  <a:schemeClr val="tx1"/>
                </a:solidFill>
                <a:latin typeface="Cambria" panose="02040503050406030204" pitchFamily="18" charset="0"/>
                <a:cs typeface="Arial" panose="020B0604020202020204" pitchFamily="34" charset="0"/>
              </a:rPr>
              <a:t>deepfake</a:t>
            </a:r>
            <a:r>
              <a:rPr lang="id-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540022240"/>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836712"/>
            <a:ext cx="8229600" cy="547260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Penggunaan AI dalam menjaga keamanan siber bukan hanya soal teknologi, tetapi juga membutuhkan pijakan hukum yang kuat. Tanpa regulasi yang jelas dan adaptif, pemanfaatan AI berisiko menimbulkan pelanggaran hak privasi, penyalahgunaan data, hingga ketimpangan tanggung jawab hukum. Walaupun Indonesia sudah punya landasan hukum seperti </a:t>
            </a:r>
            <a:r>
              <a:rPr lang="id-ID" dirty="0" err="1">
                <a:solidFill>
                  <a:schemeClr val="tx1"/>
                </a:solidFill>
                <a:latin typeface="Cambria" panose="02040503050406030204" pitchFamily="18" charset="0"/>
                <a:cs typeface="Arial" panose="020B0604020202020204" pitchFamily="34" charset="0"/>
              </a:rPr>
              <a:t>Undang-Undang</a:t>
            </a:r>
            <a:r>
              <a:rPr lang="id-ID" dirty="0">
                <a:solidFill>
                  <a:schemeClr val="tx1"/>
                </a:solidFill>
                <a:latin typeface="Cambria" panose="02040503050406030204" pitchFamily="18" charset="0"/>
                <a:cs typeface="Arial" panose="020B0604020202020204" pitchFamily="34" charset="0"/>
              </a:rPr>
              <a:t> PDP, penerapan AI untuk mendukung keamanan siber masih menghadapi banyak tantangan hukum.</a:t>
            </a:r>
          </a:p>
        </p:txBody>
      </p:sp>
    </p:spTree>
    <p:extLst>
      <p:ext uri="{BB962C8B-B14F-4D97-AF65-F5344CB8AC3E}">
        <p14:creationId xmlns:p14="http://schemas.microsoft.com/office/powerpoint/2010/main" val="2406685919"/>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2966</TotalTime>
  <Words>940</Words>
  <Application>Microsoft Macintosh PowerPoint</Application>
  <PresentationFormat>Tampilan Layar (4:3)</PresentationFormat>
  <Paragraphs>65</Paragraphs>
  <Slides>16</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16</vt:i4>
      </vt:variant>
    </vt:vector>
  </HeadingPairs>
  <TitlesOfParts>
    <vt:vector size="22"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462</cp:revision>
  <cp:lastPrinted>2017-08-29T02:54:51Z</cp:lastPrinted>
  <dcterms:created xsi:type="dcterms:W3CDTF">2010-04-18T12:06:30Z</dcterms:created>
  <dcterms:modified xsi:type="dcterms:W3CDTF">2025-05-28T03:44:47Z</dcterms:modified>
</cp:coreProperties>
</file>