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</p:sldIdLst>
  <p:sldSz cx="12192000" cy="6858000"/>
  <p:notesSz cx="7105650" cy="10236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1" autoAdjust="0"/>
    <p:restoredTop sz="94660"/>
  </p:normalViewPr>
  <p:slideViewPr>
    <p:cSldViewPr snapToGrid="0">
      <p:cViewPr varScale="1">
        <p:scale>
          <a:sx n="41" d="100"/>
          <a:sy n="41" d="100"/>
        </p:scale>
        <p:origin x="98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6-21T02:18:08.696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1840,'6'-2,"1"0,0 0,-1 0,1-1,-1 0,1 0,-1 0,0-1,-1 0,1 0,-1-1,1 1,-1-1,-1 0,1-1,-1 1,0-1,4-7,10-14,-2 0,-1-1,-1-1,19-58,-14 22,13-86,-23 110,15-44,-11 45,8-48,-15 49,2 1,2 0,2 0,1 1,24-49,-28 65,0-1,-2 0,0 0,-2 0,5-42,10-43,-7 69,1 1,1 1,2 0,2 1,45-64,-44 71,1 1,1 1,1 1,45-37,-56 52,1 1,0 0,1 1,0 1,0 0,1 0,0 2,0 0,0 0,1 2,-1 0,22-2,3 3,0 2,-1 1,1 2,-1 1,0 3,72 21,-92-21,0 2,0 0,-1 1,-1 1,1 1,-2 0,0 1,22 23,5 11,53 76,28 72,-99-159,-12-19,-1 0,-1 1,10 21,0 11,-7-16,33 57,-39-77,85 151,-84-145,0 1,-2 0,0 0,-2 1,0 0,2 34,-3-18,-2 1,-1-1,-2 1,-2-1,-1 1,-15 57,6-57,-27 62,33-87,-1-1,0 0,0 0,-1-1,-1 0,0 0,-19 16,5-9,-14 14,-1-2,-82 48,34-30,25-16,1 4,-82 63,107-77,32-22,0 1,1-1,-1 1,1 0,0 0,-1 1,1-1,0 1,0 0,1-1,-1 1,1 0,-1 1,1-1,-3 6,5-8,1 0,0 0,0 0,0 0,0-1,0 1,0 0,0-1,0 1,0-1,0 1,0-1,0 1,0-1,1 0,-1 0,0 1,0-1,0 0,1 0,0 0,37-4,-12 1,192-32,7-1,-187 28,0-2,-1-1,41-19,-48 16,1 3,0 0,1 2,0 1,46-4,29 10,-70 3,-1-1,1-3,-1 0,0-3,43-11,-4-9,125-34,-177 55,0 1,1 1,-1 1,1 1,-1 2,38 4,-22 4,0 1,-1 2,51 24,-4-2,-59-23,0 2,-1 1,0 1,-1 1,-1 1,-1 2,0 0,-1 1,24 30,68 93,-44-51,-42-58,75 103,-91-119,-1 1,-1 0,-1 1,-1 0,11 40,9 28,-19-64,-1-1,-1 2,3 25,-2-12,1 0,3 0,0-1,3-1,21 40,-10-21,18 59,-6-13,-27-76,0 1,-2 0,-1 0,-1 1,-2 0,5 46,-8-42,1-1,2 1,14 44,-10-38,9 65,-14 394,-5-473,0 0,-2 0,-1 0,0 0,-9 22,11-38,-1 0,0 1,-1-1,1-1,-1 1,0-1,-1 1,0-1,0 0,0-1,-1 0,0 1,0-2,0 1,0-1,-1 0,1 0,-15 5,-1 1,1 0,0 1,-29 21,36-22,0-1,-1 0,0 0,0-2,-1 0,0-1,0 0,-24 4,-49 1,-121 21,136-17,0-4,-128 4,-151-22,266 3,72 2,1 0,0-1,0 0,0-1,1-1,-1 0,1-1,0 0,1-1,-1-1,-19-15,9 3,1 0,0-2,2 0,-31-45,-56-76,48 68,-52-91,59 82,-42-82,84 145,0 0,2-1,1-1,1 1,1-1,-3-26,-1-30,-34-505,41 558,-2 0,0-1,-1 1,-2 1,-1-1,0 2,-18-35,13 30,2 0,0-2,2 1,-9-54,12 48,-2 1,-1-1,-2 1,-22-48,14 36,-18-69,32 93,-1 0,-1 1,0 0,-2 1,-1-1,0 2,-16-23,8 18,-9-13,-64-67,2 13,49 48,-59-49,87 84,-6-7,-1 0,-1 2,-1 0,0 1,-40-17,31 19,6 3,0-1,1-1,-25-15,41 21,-155-88,141 82,-1 1,0 1,0 2,0 0,-1 1,-24-2,28 6,0 1,0 0,1 2,-1 0,1 1,-1 1,1 0,0 2,-18 8,8-2,1 2,1 1,0 1,-43 36,62-47,0 0,-1 0,1 0,-1-1,0 0,0 0,0-1,0 0,-1-1,1 0,-1 0,0 0,1-1,-1-1,0 0,0 0,0 0,1-1,-1-1,0 1,-15-6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6-21T02:18:11.868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6-21T02:18:13.727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5.png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FF5FC-69DA-07D6-47BE-1C8F12016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0554" y="1964267"/>
            <a:ext cx="9941169" cy="2421464"/>
          </a:xfrm>
        </p:spPr>
        <p:txBody>
          <a:bodyPr/>
          <a:lstStyle/>
          <a:p>
            <a:r>
              <a:rPr lang="id-ID" b="1" dirty="0">
                <a:solidFill>
                  <a:srgbClr val="FFC000"/>
                </a:solidFill>
              </a:rPr>
              <a:t>STRATEGI  HUMAN CAPITAL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1BDE05-5C36-DE1C-B889-F4E2BA151B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d-ID" sz="2800" dirty="0"/>
              <a:t>Pertemuan ke-13</a:t>
            </a:r>
          </a:p>
        </p:txBody>
      </p:sp>
    </p:spTree>
    <p:extLst>
      <p:ext uri="{BB962C8B-B14F-4D97-AF65-F5344CB8AC3E}">
        <p14:creationId xmlns:p14="http://schemas.microsoft.com/office/powerpoint/2010/main" val="2448748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A8D48-767F-925C-CB6F-42390F68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5754" y="609600"/>
            <a:ext cx="9621472" cy="1406769"/>
          </a:xfrm>
        </p:spPr>
        <p:txBody>
          <a:bodyPr/>
          <a:lstStyle/>
          <a:p>
            <a:r>
              <a:rPr lang="id-ID" b="1" dirty="0">
                <a:solidFill>
                  <a:srgbClr val="FFFF00"/>
                </a:solidFill>
              </a:rPr>
              <a:t>PEGAWAI SEBAGI KEUNGGULAN BERSAING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0CCDD-3592-B895-C9F6-DB6BF12BA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368063"/>
            <a:ext cx="10131425" cy="410307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id-ID" sz="3200" dirty="0"/>
          </a:p>
          <a:p>
            <a:pPr marL="0" indent="0">
              <a:buNone/>
            </a:pPr>
            <a:r>
              <a:rPr lang="id-ID" sz="2800" dirty="0"/>
              <a:t>    </a:t>
            </a:r>
          </a:p>
          <a:p>
            <a:pPr marL="0" indent="0">
              <a:buNone/>
            </a:pPr>
            <a:r>
              <a:rPr lang="id-ID" sz="2800" dirty="0"/>
              <a:t>   </a:t>
            </a:r>
          </a:p>
          <a:p>
            <a:pPr marL="0" indent="0">
              <a:buNone/>
            </a:pPr>
            <a:r>
              <a:rPr lang="id-ID" sz="2800" dirty="0"/>
              <a:t>    </a:t>
            </a:r>
          </a:p>
          <a:p>
            <a:pPr marL="0" indent="0">
              <a:buNone/>
            </a:pPr>
            <a:r>
              <a:rPr lang="id-ID" sz="2800" dirty="0"/>
              <a:t>   </a:t>
            </a:r>
          </a:p>
          <a:p>
            <a:pPr marL="0" indent="0">
              <a:buNone/>
            </a:pPr>
            <a:r>
              <a:rPr lang="id-ID" sz="2800" dirty="0"/>
              <a:t>AA</a:t>
            </a:r>
          </a:p>
          <a:p>
            <a:pPr marL="0" indent="0">
              <a:buNone/>
            </a:pPr>
            <a:endParaRPr lang="id-ID" sz="2800" dirty="0"/>
          </a:p>
          <a:p>
            <a:pPr marL="0" indent="0">
              <a:buNone/>
            </a:pPr>
            <a:endParaRPr lang="id-ID" sz="2800" dirty="0"/>
          </a:p>
          <a:p>
            <a:pPr marL="0" indent="0">
              <a:buNone/>
            </a:pPr>
            <a:r>
              <a:rPr lang="id-ID" sz="14400" dirty="0"/>
              <a:t>1.SDM merupakan satu-satunya sumber daya yang tidak dapat ditiru dan dapat menyinergikan </a:t>
            </a:r>
          </a:p>
          <a:p>
            <a:pPr marL="0" indent="0">
              <a:buNone/>
            </a:pPr>
            <a:endParaRPr lang="id-ID" sz="14400" dirty="0"/>
          </a:p>
          <a:p>
            <a:pPr marL="0" indent="0">
              <a:buNone/>
            </a:pPr>
            <a:r>
              <a:rPr lang="id-ID" sz="14400" dirty="0"/>
              <a:t>2.Keungggulan kompetitif berasal dari tenaga kerja yang sangat produktif, motivasi yang tinggi, dan terpadu</a:t>
            </a:r>
          </a:p>
          <a:p>
            <a:pPr marL="0" indent="0">
              <a:buNone/>
            </a:pPr>
            <a:r>
              <a:rPr lang="id-ID" sz="14400" dirty="0"/>
              <a:t> </a:t>
            </a:r>
          </a:p>
          <a:p>
            <a:pPr marL="0" indent="0">
              <a:buNone/>
            </a:pPr>
            <a:endParaRPr lang="id-ID" sz="3900" dirty="0"/>
          </a:p>
          <a:p>
            <a:pPr marL="0" indent="0">
              <a:buNone/>
            </a:pPr>
            <a:endParaRPr lang="id-ID" sz="3900" dirty="0"/>
          </a:p>
          <a:p>
            <a:pPr marL="0" indent="0">
              <a:buNone/>
            </a:pPr>
            <a:endParaRPr lang="id-ID" sz="3900" dirty="0"/>
          </a:p>
          <a:p>
            <a:pPr marL="0" indent="0">
              <a:buNone/>
            </a:pPr>
            <a:endParaRPr lang="id-ID" sz="3900" dirty="0"/>
          </a:p>
          <a:p>
            <a:pPr marL="0" indent="0">
              <a:buNone/>
            </a:pPr>
            <a:endParaRPr lang="id-ID" sz="3900" dirty="0"/>
          </a:p>
          <a:p>
            <a:pPr marL="0" indent="0">
              <a:buNone/>
            </a:pPr>
            <a:endParaRPr lang="id-ID" sz="3900" dirty="0"/>
          </a:p>
          <a:p>
            <a:pPr marL="0" indent="0">
              <a:buNone/>
            </a:pPr>
            <a:endParaRPr lang="id-ID" sz="3900" dirty="0"/>
          </a:p>
          <a:p>
            <a:pPr marL="0" indent="0">
              <a:buNone/>
            </a:pPr>
            <a:endParaRPr lang="id-ID" sz="3900" dirty="0"/>
          </a:p>
          <a:p>
            <a:pPr marL="0" indent="0">
              <a:buNone/>
            </a:pPr>
            <a:endParaRPr lang="id-ID" sz="3900" dirty="0"/>
          </a:p>
          <a:p>
            <a:pPr marL="0" indent="0">
              <a:buNone/>
            </a:pPr>
            <a:endParaRPr lang="id-ID" sz="3900" dirty="0"/>
          </a:p>
          <a:p>
            <a:pPr marL="0" indent="0">
              <a:buNone/>
            </a:pPr>
            <a:endParaRPr lang="id-ID" sz="3900" dirty="0"/>
          </a:p>
          <a:p>
            <a:pPr marL="0" indent="0">
              <a:buNone/>
            </a:pPr>
            <a:endParaRPr lang="id-ID" sz="3900" dirty="0"/>
          </a:p>
          <a:p>
            <a:pPr marL="0" indent="0">
              <a:buNone/>
            </a:pPr>
            <a:endParaRPr lang="id-ID" sz="3900" dirty="0"/>
          </a:p>
          <a:p>
            <a:pPr marL="0" indent="0">
              <a:buNone/>
            </a:pPr>
            <a:endParaRPr lang="id-ID" sz="3900" dirty="0"/>
          </a:p>
        </p:txBody>
      </p:sp>
    </p:spTree>
    <p:extLst>
      <p:ext uri="{BB962C8B-B14F-4D97-AF65-F5344CB8AC3E}">
        <p14:creationId xmlns:p14="http://schemas.microsoft.com/office/powerpoint/2010/main" val="21362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91591-EC59-C500-3003-1B8B15EF1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2" y="562708"/>
            <a:ext cx="10131425" cy="1456267"/>
          </a:xfrm>
        </p:spPr>
        <p:txBody>
          <a:bodyPr/>
          <a:lstStyle/>
          <a:p>
            <a:r>
              <a:rPr lang="id-ID" b="1" dirty="0">
                <a:solidFill>
                  <a:srgbClr val="FFC000"/>
                </a:solidFill>
              </a:rPr>
              <a:t>                          INTELECTUAL CAPITAL</a:t>
            </a:r>
            <a:r>
              <a:rPr lang="id-ID" dirty="0"/>
              <a:t>.  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07565-26ED-4F64-4704-4CF892462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1" y="1641231"/>
            <a:ext cx="10512426" cy="414997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id-ID" sz="3200" dirty="0"/>
          </a:p>
          <a:p>
            <a:pPr marL="514350" indent="-514350">
              <a:buAutoNum type="arabicPeriod"/>
            </a:pPr>
            <a:endParaRPr lang="id-ID" sz="3200" dirty="0"/>
          </a:p>
          <a:p>
            <a:pPr marL="514350" indent="-514350">
              <a:buAutoNum type="arabicPeriod"/>
            </a:pPr>
            <a:endParaRPr lang="id-ID" sz="3200" dirty="0"/>
          </a:p>
          <a:p>
            <a:pPr marL="514350" indent="-514350">
              <a:buAutoNum type="arabicPeriod"/>
            </a:pPr>
            <a:endParaRPr lang="id-ID" sz="3200" dirty="0"/>
          </a:p>
          <a:p>
            <a:pPr marL="514350" indent="-514350">
              <a:buAutoNum type="arabicPeriod"/>
            </a:pPr>
            <a:endParaRPr lang="id-ID" sz="3200" dirty="0"/>
          </a:p>
          <a:p>
            <a:pPr marL="514350" indent="-514350">
              <a:buAutoNum type="arabicPeriod"/>
            </a:pPr>
            <a:endParaRPr lang="id-ID" sz="3200" dirty="0"/>
          </a:p>
          <a:p>
            <a:pPr marL="0" indent="0">
              <a:buNone/>
            </a:pPr>
            <a:r>
              <a:rPr lang="id-ID" sz="9800" dirty="0"/>
              <a:t>1.Human Capital</a:t>
            </a:r>
          </a:p>
          <a:p>
            <a:pPr marL="0" indent="0">
              <a:buNone/>
            </a:pPr>
            <a:r>
              <a:rPr lang="id-ID" sz="9800" dirty="0"/>
              <a:t>Merupakan kekuatan dan inovasi perusahaan (kompetensi,ketrampilan dan penegetahuan)</a:t>
            </a:r>
          </a:p>
          <a:p>
            <a:pPr marL="0" indent="0">
              <a:buNone/>
            </a:pPr>
            <a:r>
              <a:rPr lang="id-ID" sz="9800" dirty="0"/>
              <a:t>Merupakan Sumberdaya Strategis</a:t>
            </a:r>
          </a:p>
          <a:p>
            <a:pPr marL="0" indent="0">
              <a:buNone/>
            </a:pPr>
            <a:r>
              <a:rPr lang="id-ID" sz="9800" dirty="0"/>
              <a:t>Sebagai Pelaku inovasi dan pembaharuan </a:t>
            </a:r>
          </a:p>
          <a:p>
            <a:pPr marL="0" indent="0">
              <a:buNone/>
            </a:pPr>
            <a:endParaRPr lang="id-ID" sz="9800" dirty="0"/>
          </a:p>
          <a:p>
            <a:pPr marL="0" indent="0">
              <a:buNone/>
            </a:pPr>
            <a:endParaRPr lang="id-ID" sz="9800" dirty="0"/>
          </a:p>
          <a:p>
            <a:pPr marL="514350" indent="-514350">
              <a:buAutoNum type="arabicPeriod"/>
            </a:pPr>
            <a:endParaRPr lang="id-ID" sz="3200" dirty="0"/>
          </a:p>
          <a:p>
            <a:pPr marL="0" indent="0">
              <a:buNone/>
            </a:pP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755477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746C2-8D9C-9160-D668-A034CB094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C000"/>
                </a:solidFill>
              </a:rPr>
              <a:t>                         kompetensi kerja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7D7FE-94C8-EE1C-0765-5DA846E91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584" y="2065867"/>
            <a:ext cx="10418642" cy="4466492"/>
          </a:xfrm>
        </p:spPr>
        <p:txBody>
          <a:bodyPr>
            <a:normAutofit lnSpcReduction="10000"/>
          </a:bodyPr>
          <a:lstStyle/>
          <a:p>
            <a:pPr marL="742950" indent="-742950">
              <a:buAutoNum type="arabicPeriod"/>
            </a:pPr>
            <a:r>
              <a:rPr lang="id-ID" sz="3600" dirty="0"/>
              <a:t>Integr</a:t>
            </a:r>
            <a:r>
              <a:rPr lang="id-ID" sz="2800" dirty="0"/>
              <a:t>itas</a:t>
            </a:r>
          </a:p>
          <a:p>
            <a:pPr marL="742950" indent="-742950">
              <a:buAutoNum type="arabicPeriod"/>
            </a:pPr>
            <a:r>
              <a:rPr lang="id-ID" sz="3600" dirty="0"/>
              <a:t>Inisiatif</a:t>
            </a:r>
          </a:p>
          <a:p>
            <a:pPr marL="742950" indent="-742950">
              <a:buAutoNum type="arabicPeriod"/>
            </a:pPr>
            <a:r>
              <a:rPr lang="id-ID" sz="3600" dirty="0"/>
              <a:t>Pengaruh</a:t>
            </a:r>
          </a:p>
          <a:p>
            <a:pPr marL="742950" indent="-742950">
              <a:buAutoNum type="arabicPeriod"/>
            </a:pPr>
            <a:r>
              <a:rPr lang="id-ID" sz="3600" dirty="0"/>
              <a:t>Orientasi Pelayanan</a:t>
            </a:r>
          </a:p>
          <a:p>
            <a:pPr marL="742950" indent="-742950">
              <a:buAutoNum type="arabicPeriod"/>
            </a:pPr>
            <a:r>
              <a:rPr lang="id-ID" sz="3600" dirty="0"/>
              <a:t>Pemahaman Interpersonal</a:t>
            </a:r>
          </a:p>
          <a:p>
            <a:pPr marL="742950" indent="-742950">
              <a:buAutoNum type="arabicPeriod"/>
            </a:pPr>
            <a:r>
              <a:rPr lang="id-ID" sz="3600" dirty="0"/>
              <a:t>Kesadaran organisasi</a:t>
            </a:r>
          </a:p>
          <a:p>
            <a:pPr marL="742950" indent="-742950">
              <a:buAutoNum type="arabicPeriod"/>
            </a:pPr>
            <a:r>
              <a:rPr lang="id-ID" sz="3600" dirty="0"/>
              <a:t>Berpikir analitis dan konseptual</a:t>
            </a:r>
          </a:p>
          <a:p>
            <a:pPr marL="457200" lvl="1" indent="0">
              <a:buNone/>
            </a:pP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910608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D67C1-7495-6259-BED6-ABC1D41CB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55CDC-0A1E-A39D-E69C-320695BE0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sz="3600" dirty="0"/>
              <a:t>8. Komunikasi</a:t>
            </a:r>
          </a:p>
          <a:p>
            <a:pPr marL="0" indent="0">
              <a:buNone/>
            </a:pPr>
            <a:r>
              <a:rPr lang="id-ID" sz="3600" dirty="0"/>
              <a:t>9. Berorientasi prestasi</a:t>
            </a:r>
          </a:p>
          <a:p>
            <a:pPr marL="0" indent="0">
              <a:buNone/>
            </a:pPr>
            <a:endParaRPr lang="id-ID" sz="3600" dirty="0"/>
          </a:p>
          <a:p>
            <a:pPr marL="0" indent="0">
              <a:buNone/>
            </a:pPr>
            <a:endParaRPr lang="id-ID" sz="3600" dirty="0"/>
          </a:p>
          <a:p>
            <a:pPr marL="0" indent="0">
              <a:buNone/>
            </a:pP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3609462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E3478-935C-D47A-4D03-CB88215B6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        .</a:t>
            </a:r>
            <a:endParaRPr lang="id-ID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755E9-82E7-5102-866B-FC4B6AD9C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52247"/>
            <a:ext cx="10131425" cy="3938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dirty="0"/>
              <a:t>2. Social Capital</a:t>
            </a:r>
          </a:p>
          <a:p>
            <a:pPr marL="0" indent="0">
              <a:buNone/>
            </a:pPr>
            <a:r>
              <a:rPr lang="id-ID" sz="3200" dirty="0"/>
              <a:t>Kemampuan orang untuk bekerjasama demi tujuan bersama dalam kelompok  dan organisasi.</a:t>
            </a:r>
          </a:p>
          <a:p>
            <a:pPr marL="0" indent="0">
              <a:buNone/>
            </a:pPr>
            <a:endParaRPr lang="id-ID" sz="3200" dirty="0"/>
          </a:p>
          <a:p>
            <a:pPr marL="0" indent="0">
              <a:buNone/>
            </a:pPr>
            <a:r>
              <a:rPr lang="id-ID" sz="3200" dirty="0"/>
              <a:t>Kemampuan yang muncul dari kepercayaan dan nilai-nilai etik yang dimiliki bersama</a:t>
            </a:r>
          </a:p>
          <a:p>
            <a:pPr marL="0" indent="0">
              <a:buNone/>
            </a:pP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769811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C826B-76D0-B063-94A0-B1CDCDF95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750277"/>
          </a:xfrm>
        </p:spPr>
        <p:txBody>
          <a:bodyPr/>
          <a:lstStyle/>
          <a:p>
            <a:r>
              <a:rPr lang="id-ID" dirty="0"/>
              <a:t>        .</a:t>
            </a:r>
            <a:endParaRPr lang="id-ID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D81CF-53B1-02FC-FD19-EF347FADA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dirty="0"/>
              <a:t>3. Organizational Capital</a:t>
            </a:r>
          </a:p>
          <a:p>
            <a:pPr marL="0" indent="0">
              <a:buNone/>
            </a:pPr>
            <a:r>
              <a:rPr lang="id-ID" sz="3200" dirty="0"/>
              <a:t>Modal Struktural,berfungsi sebagai penunjang atau infrastruktur bagi modal manusia.</a:t>
            </a:r>
          </a:p>
          <a:p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965730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212C2-8CA0-D3D1-7B8F-63FC06657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         </a:t>
            </a:r>
            <a:r>
              <a:rPr lang="id-ID" b="1" dirty="0">
                <a:solidFill>
                  <a:srgbClr val="FFC000"/>
                </a:solidFill>
              </a:rPr>
              <a:t>Manajemen human capital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359A7-2ED3-4EB8-4451-905A881C1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dirty="0"/>
              <a:t>1.Investasi dalam Modal Manusia</a:t>
            </a:r>
          </a:p>
          <a:p>
            <a:pPr marL="0" indent="0">
              <a:buNone/>
            </a:pPr>
            <a:r>
              <a:rPr lang="id-ID" sz="3200" dirty="0"/>
              <a:t>2.Strategi Investasi</a:t>
            </a:r>
          </a:p>
        </p:txBody>
      </p:sp>
    </p:spTree>
    <p:extLst>
      <p:ext uri="{BB962C8B-B14F-4D97-AF65-F5344CB8AC3E}">
        <p14:creationId xmlns:p14="http://schemas.microsoft.com/office/powerpoint/2010/main" val="126092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A1392-ADD1-1EE0-491F-50F219BDD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3447F-187B-D602-2F6B-554C1DB56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4000" b="1" i="1" dirty="0"/>
              <a:t>Terimakasih    </a:t>
            </a:r>
            <a:r>
              <a:rPr lang="id-ID" sz="4000" dirty="0"/>
              <a:t>     ................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1DF89B4-4AA2-8F2E-88E4-A4512875A81D}"/>
                  </a:ext>
                </a:extLst>
              </p14:cNvPr>
              <p14:cNvContentPartPr/>
              <p14:nvPr/>
            </p14:nvContentPartPr>
            <p14:xfrm>
              <a:off x="6165711" y="2924317"/>
              <a:ext cx="1593000" cy="18122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1DF89B4-4AA2-8F2E-88E4-A4512875A81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12071" y="2816677"/>
                <a:ext cx="1700640" cy="202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24AD324-1342-41FC-2E74-776991942804}"/>
                  </a:ext>
                </a:extLst>
              </p14:cNvPr>
              <p14:cNvContentPartPr/>
              <p14:nvPr/>
            </p14:nvContentPartPr>
            <p14:xfrm>
              <a:off x="13082031" y="3094597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24AD324-1342-41FC-2E74-77699194280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028391" y="298659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7A7E24C-DC1B-B47D-AB10-CAD94294E68A}"/>
                  </a:ext>
                </a:extLst>
              </p14:cNvPr>
              <p14:cNvContentPartPr/>
              <p14:nvPr/>
            </p14:nvContentPartPr>
            <p14:xfrm>
              <a:off x="-1008729" y="3399517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7A7E24C-DC1B-B47D-AB10-CAD94294E68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062369" y="3291517"/>
                <a:ext cx="10800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50299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{32ACE418-945B-42A4-A3AD-B9702F958876}tf03457452</Template>
  <TotalTime>222</TotalTime>
  <Words>163</Words>
  <Application>Microsoft Office PowerPoint</Application>
  <PresentationFormat>Widescreen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Celestial</vt:lpstr>
      <vt:lpstr>STRATEGI  HUMAN CAPITAL</vt:lpstr>
      <vt:lpstr>PEGAWAI SEBAGI KEUNGGULAN BERSAING</vt:lpstr>
      <vt:lpstr>                          INTELECTUAL CAPITAL.        </vt:lpstr>
      <vt:lpstr>                         kompetensi kerja</vt:lpstr>
      <vt:lpstr>.</vt:lpstr>
      <vt:lpstr>         .</vt:lpstr>
      <vt:lpstr>        .</vt:lpstr>
      <vt:lpstr>          Manajemen human capital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Windows User</dc:creator>
  <cp:lastModifiedBy>Windows User</cp:lastModifiedBy>
  <cp:revision>4</cp:revision>
  <dcterms:created xsi:type="dcterms:W3CDTF">2025-06-20T04:47:05Z</dcterms:created>
  <dcterms:modified xsi:type="dcterms:W3CDTF">2025-06-27T14:26:03Z</dcterms:modified>
</cp:coreProperties>
</file>