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305" r:id="rId4"/>
    <p:sldId id="306" r:id="rId5"/>
    <p:sldId id="307" r:id="rId6"/>
    <p:sldId id="308" r:id="rId7"/>
    <p:sldId id="309" r:id="rId8"/>
    <p:sldId id="311" r:id="rId9"/>
    <p:sldId id="310" r:id="rId10"/>
    <p:sldId id="283" r:id="rId11"/>
    <p:sldId id="284" r:id="rId12"/>
    <p:sldId id="286" r:id="rId13"/>
    <p:sldId id="288" r:id="rId14"/>
    <p:sldId id="290" r:id="rId15"/>
    <p:sldId id="292" r:id="rId16"/>
    <p:sldId id="296" r:id="rId17"/>
    <p:sldId id="298" r:id="rId18"/>
    <p:sldId id="301" r:id="rId19"/>
    <p:sldId id="303" r:id="rId20"/>
    <p:sldId id="287" r:id="rId21"/>
    <p:sldId id="27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DE8AC6-462A-4538-8F4A-EB32730B8D7B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75035C-D594-441D-AB9A-897D54C2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7438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BA3F8C-15DA-4F2D-AB09-EC4F3C00CF2E}" type="datetimeFigureOut">
              <a:rPr lang="en-US"/>
              <a:pPr>
                <a:defRPr/>
              </a:pPr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8E31C5-6C8E-45D1-A64B-24F98441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285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36DE-0C78-4E86-84F9-0371C174A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425E-7387-4E0E-B300-BE072C855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B945B-553F-4CB4-8A8E-D727450B8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CE34-4339-452A-A16C-72A6369E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DC55-26F8-48F3-A084-139B0F2AE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0390-5F0E-4240-AB78-9BC81D2E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715-54F5-45DB-BC3D-5EE131CA0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AB53-E172-41A7-88F4-FFDF6C7A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A52F-3751-4D9C-A322-38D5BA4FD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5ACA-BA0D-4D5D-A12D-D23A9AE61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D408-070B-4301-90D6-43CEAE13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EC8947-414C-4D00-B6B6-7C3794D1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NILAI%207%20KESEDERHANAAN.ppt" TargetMode="External"/><Relationship Id="rId3" Type="http://schemas.openxmlformats.org/officeDocument/2006/relationships/hyperlink" Target="NILAI%202%20KEPEDULIAN.ppt" TargetMode="External"/><Relationship Id="rId7" Type="http://schemas.openxmlformats.org/officeDocument/2006/relationships/hyperlink" Target="NILAI%206%20KERJA%20KERAS.ppt" TargetMode="External"/><Relationship Id="rId2" Type="http://schemas.openxmlformats.org/officeDocument/2006/relationships/hyperlink" Target="NILAI%201%20KEJUJURAN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NILAI%205%20TANGGUNG%20JAWAB.ppt" TargetMode="External"/><Relationship Id="rId5" Type="http://schemas.openxmlformats.org/officeDocument/2006/relationships/hyperlink" Target="NILAI%204%20KEDISIPLINAN.ppt" TargetMode="External"/><Relationship Id="rId10" Type="http://schemas.openxmlformats.org/officeDocument/2006/relationships/hyperlink" Target="NILAI%209%20KEADILAN.ppt" TargetMode="External"/><Relationship Id="rId4" Type="http://schemas.openxmlformats.org/officeDocument/2006/relationships/hyperlink" Target="NILAI%203%20KEMANDIRIAN.ppt" TargetMode="External"/><Relationship Id="rId9" Type="http://schemas.openxmlformats.org/officeDocument/2006/relationships/hyperlink" Target="NILAI%208%20KEBERANIAN.p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INSIP%202%20TRANSPARANSI.ppt" TargetMode="External"/><Relationship Id="rId2" Type="http://schemas.openxmlformats.org/officeDocument/2006/relationships/hyperlink" Target="PRINSIP%201%20AKUNTABILITAS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PRINSIP%205%20KONTROL%20KEBIJAKAN.ppt" TargetMode="External"/><Relationship Id="rId5" Type="http://schemas.openxmlformats.org/officeDocument/2006/relationships/hyperlink" Target="PRINSIP%204%20KEBIJAKAN.ppt" TargetMode="External"/><Relationship Id="rId4" Type="http://schemas.openxmlformats.org/officeDocument/2006/relationships/hyperlink" Target="PRINSIP%203%20KEWAJARAN.pp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178C1-7FB8-43E9-913B-72CA914D1FB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Rectangle 8"/>
          <p:cNvSpPr/>
          <p:nvPr>
            <p:custDataLst>
              <p:tags r:id="rId1"/>
            </p:custDataLst>
          </p:nvPr>
        </p:nvSpPr>
        <p:spPr>
          <a:xfrm>
            <a:off x="292754" y="1772816"/>
            <a:ext cx="86439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KORUPSI</a:t>
            </a:r>
            <a:endParaRPr lang="id-ID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TANTANGAN KETAHANAN NASIONAL</a:t>
            </a: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erlin Sans FB Dem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Dosen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: </a:t>
            </a:r>
            <a:r>
              <a:rPr lang="en-US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Riyadini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Riyan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 </a:t>
            </a:r>
            <a:r>
              <a:rPr lang="en-US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Utami</a:t>
            </a:r>
            <a:r>
              <a:rPr lang="en-US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, S.IP.,M.M</a:t>
            </a:r>
            <a:endParaRPr lang="en-US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357166"/>
            <a:ext cx="35719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ke-15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12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UANG CANGKIR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GELAS.jpg"/>
          <p:cNvPicPr>
            <a:picLocks noChangeAspect="1"/>
          </p:cNvPicPr>
          <p:nvPr/>
        </p:nvPicPr>
        <p:blipFill>
          <a:blip r:embed="rId3">
            <a:lum bright="-20000"/>
          </a:blip>
          <a:srcRect l="25000" t="28438" r="56538" b="3310"/>
          <a:stretch>
            <a:fillRect/>
          </a:stretch>
        </p:blipFill>
        <p:spPr bwMode="auto">
          <a:xfrm>
            <a:off x="0" y="1500174"/>
            <a:ext cx="2143108" cy="535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2143125" y="64293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PENYEBAB KORUPSI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1670" y="1785926"/>
            <a:ext cx="7072330" cy="5000636"/>
          </a:xfrm>
          <a:prstGeom prst="rect">
            <a:avLst/>
          </a:prstGeom>
          <a:solidFill>
            <a:schemeClr val="bg2">
              <a:lumMod val="2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09800" y="2428868"/>
            <a:ext cx="6934200" cy="3840162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Faktor internal sangat ditentukan oleh kuat tidaknya nilai-nilai anti korupsi tertanam dalam diri setiap individu.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Nilai-nilai anti korupsi itu perlu diterapkan oleh setiap individu untuk dapat mengatasi faktor eksternal agar korupsi tidak terjadi.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Untuk mencegah terjadinya faktor eksternal, selain memiliki nilai-nilai anti korupsi, setiap individu perlu memahami dengan mendalam prinsip-prinsip anti korupsi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43125" y="64293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NILAI-NILAI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ANTI-KORUPSI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438400" y="5791200"/>
            <a:ext cx="533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JUPE MANDI TANGKER KEBEDIL</a:t>
            </a:r>
          </a:p>
        </p:txBody>
      </p:sp>
      <p:grpSp>
        <p:nvGrpSpPr>
          <p:cNvPr id="29" name="Group 37"/>
          <p:cNvGrpSpPr>
            <a:grpSpLocks/>
          </p:cNvGrpSpPr>
          <p:nvPr/>
        </p:nvGrpSpPr>
        <p:grpSpPr bwMode="auto">
          <a:xfrm>
            <a:off x="838200" y="2057400"/>
            <a:ext cx="2514600" cy="1143000"/>
            <a:chOff x="838200" y="2057400"/>
            <a:chExt cx="2514600" cy="1143000"/>
          </a:xfrm>
        </p:grpSpPr>
        <p:sp>
          <p:nvSpPr>
            <p:cNvPr id="30" name="Rounded Rectangle 29">
              <a:hlinkClick r:id="rId2" action="ppaction://hlinkpres?slideindex=1&amp;slidetitle="/>
            </p:cNvPr>
            <p:cNvSpPr/>
            <p:nvPr/>
          </p:nvSpPr>
          <p:spPr>
            <a:xfrm>
              <a:off x="9144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KEJUJURAN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8382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2" name="Group 40"/>
          <p:cNvGrpSpPr>
            <a:grpSpLocks/>
          </p:cNvGrpSpPr>
          <p:nvPr/>
        </p:nvGrpSpPr>
        <p:grpSpPr bwMode="auto">
          <a:xfrm>
            <a:off x="3429000" y="2057400"/>
            <a:ext cx="2514600" cy="1143000"/>
            <a:chOff x="3429000" y="2057400"/>
            <a:chExt cx="2514600" cy="1143000"/>
          </a:xfrm>
        </p:grpSpPr>
        <p:sp>
          <p:nvSpPr>
            <p:cNvPr id="33" name="Rounded Rectangle 32">
              <a:hlinkClick r:id="rId3" action="ppaction://hlinkpres?slideindex=1&amp;slidetitle="/>
            </p:cNvPr>
            <p:cNvSpPr/>
            <p:nvPr/>
          </p:nvSpPr>
          <p:spPr>
            <a:xfrm>
              <a:off x="35052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KEPEDULIAN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4290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6019800" y="2057400"/>
            <a:ext cx="2514600" cy="1143000"/>
            <a:chOff x="6019800" y="2057400"/>
            <a:chExt cx="2514600" cy="1143000"/>
          </a:xfrm>
        </p:grpSpPr>
        <p:sp>
          <p:nvSpPr>
            <p:cNvPr id="36" name="Rounded Rectangle 35">
              <a:hlinkClick r:id="rId4" action="ppaction://hlinkpres?slideindex=1&amp;slidetitle="/>
            </p:cNvPr>
            <p:cNvSpPr/>
            <p:nvPr/>
          </p:nvSpPr>
          <p:spPr>
            <a:xfrm>
              <a:off x="6096000" y="21336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KEMANDIRIAN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6019800" y="20574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838200" y="3276600"/>
            <a:ext cx="2514600" cy="1143000"/>
            <a:chOff x="838200" y="3276600"/>
            <a:chExt cx="2514600" cy="1143000"/>
          </a:xfrm>
        </p:grpSpPr>
        <p:sp>
          <p:nvSpPr>
            <p:cNvPr id="39" name="Rounded Rectangle 38">
              <a:hlinkClick r:id="rId5" action="ppaction://hlinkpres?slideindex=1&amp;slidetitle="/>
            </p:cNvPr>
            <p:cNvSpPr/>
            <p:nvPr/>
          </p:nvSpPr>
          <p:spPr>
            <a:xfrm>
              <a:off x="9144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KEDISIPLINAN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41" name="Group 42"/>
          <p:cNvGrpSpPr>
            <a:grpSpLocks/>
          </p:cNvGrpSpPr>
          <p:nvPr/>
        </p:nvGrpSpPr>
        <p:grpSpPr bwMode="auto">
          <a:xfrm>
            <a:off x="3429000" y="3276600"/>
            <a:ext cx="2514600" cy="1143000"/>
            <a:chOff x="3429000" y="3276600"/>
            <a:chExt cx="2514600" cy="1143000"/>
          </a:xfrm>
        </p:grpSpPr>
        <p:sp>
          <p:nvSpPr>
            <p:cNvPr id="42" name="Rounded Rectangle 41">
              <a:hlinkClick r:id="rId6" action="ppaction://hlinkpres?slideindex=1&amp;slidetitle="/>
            </p:cNvPr>
            <p:cNvSpPr/>
            <p:nvPr/>
          </p:nvSpPr>
          <p:spPr>
            <a:xfrm>
              <a:off x="35052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TANGGUNG JAWAB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34290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019800" y="3276600"/>
            <a:ext cx="2514600" cy="1143000"/>
            <a:chOff x="6019800" y="3276600"/>
            <a:chExt cx="2514600" cy="1143000"/>
          </a:xfrm>
        </p:grpSpPr>
        <p:sp>
          <p:nvSpPr>
            <p:cNvPr id="45" name="Rounded Rectangle 44">
              <a:hlinkClick r:id="rId7" action="ppaction://hlinkpres?slideindex=1&amp;slidetitle="/>
            </p:cNvPr>
            <p:cNvSpPr/>
            <p:nvPr/>
          </p:nvSpPr>
          <p:spPr>
            <a:xfrm>
              <a:off x="6096000" y="33528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KERJA KERAS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6019800" y="32766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grpSp>
        <p:nvGrpSpPr>
          <p:cNvPr id="47" name="Group 39"/>
          <p:cNvGrpSpPr>
            <a:grpSpLocks/>
          </p:cNvGrpSpPr>
          <p:nvPr/>
        </p:nvGrpSpPr>
        <p:grpSpPr bwMode="auto">
          <a:xfrm>
            <a:off x="838200" y="4495800"/>
            <a:ext cx="2514600" cy="1143000"/>
            <a:chOff x="838200" y="4495800"/>
            <a:chExt cx="2514600" cy="1143000"/>
          </a:xfrm>
        </p:grpSpPr>
        <p:sp>
          <p:nvSpPr>
            <p:cNvPr id="48" name="Rounded Rectangle 47">
              <a:hlinkClick r:id="rId8" action="ppaction://hlinkpres?slideindex=1&amp;slidetitle="/>
            </p:cNvPr>
            <p:cNvSpPr/>
            <p:nvPr/>
          </p:nvSpPr>
          <p:spPr>
            <a:xfrm>
              <a:off x="9144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Arial" pitchFamily="34" charset="0"/>
                  <a:cs typeface="Arial" pitchFamily="34" charset="0"/>
                </a:rPr>
                <a:t>KESEDERHANAAN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8382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50" name="Group 44"/>
          <p:cNvGrpSpPr>
            <a:grpSpLocks/>
          </p:cNvGrpSpPr>
          <p:nvPr/>
        </p:nvGrpSpPr>
        <p:grpSpPr bwMode="auto">
          <a:xfrm>
            <a:off x="3429000" y="4495800"/>
            <a:ext cx="2514600" cy="1143000"/>
            <a:chOff x="3429000" y="4495800"/>
            <a:chExt cx="2514600" cy="1143000"/>
          </a:xfrm>
        </p:grpSpPr>
        <p:sp>
          <p:nvSpPr>
            <p:cNvPr id="51" name="Rounded Rectangle 50">
              <a:hlinkClick r:id="rId9" action="ppaction://hlinkpres?slideindex=1&amp;slidetitle="/>
            </p:cNvPr>
            <p:cNvSpPr/>
            <p:nvPr/>
          </p:nvSpPr>
          <p:spPr>
            <a:xfrm>
              <a:off x="35052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KEBERANIAN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4290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53" name="Group 45"/>
          <p:cNvGrpSpPr>
            <a:grpSpLocks/>
          </p:cNvGrpSpPr>
          <p:nvPr/>
        </p:nvGrpSpPr>
        <p:grpSpPr bwMode="auto">
          <a:xfrm>
            <a:off x="6019800" y="4495800"/>
            <a:ext cx="2514600" cy="1143000"/>
            <a:chOff x="6019800" y="4495800"/>
            <a:chExt cx="2514600" cy="1143000"/>
          </a:xfrm>
        </p:grpSpPr>
        <p:sp>
          <p:nvSpPr>
            <p:cNvPr id="54" name="Rounded Rectangle 53">
              <a:hlinkClick r:id="rId10" action="ppaction://hlinkpres?slideindex=1&amp;slidetitle="/>
            </p:cNvPr>
            <p:cNvSpPr/>
            <p:nvPr/>
          </p:nvSpPr>
          <p:spPr>
            <a:xfrm>
              <a:off x="6096000" y="4572000"/>
              <a:ext cx="2438400" cy="1066800"/>
            </a:xfrm>
            <a:prstGeom prst="round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KEADILAN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6019800" y="4495800"/>
              <a:ext cx="457200" cy="4572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500042"/>
            <a:ext cx="7572396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PRINSIP-PRINSIP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ANTI-KORUPSI</a:t>
            </a: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1600200" y="2209800"/>
            <a:ext cx="7010400" cy="609600"/>
            <a:chOff x="1600200" y="2209800"/>
            <a:chExt cx="7010400" cy="609600"/>
          </a:xfrm>
        </p:grpSpPr>
        <p:sp>
          <p:nvSpPr>
            <p:cNvPr id="16" name="Rounded Rectangle 15">
              <a:hlinkClick r:id="rId2" action="ppaction://hlinkpres?slideindex=1&amp;slidetitle="/>
            </p:cNvPr>
            <p:cNvSpPr/>
            <p:nvPr/>
          </p:nvSpPr>
          <p:spPr>
            <a:xfrm>
              <a:off x="1600200" y="2209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AKUNTABILITAS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8039100" y="2247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20"/>
          <p:cNvGrpSpPr>
            <a:grpSpLocks/>
          </p:cNvGrpSpPr>
          <p:nvPr/>
        </p:nvGrpSpPr>
        <p:grpSpPr bwMode="auto">
          <a:xfrm>
            <a:off x="1600200" y="2971800"/>
            <a:ext cx="7010400" cy="609600"/>
            <a:chOff x="1600200" y="2971800"/>
            <a:chExt cx="7010400" cy="609600"/>
          </a:xfrm>
        </p:grpSpPr>
        <p:sp>
          <p:nvSpPr>
            <p:cNvPr id="19" name="Rounded Rectangle 18">
              <a:hlinkClick r:id="rId3" action="ppaction://hlinkpres?slideindex=1&amp;slidetitle="/>
            </p:cNvPr>
            <p:cNvSpPr/>
            <p:nvPr/>
          </p:nvSpPr>
          <p:spPr>
            <a:xfrm>
              <a:off x="1600200" y="2971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TRANSPARANSI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8039100" y="3009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600200" y="3733800"/>
            <a:ext cx="7010400" cy="609600"/>
            <a:chOff x="1600200" y="3733800"/>
            <a:chExt cx="7010400" cy="609600"/>
          </a:xfrm>
        </p:grpSpPr>
        <p:sp>
          <p:nvSpPr>
            <p:cNvPr id="22" name="Rounded Rectangle 21">
              <a:hlinkClick r:id="rId4" action="ppaction://hlinkpres?slideindex=1&amp;slidetitle="/>
            </p:cNvPr>
            <p:cNvSpPr/>
            <p:nvPr/>
          </p:nvSpPr>
          <p:spPr>
            <a:xfrm>
              <a:off x="1600200" y="3733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KEWAJARAN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5400000">
              <a:off x="8039100" y="3771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600200" y="4495800"/>
            <a:ext cx="7010400" cy="609600"/>
            <a:chOff x="1600200" y="4495800"/>
            <a:chExt cx="7010400" cy="609600"/>
          </a:xfrm>
        </p:grpSpPr>
        <p:sp>
          <p:nvSpPr>
            <p:cNvPr id="25" name="Rounded Rectangle 24">
              <a:hlinkClick r:id="rId5" action="ppaction://hlinkpres?slideindex=1&amp;slidetitle="/>
            </p:cNvPr>
            <p:cNvSpPr/>
            <p:nvPr/>
          </p:nvSpPr>
          <p:spPr>
            <a:xfrm>
              <a:off x="1600200" y="4495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KEBIJAKAN</a:t>
              </a:r>
            </a:p>
          </p:txBody>
        </p:sp>
        <p:sp>
          <p:nvSpPr>
            <p:cNvPr id="26" name="Isosceles Triangle 25"/>
            <p:cNvSpPr/>
            <p:nvPr/>
          </p:nvSpPr>
          <p:spPr>
            <a:xfrm rot="5400000">
              <a:off x="8039100" y="4533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1600200" y="5257800"/>
            <a:ext cx="7010400" cy="609600"/>
            <a:chOff x="1600200" y="5257800"/>
            <a:chExt cx="7010400" cy="609600"/>
          </a:xfrm>
        </p:grpSpPr>
        <p:sp>
          <p:nvSpPr>
            <p:cNvPr id="28" name="Rounded Rectangle 27">
              <a:hlinkClick r:id="rId6" action="ppaction://hlinkpres?slideindex=1&amp;slidetitle="/>
            </p:cNvPr>
            <p:cNvSpPr/>
            <p:nvPr/>
          </p:nvSpPr>
          <p:spPr>
            <a:xfrm>
              <a:off x="1600200" y="5257800"/>
              <a:ext cx="7010400" cy="6096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Arial" pitchFamily="34" charset="0"/>
                  <a:cs typeface="Arial" pitchFamily="34" charset="0"/>
                </a:rPr>
                <a:t>KONTROL KEBIJAKAN</a:t>
              </a:r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8039100" y="5295900"/>
              <a:ext cx="381000" cy="45720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10" descr="72010_demo_mahasiswa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60648"/>
            <a:ext cx="6500813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MAHASISWA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6592" y="1260772"/>
            <a:ext cx="8735888" cy="26002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 memiliki karakteristik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intelektualitas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idealisme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intelektual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semangat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idealisme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murni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terbukti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selalu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mengambil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1096" y="3977134"/>
            <a:ext cx="8915400" cy="247620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didukung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modal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intelegensia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kemampuan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berpikir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kritis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keberanian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menyatakan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kebenaran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kompetensi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miliki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tersebut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diharapkan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perubahan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menyuarakan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kepentingan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rakyat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mengkritisi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kebijakan-kebijakan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koruptif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mampu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watch dog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lembaga-lembaga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negara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penegak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4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 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AA52F-3751-4D9C-A322-38D5BA4FD0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9" descr="pejua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334000" y="838200"/>
            <a:ext cx="3352800" cy="5410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Tantangan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pemuda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perjuangan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kemerdekaan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memerangi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penjajah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tantangan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generasi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muda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memerangi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19" descr="kampus3.jpg"/>
          <p:cNvPicPr>
            <a:picLocks noChangeAspect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0" y="-24"/>
            <a:ext cx="91535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KETERLIBATAN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MAHASISWA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133600" y="2103438"/>
            <a:ext cx="6781800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Keterlibatan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mahasiswa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dalam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gerakan</a:t>
            </a:r>
            <a:r>
              <a:rPr lang="en-US" sz="2800" dirty="0">
                <a:solidFill>
                  <a:schemeClr val="bg1"/>
                </a:solidFill>
              </a:rPr>
              <a:t> anti </a:t>
            </a:r>
            <a:r>
              <a:rPr lang="en-US" sz="2800" dirty="0" err="1">
                <a:solidFill>
                  <a:schemeClr val="bg1"/>
                </a:solidFill>
              </a:rPr>
              <a:t>korupsi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pada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dasarnya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dibedakan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menjadi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empat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wilayah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yaitu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keluarga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Lingkungan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kampus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Masyarakat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sekitar</a:t>
            </a:r>
            <a:endParaRPr lang="id-ID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Tingkat </a:t>
            </a:r>
            <a:r>
              <a:rPr lang="en-US" sz="2800" dirty="0" err="1">
                <a:solidFill>
                  <a:schemeClr val="bg1"/>
                </a:solidFill>
              </a:rPr>
              <a:t>lokal</a:t>
            </a:r>
            <a:r>
              <a:rPr lang="en-US" sz="2800" dirty="0">
                <a:solidFill>
                  <a:schemeClr val="bg1"/>
                </a:solidFill>
              </a:rPr>
              <a:t>/</a:t>
            </a:r>
            <a:r>
              <a:rPr lang="en-US" sz="2800" dirty="0" err="1">
                <a:solidFill>
                  <a:schemeClr val="bg1"/>
                </a:solidFill>
              </a:rPr>
              <a:t>nasional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10" descr="cd.jpg"/>
          <p:cNvPicPr>
            <a:picLocks noChangeAspect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-24"/>
            <a:ext cx="9172608" cy="611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143001"/>
            <a:ext cx="9144000" cy="5715000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23928" y="142875"/>
            <a:ext cx="4981947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KELUARGA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9820" y="1681262"/>
            <a:ext cx="8712968" cy="37639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Penanaman nilai anti korupsi dalam keluarga</a:t>
            </a:r>
            <a:r>
              <a:rPr lang="id-ID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melalui pembiasaan hidup jujur, peduli, mandiri, disiplin, tanggung jawab, kerja keras, sederhana, berani, dan adil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endParaRPr lang="id-ID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Berani mengoreksi ketidakbenaran melalui cara yang etis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Memberikan keteladanan yang benar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id-ID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" name="Picture 10" descr="jogja-sepeda-di-rektorat-ugm.jpg"/>
          <p:cNvPicPr>
            <a:picLocks noChangeAspect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LINGKUNGAN KAMPUS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40060" y="1556792"/>
            <a:ext cx="8663880" cy="5301208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Keterlibatan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anti-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korupsi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kampus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maupun dalam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komunitas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melalui aktivitas, anara lain: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Keteladanan pada individu maupun komunitas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 kegiatan ilmiah (dialig, seminar, diskusi, debat) bertema anti korupsi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Melakukan kampanye ujian bersih/jujur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Menyelenggarakan kantin kejujuran</a:t>
            </a:r>
          </a:p>
          <a:p>
            <a:pPr marL="514350" indent="-51435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dll</a:t>
            </a:r>
            <a:endParaRPr lang="id-ID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10" descr="menanam.jpg"/>
          <p:cNvPicPr>
            <a:picLocks noChangeAspect="1"/>
          </p:cNvPicPr>
          <p:nvPr/>
        </p:nvPicPr>
        <p:blipFill>
          <a:blip r:embed="rId2">
            <a:lum bright="-30000" contrast="-30000"/>
          </a:blip>
          <a:srcRect/>
          <a:stretch>
            <a:fillRect/>
          </a:stretch>
        </p:blipFill>
        <p:spPr bwMode="auto">
          <a:xfrm>
            <a:off x="0" y="-26969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857375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57375"/>
            <a:ext cx="9144000" cy="5000625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MASYARAKAT SEKITAR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520" y="2103438"/>
            <a:ext cx="8663880" cy="396876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 yang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kelompok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mahasiswa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 masyarakat/pemerintahan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Sikap peduli terhadap perilaku tertib dan jujur di masyarakat dan pemerintahan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Kritis terhadap lingkungan sekitar </a:t>
            </a:r>
          </a:p>
          <a:p>
            <a:pPr marL="457200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eriod"/>
              <a:defRPr/>
            </a:pP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Menunjukkan keteladanan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10" descr="IMG_1060.JPG"/>
          <p:cNvPicPr>
            <a:picLocks noChangeAspect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bg2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chemeClr val="bg2">
              <a:lumMod val="1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PENDIDIKAN ANTI-KORUPSI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3125" y="642938"/>
            <a:ext cx="6772275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D.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TINGKAT LOKAL DAN NASIONAL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133600" y="2103438"/>
            <a:ext cx="67818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konteks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keterlibatan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seorang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anti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bertujuan</a:t>
            </a:r>
            <a:r>
              <a:rPr lang="en-US" sz="2400" dirty="0">
                <a:solidFill>
                  <a:schemeClr val="bg1"/>
                </a:solidFill>
              </a:rPr>
              <a:t> agar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mencegah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terjadinya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perilaku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koruptif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tindak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masif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sistematis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masyarakat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Mahasiswa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kompetensi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dimilikinya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pemimpin</a:t>
            </a:r>
            <a:r>
              <a:rPr lang="en-US" sz="2400" dirty="0">
                <a:solidFill>
                  <a:schemeClr val="bg1"/>
                </a:solidFill>
              </a:rPr>
              <a:t> (leader)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gerakan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massa</a:t>
            </a:r>
            <a:r>
              <a:rPr lang="en-US" sz="2400" dirty="0">
                <a:solidFill>
                  <a:schemeClr val="bg1"/>
                </a:solidFill>
              </a:rPr>
              <a:t> anti </a:t>
            </a:r>
            <a:r>
              <a:rPr lang="en-US" sz="2400" dirty="0" err="1">
                <a:solidFill>
                  <a:schemeClr val="bg1"/>
                </a:solidFill>
              </a:rPr>
              <a:t>korupsi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baik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bersifat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lokal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maupun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nasional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5" name="Picture 19" descr="image.jpg"/>
          <p:cNvPicPr>
            <a:picLocks noChangeAspect="1"/>
          </p:cNvPicPr>
          <p:nvPr/>
        </p:nvPicPr>
        <p:blipFill>
          <a:blip r:embed="rId3"/>
          <a:srcRect l="78333" t="25299" r="833" b="2419"/>
          <a:stretch>
            <a:fillRect/>
          </a:stretch>
        </p:blipFill>
        <p:spPr bwMode="auto">
          <a:xfrm>
            <a:off x="0" y="1828800"/>
            <a:ext cx="190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2" descr="https://image2.slideserve.com/5074869/slide6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8739"/>
            <a:ext cx="9132346" cy="6849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 descr="C:\UNIVERSITAS PARAMADINA WORK\MENGAJAR\anti korupsi\DATA KPK 1\Lomba Poster 2006&amp;2005\christian tumpak_bks.jpg"/>
          <p:cNvPicPr>
            <a:picLocks noChangeAspect="1" noChangeArrowheads="1"/>
          </p:cNvPicPr>
          <p:nvPr/>
        </p:nvPicPr>
        <p:blipFill>
          <a:blip r:embed="rId2"/>
          <a:srcRect t="3677" r="3510" b="4375"/>
          <a:stretch>
            <a:fillRect/>
          </a:stretch>
        </p:blipFill>
        <p:spPr bwMode="auto">
          <a:xfrm>
            <a:off x="0" y="269875"/>
            <a:ext cx="44958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876800" y="1066800"/>
            <a:ext cx="3657600" cy="4724400"/>
          </a:xfrm>
          <a:prstGeom prst="rect">
            <a:avLst/>
          </a:prstGeo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 fontScale="92500"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Selamat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generasi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muda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anti-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Indonesia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akan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lebih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baik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jika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tanpa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184900"/>
            <a:ext cx="2271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Lomba poster KPK, Karya : Christian Tumpak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0E954-FA84-4BDD-A9BF-2ED05D154CF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CA7DCEC-74EB-4DBC-8E73-7D5C38534CD3}" type="datetime1">
              <a:rPr lang="en-US" smtClean="0"/>
              <a:pPr>
                <a:defRPr/>
              </a:pPr>
              <a:t>6/5/2022</a:t>
            </a:fld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02 Kewarganegaraan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5B2FC7-9451-4CCF-BE38-1198769634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520" y="3429000"/>
            <a:ext cx="1800200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</a:rPr>
              <a:t>TRI GATRA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1760" y="1844824"/>
            <a:ext cx="1872208" cy="7920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GEOGRAFI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1760" y="3441398"/>
            <a:ext cx="1872208" cy="79208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DEMOGRAFI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5013176"/>
            <a:ext cx="1872208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SKA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76056" y="1700808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chemeClr val="bg1"/>
                </a:solidFill>
              </a:rPr>
              <a:t>Posisi Strategis belum dioptmalkan</a:t>
            </a:r>
            <a:endParaRPr lang="id-ID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chemeClr val="bg1"/>
                </a:solidFill>
              </a:rPr>
              <a:t>Renstra belum terimplementasi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4844" y="188640"/>
            <a:ext cx="56134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PERMASALAHAN</a:t>
            </a:r>
          </a:p>
          <a:p>
            <a:pPr algn="ctr"/>
            <a:r>
              <a:rPr lang="id-I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KETAHANAN NASIONAL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3284984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Penduduk 270,20 jw (SP 2020)</a:t>
            </a:r>
          </a:p>
          <a:p>
            <a:r>
              <a:rPr lang="id-ID" sz="2000" b="1" dirty="0" smtClean="0">
                <a:solidFill>
                  <a:schemeClr val="bg1"/>
                </a:solidFill>
              </a:rPr>
              <a:t>Kemiskinan meningkat</a:t>
            </a:r>
            <a:endParaRPr lang="id-ID" sz="2000" b="1" dirty="0">
              <a:solidFill>
                <a:schemeClr val="bg1"/>
              </a:solidFill>
            </a:endParaRPr>
          </a:p>
          <a:p>
            <a:r>
              <a:rPr lang="id-ID" sz="2000" b="1" dirty="0" smtClean="0">
                <a:solidFill>
                  <a:schemeClr val="bg1"/>
                </a:solidFill>
              </a:rPr>
              <a:t>Imigrasi tak terkendali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095" y="4869160"/>
            <a:ext cx="3888432" cy="10066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Eksploitasi tak terkendali</a:t>
            </a:r>
          </a:p>
          <a:p>
            <a:r>
              <a:rPr lang="id-ID" sz="2000" b="1" dirty="0" smtClean="0">
                <a:solidFill>
                  <a:schemeClr val="bg1"/>
                </a:solidFill>
              </a:rPr>
              <a:t>Terjadi kegiatan ilegal</a:t>
            </a:r>
            <a:endParaRPr lang="id-ID" sz="2000" b="1" dirty="0">
              <a:solidFill>
                <a:schemeClr val="bg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8217983">
            <a:off x="836526" y="2126024"/>
            <a:ext cx="1575251" cy="806661"/>
          </a:xfrm>
          <a:prstGeom prst="curvedDownArrow">
            <a:avLst>
              <a:gd name="adj1" fmla="val 25000"/>
              <a:gd name="adj2" fmla="val 79923"/>
              <a:gd name="adj3" fmla="val 35800"/>
            </a:avLst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ysClr val="windowText" lastClr="000000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9351995">
            <a:off x="1304711" y="4254365"/>
            <a:ext cx="759860" cy="1635945"/>
          </a:xfrm>
          <a:prstGeom prst="curved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83968" y="1988840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4283968" y="3608566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4283968" y="5157192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2051720" y="3608566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77468061"/>
      </p:ext>
    </p:extLst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8E5960B-BFD5-47BC-90FA-8BEDE9F116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3528" y="404664"/>
            <a:ext cx="452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TANTANGAN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844824"/>
            <a:ext cx="576064" cy="3970318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TANTANGAN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401724"/>
            <a:ext cx="2232248" cy="52322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50000">
                <a:srgbClr val="0070C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INTERNAL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4489956"/>
            <a:ext cx="2232248" cy="52322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50000">
                <a:srgbClr val="0070C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</a:rPr>
              <a:t>EXTERNAL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55576" y="2456438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755576" y="4544670"/>
            <a:ext cx="432048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4067944" y="1544018"/>
            <a:ext cx="4932040" cy="22450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Kualitas SDM masih kurang bersaing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Konflik antar kelompok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Disintegrasi</a:t>
            </a:r>
            <a:endParaRPr lang="id-ID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Cadangan SDA menipis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19872" y="2420888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4078351" y="3942934"/>
            <a:ext cx="4932040" cy="187220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Kemajuan teknologi global</a:t>
            </a: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Penetrasi asing</a:t>
            </a:r>
            <a:endParaRPr lang="id-ID" sz="24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chemeClr val="bg1"/>
                </a:solidFill>
              </a:rPr>
              <a:t>Konstelasi politik</a:t>
            </a:r>
            <a:endParaRPr lang="id-ID" sz="2400" b="1" dirty="0">
              <a:solidFill>
                <a:schemeClr val="bg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419872" y="4544670"/>
            <a:ext cx="648072" cy="468506"/>
          </a:xfrm>
          <a:prstGeom prst="rightArrow">
            <a:avLst/>
          </a:prstGeom>
          <a:gradFill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19716284"/>
      </p:ext>
    </p:extLst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 descr="KALEN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3"/>
            <a:ext cx="9144000" cy="68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2492896"/>
            <a:ext cx="81735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KORUPSI</a:t>
            </a:r>
          </a:p>
          <a:p>
            <a:pPr algn="ctr"/>
            <a:r>
              <a:rPr lang="id-ID" sz="28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 PERMASALAHAN DAN TANTANGAN</a:t>
            </a:r>
          </a:p>
        </p:txBody>
      </p:sp>
    </p:spTree>
    <p:extLst>
      <p:ext uri="{BB962C8B-B14F-4D97-AF65-F5344CB8AC3E}">
        <p14:creationId xmlns="" xmlns:p14="http://schemas.microsoft.com/office/powerpoint/2010/main" val="3369158971"/>
      </p:ext>
    </p:extLst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707B8DB-4F22-4A8F-BDEB-344B738FC8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10" descr="BAB1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14600" y="457200"/>
            <a:ext cx="6629400" cy="5943600"/>
          </a:xfrm>
          <a:prstGeom prst="rect">
            <a:avLst/>
          </a:prstGeom>
          <a:solidFill>
            <a:schemeClr val="bg2">
              <a:lumMod val="1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971800" y="1295400"/>
            <a:ext cx="5410200" cy="2743200"/>
          </a:xfrm>
          <a:prstGeom prst="rect">
            <a:avLst/>
          </a:prstGeom>
          <a:noFill/>
          <a:ln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rmAutofit/>
          </a:bodyPr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KORUPSI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dari bahasa Latin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en-US" sz="26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corruptio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atau  “</a:t>
            </a:r>
            <a:r>
              <a:rPr kumimoji="0" lang="en-US" sz="2600" b="1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corruptus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  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“corruptio”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dari  kata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“corrumpere”,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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“corruption, corrupt” (Inggris), “corruption” (Perancis)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“corruptie/korruptie” (Belanda).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4191000"/>
            <a:ext cx="8077200" cy="1828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kebusukan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keburukan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kebejatan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ketidakjujuran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disuap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bermoral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penyimpangan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kesucian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143000" y="4495800"/>
            <a:ext cx="304800" cy="3048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914400" y="4495800"/>
            <a:ext cx="304800" cy="304800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533400"/>
            <a:ext cx="21336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DEFINISI 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KORUPSI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" y="1752600"/>
            <a:ext cx="1981200" cy="76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229149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3971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3971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39718"/>
            <a:ext cx="2133600" cy="365125"/>
          </a:xfrm>
        </p:spPr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4" descr="BAB1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0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188168"/>
            <a:ext cx="7620000" cy="6248400"/>
          </a:xfrm>
          <a:prstGeom prst="rect">
            <a:avLst/>
          </a:prstGeom>
          <a:solidFill>
            <a:schemeClr val="bg2">
              <a:lumMod val="2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58200" y="6360368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14800" y="1712168"/>
            <a:ext cx="3886200" cy="1524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Korupsi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akan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terus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berlangsung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selama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masih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terdapat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kesalahan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tentang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cara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657600" y="2093168"/>
            <a:ext cx="533400" cy="5334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2000" y="492968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BEBERAPA PENDAPAT</a:t>
            </a:r>
            <a:b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solidFill>
                  <a:schemeClr val="bg1"/>
                </a:solidFill>
                <a:latin typeface="Arial" charset="0"/>
                <a:cs typeface="Arial" charset="0"/>
              </a:rPr>
              <a:t>FAKTOR PENYEBAB KORUPSI</a:t>
            </a:r>
          </a:p>
        </p:txBody>
      </p: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-1143000" y="1788368"/>
            <a:ext cx="4724400" cy="4114800"/>
            <a:chOff x="-1143000" y="1981200"/>
            <a:chExt cx="4724400" cy="4114800"/>
          </a:xfrm>
        </p:grpSpPr>
        <p:sp>
          <p:nvSpPr>
            <p:cNvPr id="17" name="Rounded Rectangle 16"/>
            <p:cNvSpPr/>
            <p:nvPr/>
          </p:nvSpPr>
          <p:spPr>
            <a:xfrm>
              <a:off x="762000" y="1981200"/>
              <a:ext cx="2819400" cy="4114800"/>
            </a:xfrm>
            <a:prstGeom prst="roundRect">
              <a:avLst>
                <a:gd name="adj" fmla="val 1130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-1143000" y="2057400"/>
              <a:ext cx="457200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Ketika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perilaku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materialistik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konsumtif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masyarakat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serta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 err="1">
                  <a:solidFill>
                    <a:schemeClr val="bg1"/>
                  </a:solidFill>
                </a:rPr>
                <a:t>sistem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politik</a:t>
              </a:r>
              <a:r>
                <a:rPr lang="en-GB" dirty="0">
                  <a:solidFill>
                    <a:schemeClr val="bg1"/>
                  </a:solidFill>
                </a:rPr>
                <a:t> yang </a:t>
              </a:r>
              <a:r>
                <a:rPr lang="en-GB" dirty="0" err="1">
                  <a:solidFill>
                    <a:schemeClr val="bg1"/>
                  </a:solidFill>
                </a:rPr>
                <a:t>masih</a:t>
              </a:r>
              <a:r>
                <a:rPr lang="en-GB" dirty="0">
                  <a:solidFill>
                    <a:schemeClr val="bg1"/>
                  </a:solidFill>
                </a:rPr>
                <a:t> "</a:t>
              </a:r>
              <a:r>
                <a:rPr lang="en-GB" b="1" dirty="0" err="1">
                  <a:solidFill>
                    <a:schemeClr val="bg1"/>
                  </a:solidFill>
                </a:rPr>
                <a:t>mendewakan</a:t>
              </a:r>
              <a:r>
                <a:rPr lang="en-GB" dirty="0">
                  <a:solidFill>
                    <a:schemeClr val="bg1"/>
                  </a:solidFill>
                </a:rPr>
                <a:t>“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materi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maka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dapat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"</a:t>
              </a:r>
              <a:r>
                <a:rPr lang="en-GB" b="1" dirty="0" err="1">
                  <a:solidFill>
                    <a:schemeClr val="bg1"/>
                  </a:solidFill>
                </a:rPr>
                <a:t>memaksa</a:t>
              </a:r>
              <a:r>
                <a:rPr lang="en-GB" dirty="0">
                  <a:solidFill>
                    <a:schemeClr val="bg1"/>
                  </a:solidFill>
                </a:rPr>
                <a:t>" </a:t>
              </a:r>
              <a:r>
                <a:rPr lang="en-GB" dirty="0" err="1">
                  <a:solidFill>
                    <a:schemeClr val="bg1"/>
                  </a:solidFill>
                </a:rPr>
                <a:t>terjadinya</a:t>
              </a:r>
              <a:endParaRPr lang="en-GB" dirty="0">
                <a:solidFill>
                  <a:schemeClr val="bg1"/>
                </a:solidFill>
              </a:endParaRP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permainan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uang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dan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korupsi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</a:p>
            <a:p>
              <a:pPr marL="2286000"/>
              <a:r>
                <a:rPr lang="en-GB" dirty="0">
                  <a:solidFill>
                    <a:schemeClr val="bg1"/>
                  </a:solidFill>
                </a:rPr>
                <a:t>(Ansari </a:t>
              </a:r>
              <a:r>
                <a:rPr lang="en-GB" dirty="0" err="1">
                  <a:solidFill>
                    <a:schemeClr val="bg1"/>
                  </a:solidFill>
                </a:rPr>
                <a:t>Yamamah</a:t>
              </a:r>
              <a:r>
                <a:rPr lang="en-GB" dirty="0">
                  <a:solidFill>
                    <a:schemeClr val="bg1"/>
                  </a:solidFill>
                </a:rPr>
                <a:t> : 2009)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3200400" y="3388568"/>
            <a:ext cx="5715000" cy="2667000"/>
          </a:xfrm>
          <a:prstGeom prst="roundRect">
            <a:avLst/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Semakin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banyak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orang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salah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dalam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semakin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besar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pula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kemungkinan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orang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melakukan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kesalahan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dalam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mengakses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400" kern="500" dirty="0" err="1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400" kern="500" dirty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Bagaimana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menurut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anda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perilaku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orang-orang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memandang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kekayaan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uang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sebagai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suatu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hal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punya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arti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segala-galanya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?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Bagaimana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bentuk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penyadaran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yang </a:t>
            </a:r>
            <a:r>
              <a:rPr lang="en-US" sz="1500" b="1" kern="500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tepat</a:t>
            </a:r>
            <a:r>
              <a:rPr lang="en-US" sz="1500" b="1" kern="5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?</a:t>
            </a:r>
            <a:endParaRPr lang="en-US" sz="1500" kern="5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0125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AA52F-3751-4D9C-A322-38D5BA4FD0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11" descr="BAB1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6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04800"/>
            <a:ext cx="7620000" cy="62484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7000">
                <a:schemeClr val="tx1">
                  <a:lumMod val="75000"/>
                  <a:lumOff val="25000"/>
                  <a:alpha val="83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                                          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9600" y="685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PENDAPAT YANG MENGARAH PADA FAKTOR INTERNAL</a:t>
            </a:r>
            <a:endParaRPr lang="en-US" sz="2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90600" y="2133600"/>
            <a:ext cx="7239000" cy="2743200"/>
          </a:xfrm>
          <a:prstGeom prst="wedgeRoundRectCallout">
            <a:avLst>
              <a:gd name="adj1" fmla="val -8513"/>
              <a:gd name="adj2" fmla="val 77387"/>
              <a:gd name="adj3" fmla="val 16667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err="1">
                <a:latin typeface="Arial" pitchFamily="34" charset="0"/>
                <a:cs typeface="Arial" pitchFamily="34" charset="0"/>
              </a:rPr>
              <a:t>Sifat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tamak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Moral yang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kurang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kuat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menghadapi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godaan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Gaya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konsumtif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</a:t>
            </a:r>
          </a:p>
          <a:p>
            <a:pPr marL="1258888" indent="-569913" defTabSz="568325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mau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malas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bekerja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keras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7200" y="5334000"/>
            <a:ext cx="4343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Isa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Wahyudi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641446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BAB1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24000" y="304800"/>
            <a:ext cx="7620000" cy="6553200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458200" y="6477000"/>
            <a:ext cx="533400" cy="304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09600" y="685800"/>
            <a:ext cx="77724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b="1" smtClean="0">
                <a:solidFill>
                  <a:schemeClr val="bg1"/>
                </a:solidFill>
                <a:latin typeface="Arial" charset="0"/>
                <a:cs typeface="Arial" charset="0"/>
              </a:rPr>
              <a:t>PENDAPAT YANG MENGARAH PADA FAKTOR EKSTERNAL</a:t>
            </a:r>
            <a:endParaRPr lang="en-US" sz="28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990600" y="2209800"/>
            <a:ext cx="7239000" cy="2895600"/>
          </a:xfrm>
          <a:prstGeom prst="wedgeRoundRectCallout">
            <a:avLst>
              <a:gd name="adj1" fmla="val -5821"/>
              <a:gd name="adj2" fmla="val 67333"/>
              <a:gd name="adj3" fmla="val 16667"/>
            </a:avLst>
          </a:prstGeom>
          <a:solidFill>
            <a:srgbClr val="FFC000">
              <a:alpha val="85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anchor="ctr"/>
          <a:lstStyle>
            <a:lvl1pPr marL="742950" indent="-458788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398713" algn="l"/>
                <a:tab pos="245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Faktor politik,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 Faktor hukum,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 Faktor ekonomi dan birokrasi </a:t>
            </a:r>
          </a:p>
          <a:p>
            <a:pPr algn="ctr">
              <a:buFont typeface="Calibri" pitchFamily="34" charset="0"/>
              <a:buAutoNum type="arabicPeriod"/>
            </a:pPr>
            <a:r>
              <a:rPr lang="en-GB" sz="3000">
                <a:latin typeface="Arial" charset="0"/>
                <a:cs typeface="Arial" charset="0"/>
              </a:rPr>
              <a:t>Faktor transnasional. </a:t>
            </a:r>
            <a:endParaRPr lang="en-US" sz="3000">
              <a:latin typeface="Arial" charset="0"/>
              <a:cs typeface="Arial" charset="0"/>
            </a:endParaRPr>
          </a:p>
          <a:p>
            <a:pPr algn="just" eaLnBrk="0" hangingPunct="0"/>
            <a:endParaRPr lang="en-US" sz="1900">
              <a:ea typeface="Times New Roman" pitchFamily="18" charset="0"/>
              <a:cs typeface="Arial" charset="0"/>
            </a:endParaRPr>
          </a:p>
          <a:p>
            <a:endParaRPr lang="en-US" sz="2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67200" y="5410200"/>
            <a:ext cx="457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Indonesia Corruption Watch | ICW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719845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834</Words>
  <Application>Microsoft Office PowerPoint</Application>
  <PresentationFormat>On-screen Show (4:3)</PresentationFormat>
  <Paragraphs>202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113</cp:revision>
  <dcterms:created xsi:type="dcterms:W3CDTF">2010-04-18T12:06:30Z</dcterms:created>
  <dcterms:modified xsi:type="dcterms:W3CDTF">2022-06-05T13:43:02Z</dcterms:modified>
</cp:coreProperties>
</file>