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96" r:id="rId4"/>
    <p:sldId id="297" r:id="rId5"/>
    <p:sldId id="293" r:id="rId6"/>
    <p:sldId id="294" r:id="rId7"/>
    <p:sldId id="298" r:id="rId8"/>
    <p:sldId id="300" r:id="rId9"/>
    <p:sldId id="299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1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</a:t>
            </a:r>
            <a:r>
              <a:rPr lang="id-I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10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RULE OF LAW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5985" y="5000636"/>
            <a:ext cx="4737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Perilaku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Konstitusional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7584" y="292413"/>
            <a:ext cx="734293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Cambria" pitchFamily="18" charset="0"/>
              </a:rPr>
              <a:t>Rule of Law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432" y="1124744"/>
            <a:ext cx="849502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Negara /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 </a:t>
            </a:r>
            <a:r>
              <a:rPr lang="en-US" sz="2000" b="1" dirty="0" err="1"/>
              <a:t>diatur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legal (</a:t>
            </a:r>
            <a:r>
              <a:rPr lang="en-US" sz="2000" b="1" dirty="0" err="1"/>
              <a:t>berdasar</a:t>
            </a:r>
            <a:r>
              <a:rPr lang="en-US" sz="2000" b="1" dirty="0"/>
              <a:t> </a:t>
            </a:r>
            <a:r>
              <a:rPr lang="en-US" sz="2000" b="1" dirty="0" err="1"/>
              <a:t>aturan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).</a:t>
            </a:r>
          </a:p>
          <a:p>
            <a:pPr algn="ctr">
              <a:defRPr/>
            </a:pPr>
            <a:r>
              <a:rPr lang="en-US" sz="2000" b="1" dirty="0"/>
              <a:t>Negara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(</a:t>
            </a:r>
            <a:r>
              <a:rPr lang="en-US" sz="2000" b="1" i="1" dirty="0" err="1"/>
              <a:t>rechtsstaat</a:t>
            </a:r>
            <a:r>
              <a:rPr lang="en-US" sz="2000" b="1" dirty="0"/>
              <a:t>)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belaka</a:t>
            </a:r>
            <a:r>
              <a:rPr lang="en-US" sz="2000" b="1" dirty="0"/>
              <a:t> (</a:t>
            </a:r>
            <a:r>
              <a:rPr lang="en-US" sz="2000" b="1" i="1" dirty="0" err="1"/>
              <a:t>machtsstaat</a:t>
            </a:r>
            <a:r>
              <a:rPr lang="en-US" sz="2000" b="1" dirty="0"/>
              <a:t>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828" y="2669021"/>
            <a:ext cx="8453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Cambria" panose="02040503050406030204" pitchFamily="18" charset="0"/>
              </a:rPr>
              <a:t>Muncul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karena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pemerintahan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tak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sesuai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kehendak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rakyat</a:t>
            </a:r>
            <a:r>
              <a:rPr lang="en-US" altLang="en-US" sz="2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1" name="Picture 4" descr="Demo-koru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2681"/>
            <a:ext cx="4642461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5652120" y="3821906"/>
            <a:ext cx="3160241" cy="785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nepotis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117498" y="3429000"/>
            <a:ext cx="2964437" cy="785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otoriter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4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323528" y="5373216"/>
            <a:ext cx="3505532" cy="7858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korup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31E0127E-32AD-40C8-AE93-726EE03E2F5E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E3003A0-CB4C-41D4-8904-84621A95B28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19375"/>
            <a:ext cx="4643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438" y="304800"/>
            <a:ext cx="900115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Konstitusi adalah panduan perilaku warga bangsa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800">
                <a:solidFill>
                  <a:srgbClr val="C00000"/>
                </a:solidFill>
                <a:latin typeface="Cambria" pitchFamily="18" charset="0"/>
              </a:rPr>
              <a:t>Berisi perjanjian luhur (kesepakatan bersama) tentang cita-cita, sistem kelembagaan, dan mekanisme organisasi</a:t>
            </a:r>
            <a:endParaRPr lang="en-US" altLang="en-US" sz="28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313" y="2214563"/>
            <a:ext cx="407193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Cambria" pitchFamily="18" charset="0"/>
              </a:rPr>
              <a:t>Harus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melindungi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313" y="4000500"/>
            <a:ext cx="4071937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Cambria" pitchFamily="18" charset="0"/>
              </a:rPr>
              <a:t>Harus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dipatuhi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secara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konsisten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oleh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seluruh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konstituen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3428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DB256D5E-832D-4718-A266-EC12A579C8ED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A75F5A5B-88A4-4952-A531-EDD8D2CAAB7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35718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Konstitusi berujud UUD dijabarkan secara bertingkat hingga ke tingkat </a:t>
            </a:r>
            <a:r>
              <a:rPr lang="en-US" altLang="en-US" sz="2400" b="1">
                <a:solidFill>
                  <a:srgbClr val="002060"/>
                </a:solidFill>
                <a:latin typeface="Cambria" pitchFamily="18" charset="0"/>
              </a:rPr>
              <a:t>paling rendah</a:t>
            </a: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. </a:t>
            </a:r>
            <a:endParaRPr lang="en-US" altLang="en-US" sz="24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76600" y="1343004"/>
            <a:ext cx="23622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UUD 45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86116" y="1916660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MPR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86200" y="3100328"/>
            <a:ext cx="1143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86116" y="3717032"/>
            <a:ext cx="229553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Perpu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4348" y="4457650"/>
            <a:ext cx="7620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di tingkat pusat (Kepres, Kepmen, dll..)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85918" y="5143512"/>
            <a:ext cx="5334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Perda (Propinsi dan Kabupaten)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28926" y="5814972"/>
            <a:ext cx="2971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Desa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429125" y="171450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429125" y="34861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429125" y="412908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429125" y="484346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429125" y="555783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86116" y="2500306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429125" y="227171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429125" y="29146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83563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598533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01FD76-C4FC-4390-A20E-588A49DA012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199" y="6356350"/>
            <a:ext cx="259853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CAD815C-2314-45D7-9F4F-27531A45DC8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4625" y="297602"/>
            <a:ext cx="457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Berlin Sans FB Demi" panose="020E0802020502020306" pitchFamily="34" charset="0"/>
              </a:rPr>
              <a:t>Prinsip</a:t>
            </a:r>
            <a:r>
              <a:rPr lang="en-US" sz="4000" b="1" dirty="0">
                <a:latin typeface="Berlin Sans FB Demi" panose="020E0802020502020306" pitchFamily="34" charset="0"/>
              </a:rPr>
              <a:t> Role of 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1793" y="1005488"/>
            <a:ext cx="405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( Albert Venn Dicey )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326" y="2319149"/>
            <a:ext cx="82071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Supremasi hukum</a:t>
            </a:r>
            <a:endParaRPr lang="en-US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Kedudukan yang sama di muka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hukum</a:t>
            </a:r>
            <a:endParaRPr lang="en-US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Terjaminnya hak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azasi </a:t>
            </a: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oleh UU dan putusan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pengadilan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C91522-A18E-4DE7-A83C-5772BBAF5C6A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7C1CD802-3EF1-4292-81E4-09E6901E0D1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E44FD09-9495-4388-A0C6-DC6B326C0AA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357188"/>
            <a:ext cx="8072438" cy="1384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latin typeface="Cambria" pitchFamily="18" charset="0"/>
              </a:rPr>
              <a:t>Syarat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pemerintahan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demokratis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bawah</a:t>
            </a:r>
            <a:r>
              <a:rPr lang="en-US" sz="2800" dirty="0">
                <a:latin typeface="Cambria" pitchFamily="18" charset="0"/>
              </a:rPr>
              <a:t> Rule of Law (</a:t>
            </a:r>
            <a:r>
              <a:rPr lang="en-US" sz="2800" dirty="0" err="1">
                <a:latin typeface="Cambria" pitchFamily="18" charset="0"/>
              </a:rPr>
              <a:t>menurut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i="1" dirty="0">
                <a:latin typeface="Cambria" pitchFamily="18" charset="0"/>
              </a:rPr>
              <a:t>International </a:t>
            </a:r>
            <a:r>
              <a:rPr lang="en-US" sz="2800" i="1" dirty="0" err="1">
                <a:latin typeface="Cambria" pitchFamily="18" charset="0"/>
              </a:rPr>
              <a:t>Comission</a:t>
            </a:r>
            <a:r>
              <a:rPr lang="en-US" sz="2800" i="1" dirty="0">
                <a:latin typeface="Cambria" pitchFamily="18" charset="0"/>
              </a:rPr>
              <a:t> of Jurists, </a:t>
            </a:r>
            <a:r>
              <a:rPr lang="en-US" sz="2800" dirty="0">
                <a:latin typeface="Cambria" pitchFamily="18" charset="0"/>
              </a:rPr>
              <a:t>Bangkok 1965)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1857375"/>
            <a:ext cx="8429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Perlindungan konstitusional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Lembaga kehakiman yang bebas dan tidak memihak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Pemilihan Umum yang bebas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menyatakan pendapat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berserikat/berorganisasi dan beroposisi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5812150B-4D52-4F25-9617-01884D7CA787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2CE565F-0E67-4F6A-88D2-6F5F0861A40E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565269"/>
            <a:ext cx="8496300" cy="1006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“ ...... Maka disusunlah kemerdekaan kebangsaan Indonesia itu dalam suatu Undang-undang Dasar Negara Indonesia .........” (Pembukaan UUD 45 alinea IV)</a:t>
            </a:r>
            <a:endParaRPr lang="en-US" sz="20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4587" y="2708275"/>
            <a:ext cx="7127875" cy="228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Indonesia adalah negara hukum ( 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rech</a:t>
            </a:r>
            <a:r>
              <a:rPr lang="en-US" sz="2400" b="1" i="1" dirty="0">
                <a:solidFill>
                  <a:srgbClr val="FFFF00"/>
                </a:solidFill>
                <a:latin typeface="Cambria" pitchFamily="18" charset="0"/>
              </a:rPr>
              <a:t>t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sstaat</a:t>
            </a: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Pengakuan adanya supremasi hukum dan konstitusi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Pemisahan dan pembatasan kekuasaan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Peradilan yang bebas, kesamaan warga dalam hukum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Penjaminan keadilan bagi setiap warga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0034" y="5357826"/>
            <a:ext cx="799465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Indonesia bukan negara kekuasaan (</a:t>
            </a:r>
            <a:r>
              <a:rPr lang="id-ID" sz="2000" b="1" i="1" dirty="0">
                <a:solidFill>
                  <a:srgbClr val="FFFF00"/>
                </a:solidFill>
                <a:latin typeface="Cambria" pitchFamily="18" charset="0"/>
              </a:rPr>
              <a:t>machtsstaat</a:t>
            </a: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) – Rule of man</a:t>
            </a:r>
            <a:endParaRPr lang="en-US" sz="2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3" y="357188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 Indonesia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tertuang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secara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yuridis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formal</a:t>
            </a:r>
          </a:p>
        </p:txBody>
      </p:sp>
    </p:spTree>
    <p:extLst>
      <p:ext uri="{BB962C8B-B14F-4D97-AF65-F5344CB8AC3E}">
        <p14:creationId xmlns:p14="http://schemas.microsoft.com/office/powerpoint/2010/main" val="16289496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ukum Mengesampingkan Keadilan? Halaman 1 - Kompasia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6752"/>
            <a:ext cx="3468340" cy="24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016" y="548680"/>
            <a:ext cx="85334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d-I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Buat artikel tentang bagaimana penerapan </a:t>
            </a:r>
            <a:r>
              <a:rPr lang="id-ID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 of Law di Indonesia</a:t>
            </a:r>
          </a:p>
          <a:p>
            <a:endParaRPr lang="id-ID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d-I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Gunakan contoh-contoh kasus sebagai bahan analisis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88167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88EC15C-7352-4A01-9474-41981FB8C60D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EECF1044-6F16-4007-84F4-FD3A5247229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Picture 7" descr="mbah"/>
          <p:cNvPicPr>
            <a:picLocks noChangeAspect="1" noChangeArrowheads="1"/>
          </p:cNvPicPr>
          <p:nvPr/>
        </p:nvPicPr>
        <p:blipFill>
          <a:blip r:embed="rId2">
            <a:lum bright="-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2924175"/>
            <a:ext cx="4968875" cy="1916113"/>
          </a:xfrm>
          <a:prstGeom prst="cloudCallout">
            <a:avLst>
              <a:gd name="adj1" fmla="val 7954"/>
              <a:gd name="adj2" fmla="val -104269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7088" y="3249613"/>
            <a:ext cx="3529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Yang benar.. ukuran kebenaran adalah norma hukum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72000" y="4724400"/>
            <a:ext cx="4572000" cy="1296988"/>
          </a:xfrm>
          <a:prstGeom prst="cloudCallout">
            <a:avLst>
              <a:gd name="adj1" fmla="val -15694"/>
              <a:gd name="adj2" fmla="val -215116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64163" y="5157788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bukan keinginan</a:t>
            </a:r>
            <a:endParaRPr lang="en-US" alt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5229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324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muhammadyasin19990830@gmail.com</cp:lastModifiedBy>
  <cp:revision>110</cp:revision>
  <dcterms:created xsi:type="dcterms:W3CDTF">2010-04-18T12:06:30Z</dcterms:created>
  <dcterms:modified xsi:type="dcterms:W3CDTF">2025-06-03T03:26:23Z</dcterms:modified>
</cp:coreProperties>
</file>