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2" r:id="rId3"/>
    <p:sldId id="286" r:id="rId4"/>
    <p:sldId id="303" r:id="rId5"/>
    <p:sldId id="283" r:id="rId6"/>
    <p:sldId id="287" r:id="rId7"/>
    <p:sldId id="288" r:id="rId8"/>
    <p:sldId id="289" r:id="rId9"/>
    <p:sldId id="290" r:id="rId10"/>
    <p:sldId id="294" r:id="rId11"/>
    <p:sldId id="296" r:id="rId12"/>
    <p:sldId id="297" r:id="rId13"/>
    <p:sldId id="298" r:id="rId14"/>
    <p:sldId id="301" r:id="rId15"/>
    <p:sldId id="302" r:id="rId16"/>
    <p:sldId id="304" r:id="rId17"/>
    <p:sldId id="305" r:id="rId18"/>
    <p:sldId id="271" r:id="rId19"/>
  </p:sldIdLst>
  <p:sldSz cx="12204700" cy="6858000"/>
  <p:notesSz cx="122047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76" d="100"/>
          <a:sy n="76" d="100"/>
        </p:scale>
        <p:origin x="-255" y="-5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048625" name="Holder 2"/>
          <p:cNvSpPr>
            <a:spLocks noGrp="1"/>
          </p:cNvSpPr>
          <p:nvPr>
            <p:ph type="ctrTitle"/>
          </p:nvPr>
        </p:nvSpPr>
        <p:spPr>
          <a:xfrm>
            <a:off x="3844990" y="1359485"/>
            <a:ext cx="4696267" cy="430887"/>
          </a:xfrm>
          <a:prstGeom prst="rect">
            <a:avLst/>
          </a:prstGeom>
        </p:spPr>
        <p:txBody>
          <a:bodyPr wrap="square" lIns="0" tIns="0" rIns="0" bIns="0">
            <a:spAutoFit/>
          </a:bodyPr>
          <a:lstStyle>
            <a:lvl1pPr>
              <a:defRPr sz="2800" b="1" i="0">
                <a:solidFill>
                  <a:schemeClr val="tx1"/>
                </a:solidFill>
                <a:latin typeface="Times New Roman"/>
                <a:cs typeface="Times New Roman"/>
              </a:defRPr>
            </a:lvl1pPr>
          </a:lstStyle>
          <a:p>
            <a:r>
              <a:rPr lang="en-US"/>
              <a:t>Click to edit Master title style</a:t>
            </a:r>
          </a:p>
        </p:txBody>
      </p:sp>
      <p:sp>
        <p:nvSpPr>
          <p:cNvPr id="1048626" name="Holder 3"/>
          <p:cNvSpPr>
            <a:spLocks noGrp="1"/>
          </p:cNvSpPr>
          <p:nvPr>
            <p:ph type="subTitle" idx="4"/>
          </p:nvPr>
        </p:nvSpPr>
        <p:spPr>
          <a:xfrm>
            <a:off x="1830705" y="3840480"/>
            <a:ext cx="8543290" cy="415498"/>
          </a:xfrm>
          <a:prstGeom prst="rect">
            <a:avLst/>
          </a:prstGeom>
        </p:spPr>
        <p:txBody>
          <a:bodyPr wrap="square" lIns="0" tIns="0" rIns="0" bIns="0">
            <a:spAutoFit/>
          </a:bodyPr>
          <a:lstStyle>
            <a:lvl1pPr>
              <a:defRPr sz="2700" b="0" i="0">
                <a:solidFill>
                  <a:schemeClr val="tx1"/>
                </a:solidFill>
                <a:latin typeface="Times New Roman"/>
                <a:cs typeface="Times New Roman"/>
              </a:defRPr>
            </a:lvl1pPr>
          </a:lstStyle>
          <a:p>
            <a:r>
              <a:rPr lang="en-US"/>
              <a:t>Click to edit Master subtitle style</a:t>
            </a:r>
          </a:p>
        </p:txBody>
      </p:sp>
      <p:sp>
        <p:nvSpPr>
          <p:cNvPr id="1048627"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ID"/>
          </a:p>
        </p:txBody>
      </p:sp>
      <p:sp>
        <p:nvSpPr>
          <p:cNvPr id="1048628"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6/11/2025</a:t>
            </a:fld>
            <a:endParaRPr lang="en-US"/>
          </a:p>
        </p:txBody>
      </p:sp>
      <p:sp>
        <p:nvSpPr>
          <p:cNvPr id="1048629"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D" smtClean="0"/>
              <a:t>‹#›</a:t>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Holder 2"/>
          <p:cNvSpPr>
            <a:spLocks noGrp="1"/>
          </p:cNvSpPr>
          <p:nvPr>
            <p:ph type="title"/>
          </p:nvPr>
        </p:nvSpPr>
        <p:spPr/>
        <p:txBody>
          <a:bodyPr lIns="0" tIns="0" rIns="0" bIns="0"/>
          <a:lstStyle>
            <a:lvl1pPr>
              <a:defRPr sz="2800" b="1" i="0">
                <a:solidFill>
                  <a:schemeClr val="tx1"/>
                </a:solidFill>
                <a:latin typeface="Times New Roman"/>
                <a:cs typeface="Times New Roman"/>
              </a:defRPr>
            </a:lvl1pPr>
          </a:lstStyle>
          <a:p>
            <a:r>
              <a:rPr lang="en-US"/>
              <a:t>Click to edit Master title style</a:t>
            </a:r>
          </a:p>
        </p:txBody>
      </p:sp>
      <p:sp>
        <p:nvSpPr>
          <p:cNvPr id="1048582" name="Holder 3"/>
          <p:cNvSpPr>
            <a:spLocks noGrp="1"/>
          </p:cNvSpPr>
          <p:nvPr>
            <p:ph type="body" idx="1"/>
          </p:nvPr>
        </p:nvSpPr>
        <p:spPr/>
        <p:txBody>
          <a:bodyPr lIns="0" tIns="0" rIns="0" bIns="0"/>
          <a:lstStyle>
            <a:lvl1pPr>
              <a:defRPr sz="2700" b="0" i="0">
                <a:solidFill>
                  <a:schemeClr val="tx1"/>
                </a:solidFill>
                <a:latin typeface="Times New Roman"/>
                <a:cs typeface="Times New Roman"/>
              </a:defRPr>
            </a:lvl1pPr>
          </a:lstStyle>
          <a:p>
            <a:pPr lvl="0"/>
            <a:r>
              <a:rPr lang="en-US"/>
              <a:t>Click to edit Master text styles</a:t>
            </a:r>
          </a:p>
        </p:txBody>
      </p:sp>
      <p:sp>
        <p:nvSpPr>
          <p:cNvPr id="1048583"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ID"/>
          </a:p>
        </p:txBody>
      </p:sp>
      <p:sp>
        <p:nvSpPr>
          <p:cNvPr id="1048584"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6/11/2025</a:t>
            </a:fld>
            <a:endParaRPr lang="en-US"/>
          </a:p>
        </p:txBody>
      </p:sp>
      <p:sp>
        <p:nvSpPr>
          <p:cNvPr id="1048585"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D" smtClean="0"/>
              <a:t>‹#›</a:t>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048630" name="Holder 2"/>
          <p:cNvSpPr>
            <a:spLocks noGrp="1"/>
          </p:cNvSpPr>
          <p:nvPr>
            <p:ph type="title"/>
          </p:nvPr>
        </p:nvSpPr>
        <p:spPr/>
        <p:txBody>
          <a:bodyPr lIns="0" tIns="0" rIns="0" bIns="0"/>
          <a:lstStyle>
            <a:lvl1pPr>
              <a:defRPr sz="2800" b="1" i="0">
                <a:solidFill>
                  <a:schemeClr val="tx1"/>
                </a:solidFill>
                <a:latin typeface="Times New Roman"/>
                <a:cs typeface="Times New Roman"/>
              </a:defRPr>
            </a:lvl1pPr>
          </a:lstStyle>
          <a:p>
            <a:r>
              <a:rPr lang="en-US"/>
              <a:t>Click to edit Master title style</a:t>
            </a:r>
          </a:p>
        </p:txBody>
      </p:sp>
      <p:sp>
        <p:nvSpPr>
          <p:cNvPr id="1048631" name="Holder 3"/>
          <p:cNvSpPr>
            <a:spLocks noGrp="1"/>
          </p:cNvSpPr>
          <p:nvPr>
            <p:ph sz="half" idx="2"/>
          </p:nvPr>
        </p:nvSpPr>
        <p:spPr>
          <a:xfrm>
            <a:off x="610235" y="1577340"/>
            <a:ext cx="5309045" cy="415498"/>
          </a:xfrm>
          <a:prstGeom prst="rect">
            <a:avLst/>
          </a:prstGeom>
        </p:spPr>
        <p:txBody>
          <a:bodyPr wrap="square" lIns="0" tIns="0" rIns="0" bIns="0">
            <a:spAutoFit/>
          </a:bodyPr>
          <a:lstStyle/>
          <a:p>
            <a:pPr lvl="0"/>
            <a:r>
              <a:rPr lang="en-US"/>
              <a:t>Click to edit Master text styles</a:t>
            </a:r>
          </a:p>
        </p:txBody>
      </p:sp>
      <p:sp>
        <p:nvSpPr>
          <p:cNvPr id="1048632" name="Holder 4"/>
          <p:cNvSpPr>
            <a:spLocks noGrp="1"/>
          </p:cNvSpPr>
          <p:nvPr>
            <p:ph sz="half" idx="3"/>
          </p:nvPr>
        </p:nvSpPr>
        <p:spPr>
          <a:xfrm>
            <a:off x="6285420" y="1577340"/>
            <a:ext cx="5309045" cy="415498"/>
          </a:xfrm>
          <a:prstGeom prst="rect">
            <a:avLst/>
          </a:prstGeom>
        </p:spPr>
        <p:txBody>
          <a:bodyPr wrap="square" lIns="0" tIns="0" rIns="0" bIns="0">
            <a:spAutoFit/>
          </a:bodyPr>
          <a:lstStyle/>
          <a:p>
            <a:pPr lvl="0"/>
            <a:r>
              <a:rPr lang="en-US"/>
              <a:t>Click to edit Master text styles</a:t>
            </a:r>
          </a:p>
        </p:txBody>
      </p:sp>
      <p:sp>
        <p:nvSpPr>
          <p:cNvPr id="1048633"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ID"/>
          </a:p>
        </p:txBody>
      </p:sp>
      <p:sp>
        <p:nvSpPr>
          <p:cNvPr id="1048634"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6/11/2025</a:t>
            </a:fld>
            <a:endParaRPr lang="en-US"/>
          </a:p>
        </p:txBody>
      </p:sp>
      <p:sp>
        <p:nvSpPr>
          <p:cNvPr id="1048635"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D" smtClean="0"/>
              <a:t>‹#›</a:t>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048636" name="Holder 2"/>
          <p:cNvSpPr>
            <a:spLocks noGrp="1"/>
          </p:cNvSpPr>
          <p:nvPr>
            <p:ph type="title"/>
          </p:nvPr>
        </p:nvSpPr>
        <p:spPr/>
        <p:txBody>
          <a:bodyPr lIns="0" tIns="0" rIns="0" bIns="0"/>
          <a:lstStyle>
            <a:lvl1pPr>
              <a:defRPr sz="2800" b="1" i="0">
                <a:solidFill>
                  <a:schemeClr val="tx1"/>
                </a:solidFill>
                <a:latin typeface="Times New Roman"/>
                <a:cs typeface="Times New Roman"/>
              </a:defRPr>
            </a:lvl1pPr>
          </a:lstStyle>
          <a:p>
            <a:r>
              <a:rPr lang="en-US"/>
              <a:t>Click to edit Master title style</a:t>
            </a:r>
          </a:p>
        </p:txBody>
      </p:sp>
      <p:sp>
        <p:nvSpPr>
          <p:cNvPr id="1048637"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ID"/>
          </a:p>
        </p:txBody>
      </p:sp>
      <p:sp>
        <p:nvSpPr>
          <p:cNvPr id="1048638"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6/11/2025</a:t>
            </a:fld>
            <a:endParaRPr lang="en-US"/>
          </a:p>
        </p:txBody>
      </p:sp>
      <p:sp>
        <p:nvSpPr>
          <p:cNvPr id="1048639"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D" smtClean="0"/>
              <a:t>‹#›</a:t>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048640"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ID"/>
          </a:p>
        </p:txBody>
      </p:sp>
      <p:sp>
        <p:nvSpPr>
          <p:cNvPr id="1048641"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6/11/2025</a:t>
            </a:fld>
            <a:endParaRPr lang="en-US"/>
          </a:p>
        </p:txBody>
      </p:sp>
      <p:sp>
        <p:nvSpPr>
          <p:cNvPr id="1048642"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ID" smtClean="0"/>
              <a:t>‹#›</a:t>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97152" name="bg object 16"/>
          <p:cNvPicPr/>
          <p:nvPr/>
        </p:nvPicPr>
        <p:blipFill>
          <a:blip r:embed="rId7" cstate="print"/>
          <a:stretch>
            <a:fillRect/>
          </a:stretch>
        </p:blipFill>
        <p:spPr>
          <a:xfrm>
            <a:off x="1" y="1"/>
            <a:ext cx="12203513" cy="6857363"/>
          </a:xfrm>
          <a:prstGeom prst="rect">
            <a:avLst/>
          </a:prstGeom>
        </p:spPr>
      </p:pic>
      <p:sp>
        <p:nvSpPr>
          <p:cNvPr id="1048576" name="Holder 2"/>
          <p:cNvSpPr>
            <a:spLocks noGrp="1"/>
          </p:cNvSpPr>
          <p:nvPr>
            <p:ph type="title"/>
          </p:nvPr>
        </p:nvSpPr>
        <p:spPr>
          <a:xfrm>
            <a:off x="157982" y="923367"/>
            <a:ext cx="11209236" cy="430887"/>
          </a:xfrm>
          <a:prstGeom prst="rect">
            <a:avLst/>
          </a:prstGeom>
        </p:spPr>
        <p:txBody>
          <a:bodyPr wrap="square" lIns="0" tIns="0" rIns="0" bIns="0">
            <a:spAutoFit/>
          </a:bodyPr>
          <a:lstStyle>
            <a:lvl1pPr>
              <a:defRPr sz="2800" b="1" i="0">
                <a:solidFill>
                  <a:schemeClr val="tx1"/>
                </a:solidFill>
                <a:latin typeface="Times New Roman"/>
                <a:cs typeface="Times New Roman"/>
              </a:defRPr>
            </a:lvl1pPr>
          </a:lstStyle>
          <a:p>
            <a:endParaRPr/>
          </a:p>
        </p:txBody>
      </p:sp>
      <p:sp>
        <p:nvSpPr>
          <p:cNvPr id="1048577" name="Holder 3"/>
          <p:cNvSpPr>
            <a:spLocks noGrp="1"/>
          </p:cNvSpPr>
          <p:nvPr>
            <p:ph type="body" idx="1"/>
          </p:nvPr>
        </p:nvSpPr>
        <p:spPr>
          <a:xfrm>
            <a:off x="711669" y="1870252"/>
            <a:ext cx="10610461" cy="415498"/>
          </a:xfrm>
          <a:prstGeom prst="rect">
            <a:avLst/>
          </a:prstGeom>
        </p:spPr>
        <p:txBody>
          <a:bodyPr wrap="square" lIns="0" tIns="0" rIns="0" bIns="0">
            <a:spAutoFit/>
          </a:bodyPr>
          <a:lstStyle>
            <a:lvl1pPr>
              <a:defRPr sz="2700" b="0" i="0">
                <a:solidFill>
                  <a:schemeClr val="tx1"/>
                </a:solidFill>
                <a:latin typeface="Times New Roman"/>
                <a:cs typeface="Times New Roman"/>
              </a:defRPr>
            </a:lvl1pPr>
          </a:lstStyle>
          <a:p>
            <a:endParaRPr/>
          </a:p>
        </p:txBody>
      </p:sp>
      <p:sp>
        <p:nvSpPr>
          <p:cNvPr id="1048578" name="Holder 4"/>
          <p:cNvSpPr>
            <a:spLocks noGrp="1"/>
          </p:cNvSpPr>
          <p:nvPr>
            <p:ph type="ftr" sz="quarter" idx="5"/>
          </p:nvPr>
        </p:nvSpPr>
        <p:spPr>
          <a:xfrm>
            <a:off x="4149598" y="6377940"/>
            <a:ext cx="3905504" cy="276999"/>
          </a:xfrm>
          <a:prstGeom prst="rect">
            <a:avLst/>
          </a:prstGeom>
        </p:spPr>
        <p:txBody>
          <a:bodyPr wrap="square" lIns="0" tIns="0" rIns="0" bIns="0">
            <a:spAutoFit/>
          </a:bodyPr>
          <a:lstStyle>
            <a:lvl1pPr algn="ctr">
              <a:defRPr>
                <a:solidFill>
                  <a:schemeClr val="tx1">
                    <a:tint val="75000"/>
                  </a:schemeClr>
                </a:solidFill>
              </a:defRPr>
            </a:lvl1pPr>
          </a:lstStyle>
          <a:p>
            <a:endParaRPr lang="en-ID"/>
          </a:p>
        </p:txBody>
      </p:sp>
      <p:sp>
        <p:nvSpPr>
          <p:cNvPr id="1048579" name="Holder 5"/>
          <p:cNvSpPr>
            <a:spLocks noGrp="1"/>
          </p:cNvSpPr>
          <p:nvPr>
            <p:ph type="dt" sz="half" idx="6"/>
          </p:nvPr>
        </p:nvSpPr>
        <p:spPr>
          <a:xfrm>
            <a:off x="610235" y="6377940"/>
            <a:ext cx="280708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6/11/2025</a:t>
            </a:fld>
            <a:endParaRPr lang="en-US"/>
          </a:p>
        </p:txBody>
      </p:sp>
      <p:sp>
        <p:nvSpPr>
          <p:cNvPr id="1048580" name="Holder 6"/>
          <p:cNvSpPr>
            <a:spLocks noGrp="1"/>
          </p:cNvSpPr>
          <p:nvPr>
            <p:ph type="sldNum" sz="quarter" idx="7"/>
          </p:nvPr>
        </p:nvSpPr>
        <p:spPr>
          <a:xfrm>
            <a:off x="8787384" y="6377940"/>
            <a:ext cx="280708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ID" smtClean="0"/>
              <a:t>‹#›</a:t>
            </a:fld>
            <a:endParaRPr lang="en-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object 2"/>
          <p:cNvSpPr txBox="1">
            <a:spLocks noGrp="1"/>
          </p:cNvSpPr>
          <p:nvPr>
            <p:ph type="title"/>
          </p:nvPr>
        </p:nvSpPr>
        <p:spPr>
          <a:xfrm>
            <a:off x="1911350" y="1447800"/>
            <a:ext cx="8382000" cy="988060"/>
          </a:xfrm>
          <a:prstGeom prst="rect">
            <a:avLst/>
          </a:prstGeom>
        </p:spPr>
        <p:txBody>
          <a:bodyPr vert="horz" wrap="square" lIns="0" tIns="12700" rIns="0" bIns="0" rtlCol="0">
            <a:spAutoFit/>
          </a:bodyPr>
          <a:lstStyle/>
          <a:p>
            <a:pPr algn="ctr"/>
            <a:r>
              <a:rPr lang="en-US" sz="3200" dirty="0"/>
              <a:t>BAB </a:t>
            </a:r>
            <a:r>
              <a:rPr lang="x-none" altLang="en-US" sz="3200" dirty="0"/>
              <a:t>8</a:t>
            </a:r>
            <a:r>
              <a:rPr lang="en-US" sz="3200" dirty="0"/>
              <a:t/>
            </a:r>
            <a:br>
              <a:rPr lang="en-US" sz="3200" dirty="0"/>
            </a:br>
            <a:r>
              <a:rPr lang="x-none" altLang="en-US" sz="3200" dirty="0"/>
              <a:t>PENGUKURAN KINERJA SEKTOR PUBLIK</a:t>
            </a:r>
          </a:p>
        </p:txBody>
      </p:sp>
      <p:sp>
        <p:nvSpPr>
          <p:cNvPr id="1048588" name="object 4"/>
          <p:cNvSpPr txBox="1"/>
          <p:nvPr/>
        </p:nvSpPr>
        <p:spPr>
          <a:xfrm>
            <a:off x="1301750" y="4343401"/>
            <a:ext cx="10363200" cy="1902460"/>
          </a:xfrm>
          <a:prstGeom prst="rect">
            <a:avLst/>
          </a:prstGeom>
        </p:spPr>
        <p:txBody>
          <a:bodyPr vert="horz" wrap="square" lIns="0" tIns="12700" rIns="0" bIns="0" rtlCol="0">
            <a:spAutoFit/>
          </a:bodyPr>
          <a:lstStyle/>
          <a:p>
            <a:pPr algn="ctr"/>
            <a:r>
              <a:rPr lang="en-US" sz="2000" b="1" spc="300" dirty="0" err="1">
                <a:solidFill>
                  <a:srgbClr val="000000"/>
                </a:solidFill>
                <a:latin typeface="Arial" charset="0"/>
                <a:cs typeface="Arial" charset="0"/>
              </a:rPr>
              <a:t>Akuntansi</a:t>
            </a:r>
            <a:r>
              <a:rPr lang="en-US" sz="2000" b="1" spc="300" dirty="0">
                <a:solidFill>
                  <a:srgbClr val="000000"/>
                </a:solidFill>
                <a:latin typeface="Arial" charset="0"/>
                <a:cs typeface="Arial" charset="0"/>
              </a:rPr>
              <a:t> Publik</a:t>
            </a:r>
          </a:p>
          <a:p>
            <a:pPr algn="ctr"/>
            <a:r>
              <a:rPr lang="en-US" sz="2000" b="1" spc="300" dirty="0">
                <a:solidFill>
                  <a:srgbClr val="000000"/>
                </a:solidFill>
                <a:latin typeface="Arial" charset="0"/>
                <a:cs typeface="Arial" charset="0"/>
              </a:rPr>
              <a:t>Dosen </a:t>
            </a:r>
            <a:r>
              <a:rPr lang="en-US" sz="2000" b="1" spc="300" dirty="0" err="1">
                <a:solidFill>
                  <a:srgbClr val="000000"/>
                </a:solidFill>
                <a:latin typeface="Arial" charset="0"/>
                <a:cs typeface="Arial" charset="0"/>
              </a:rPr>
              <a:t>Pengampu</a:t>
            </a:r>
            <a:r>
              <a:rPr lang="en-US" sz="2000" b="1" spc="300" dirty="0">
                <a:solidFill>
                  <a:srgbClr val="000000"/>
                </a:solidFill>
                <a:latin typeface="Arial" charset="0"/>
                <a:cs typeface="Arial" charset="0"/>
              </a:rPr>
              <a:t> : Rieka </a:t>
            </a:r>
            <a:r>
              <a:rPr lang="en-US" sz="2000" b="1" spc="300" dirty="0" err="1">
                <a:solidFill>
                  <a:srgbClr val="000000"/>
                </a:solidFill>
                <a:latin typeface="Arial" charset="0"/>
                <a:cs typeface="Arial" charset="0"/>
              </a:rPr>
              <a:t>Ramadhaniyah</a:t>
            </a:r>
            <a:r>
              <a:rPr lang="en-US" sz="2000" b="1" spc="300" dirty="0">
                <a:solidFill>
                  <a:srgbClr val="000000"/>
                </a:solidFill>
                <a:latin typeface="Arial" charset="0"/>
                <a:cs typeface="Arial" charset="0"/>
              </a:rPr>
              <a:t>, S.E., M. Ec. Dev., CPA.</a:t>
            </a:r>
          </a:p>
          <a:p>
            <a:pPr algn="ctr"/>
            <a:endParaRPr lang="en-US" sz="2000" b="1" spc="300" dirty="0">
              <a:solidFill>
                <a:srgbClr val="000000"/>
              </a:solidFill>
              <a:latin typeface="Arial" charset="0"/>
              <a:cs typeface="Arial" charset="0"/>
            </a:endParaRPr>
          </a:p>
          <a:p>
            <a:pPr marL="2157730" algn="l"/>
            <a:r>
              <a:rPr lang="x-none" altLang="en-US" sz="2000" b="1" spc="300" dirty="0">
                <a:solidFill>
                  <a:srgbClr val="000000"/>
                </a:solidFill>
                <a:latin typeface="Arial" charset="0"/>
                <a:cs typeface="Arial" charset="0"/>
              </a:rPr>
              <a:t>Dina Okta Piana S</a:t>
            </a:r>
            <a:r>
              <a:rPr lang="en-US" sz="2000" b="1" spc="300" dirty="0">
                <a:solidFill>
                  <a:srgbClr val="000000"/>
                </a:solidFill>
                <a:latin typeface="Arial" charset="0"/>
                <a:cs typeface="Arial" charset="0"/>
              </a:rPr>
              <a:t>		NPM. 23121290</a:t>
            </a:r>
            <a:r>
              <a:rPr lang="x-none" altLang="en-US" sz="2000" b="1" spc="300" smtClean="0">
                <a:solidFill>
                  <a:srgbClr val="000000"/>
                </a:solidFill>
                <a:latin typeface="Arial" charset="0"/>
                <a:cs typeface="Arial" charset="0"/>
              </a:rPr>
              <a:t>06P</a:t>
            </a:r>
            <a:endParaRPr lang="en-US" altLang="en-US" sz="2000" b="1" spc="300" dirty="0" smtClean="0">
              <a:solidFill>
                <a:srgbClr val="000000"/>
              </a:solidFill>
              <a:latin typeface="Arial" charset="0"/>
              <a:cs typeface="Arial" charset="0"/>
            </a:endParaRPr>
          </a:p>
          <a:p>
            <a:pPr marL="2157730" algn="l"/>
            <a:r>
              <a:rPr lang="x-none" altLang="en-US" sz="2000" b="1" spc="300" smtClean="0">
                <a:solidFill>
                  <a:srgbClr val="000000"/>
                </a:solidFill>
                <a:latin typeface="Arial" charset="0"/>
                <a:cs typeface="Arial" charset="0"/>
              </a:rPr>
              <a:t>Nafila </a:t>
            </a:r>
            <a:r>
              <a:rPr lang="x-none" altLang="en-US" sz="2000" b="1" spc="300">
                <a:solidFill>
                  <a:srgbClr val="000000"/>
                </a:solidFill>
                <a:latin typeface="Arial" charset="0"/>
                <a:cs typeface="Arial" charset="0"/>
              </a:rPr>
              <a:t>Dea  </a:t>
            </a:r>
            <a:r>
              <a:rPr lang="en-US" altLang="en-US" sz="2000" b="1" spc="300" dirty="0" err="1" smtClean="0">
                <a:solidFill>
                  <a:srgbClr val="000000"/>
                </a:solidFill>
                <a:latin typeface="Arial" charset="0"/>
                <a:cs typeface="Arial" charset="0"/>
              </a:rPr>
              <a:t>Safitri</a:t>
            </a:r>
            <a:r>
              <a:rPr lang="x-none" altLang="en-US" sz="2000" b="1" spc="300" smtClean="0">
                <a:solidFill>
                  <a:srgbClr val="000000"/>
                </a:solidFill>
                <a:latin typeface="Arial" charset="0"/>
                <a:cs typeface="Arial" charset="0"/>
              </a:rPr>
              <a:t>             NPM</a:t>
            </a:r>
            <a:r>
              <a:rPr lang="x-none" altLang="en-US" sz="2000" b="1" spc="300" dirty="0">
                <a:solidFill>
                  <a:srgbClr val="000000"/>
                </a:solidFill>
                <a:latin typeface="Arial" charset="0"/>
                <a:cs typeface="Arial" charset="0"/>
              </a:rPr>
              <a:t>. 231212905P</a:t>
            </a:r>
          </a:p>
          <a:p>
            <a:pPr lvl="0" algn="ct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92150" y="1761946"/>
            <a:ext cx="10972799" cy="2859757"/>
          </a:xfrm>
          <a:prstGeom prst="rect">
            <a:avLst/>
          </a:prstGeom>
        </p:spPr>
        <p:txBody>
          <a:bodyPr vert="horz" wrap="square" lIns="0" tIns="12700" rIns="0" bIns="0" rtlCol="0">
            <a:spAutoFit/>
          </a:bodyPr>
          <a:lstStyle/>
          <a:p>
            <a:pPr marL="12700" marR="5080" algn="just">
              <a:lnSpc>
                <a:spcPct val="100000"/>
              </a:lnSpc>
              <a:spcBef>
                <a:spcPts val="100"/>
              </a:spcBef>
            </a:pPr>
            <a:r>
              <a:rPr lang="en-US" sz="2000" b="1" dirty="0">
                <a:latin typeface="Times New Roman"/>
                <a:cs typeface="Times New Roman"/>
              </a:rPr>
              <a:t>Pengembangan Indikator Kinerja</a:t>
            </a:r>
            <a:endParaRPr lang="x-none" altLang="en-US" sz="2000" b="1" dirty="0">
              <a:latin typeface="Times New Roman"/>
              <a:cs typeface="Times New Roman"/>
            </a:endParaRPr>
          </a:p>
          <a:p>
            <a:pPr marL="12700" marR="5080" algn="just">
              <a:lnSpc>
                <a:spcPct val="100000"/>
              </a:lnSpc>
              <a:spcBef>
                <a:spcPts val="100"/>
              </a:spcBef>
            </a:pPr>
            <a:r>
              <a:rPr lang="en-US" sz="2000" dirty="0">
                <a:latin typeface="Times New Roman"/>
                <a:cs typeface="Times New Roman"/>
              </a:rPr>
              <a:t>Penggunaan indikator kinerja sangat penting untuk mengetahui apakah suatu aktivitas atau program telah dilakukan secara efisien dan efektif. Indikator untuk tiap-tiap unit </a:t>
            </a:r>
            <a:r>
              <a:rPr lang="en-US" sz="2000" dirty="0" err="1" smtClean="0">
                <a:latin typeface="Times New Roman"/>
                <a:cs typeface="Times New Roman"/>
              </a:rPr>
              <a:t>organisasi</a:t>
            </a:r>
            <a:r>
              <a:rPr lang="en-US" sz="2000" dirty="0" smtClean="0">
                <a:latin typeface="Times New Roman"/>
                <a:cs typeface="Times New Roman"/>
              </a:rPr>
              <a:t> </a:t>
            </a:r>
            <a:r>
              <a:rPr lang="en-US" sz="2000" dirty="0">
                <a:latin typeface="Times New Roman"/>
                <a:cs typeface="Times New Roman"/>
              </a:rPr>
              <a:t>berbeda-beda tergantung pada tipe pelayanan yang dihasilkan. Penentuan indikator kinerja perlu mempertimbangkan komponen berikut:</a:t>
            </a:r>
          </a:p>
          <a:p>
            <a:pPr marL="12700" marR="5080" algn="just">
              <a:lnSpc>
                <a:spcPct val="100000"/>
              </a:lnSpc>
              <a:spcBef>
                <a:spcPts val="100"/>
              </a:spcBef>
            </a:pPr>
            <a:r>
              <a:rPr lang="en-US" sz="2000" dirty="0">
                <a:latin typeface="Times New Roman"/>
                <a:cs typeface="Times New Roman"/>
              </a:rPr>
              <a:t>a. Biaya pelayanan (cost of service);</a:t>
            </a:r>
          </a:p>
          <a:p>
            <a:pPr marL="12700" marR="5080" algn="just">
              <a:lnSpc>
                <a:spcPct val="100000"/>
              </a:lnSpc>
              <a:spcBef>
                <a:spcPts val="100"/>
              </a:spcBef>
            </a:pPr>
            <a:r>
              <a:rPr lang="en-US" sz="2000" dirty="0">
                <a:latin typeface="Times New Roman"/>
                <a:cs typeface="Times New Roman"/>
              </a:rPr>
              <a:t>b. Penggunaan (utilization);</a:t>
            </a:r>
          </a:p>
          <a:p>
            <a:pPr marL="12700" marR="5080" algn="just">
              <a:lnSpc>
                <a:spcPct val="100000"/>
              </a:lnSpc>
              <a:spcBef>
                <a:spcPts val="100"/>
              </a:spcBef>
            </a:pPr>
            <a:r>
              <a:rPr lang="en-US" sz="2000" dirty="0">
                <a:latin typeface="Times New Roman"/>
                <a:cs typeface="Times New Roman"/>
              </a:rPr>
              <a:t>c. Kualitas dan standar pelayanan (quality and standards),</a:t>
            </a:r>
          </a:p>
          <a:p>
            <a:pPr marL="12700" marR="5080" algn="just">
              <a:lnSpc>
                <a:spcPct val="100000"/>
              </a:lnSpc>
              <a:spcBef>
                <a:spcPts val="100"/>
              </a:spcBef>
            </a:pPr>
            <a:r>
              <a:rPr lang="en-US" sz="2000" dirty="0">
                <a:latin typeface="Times New Roman"/>
                <a:cs typeface="Times New Roman"/>
              </a:rPr>
              <a:t>d. Cakupan pelayanan (coverage); dan</a:t>
            </a:r>
          </a:p>
          <a:p>
            <a:pPr marL="12700" marR="5080" algn="just">
              <a:lnSpc>
                <a:spcPct val="100000"/>
              </a:lnSpc>
              <a:spcBef>
                <a:spcPts val="100"/>
              </a:spcBef>
            </a:pPr>
            <a:r>
              <a:rPr lang="en-US" sz="2000" dirty="0">
                <a:latin typeface="Times New Roman"/>
                <a:cs typeface="Times New Roman"/>
              </a:rPr>
              <a:t>e. Kepuasan (satisfaction</a:t>
            </a:r>
            <a:r>
              <a:rPr lang="en-US" sz="2000" dirty="0" smtClean="0">
                <a:latin typeface="Times New Roman"/>
                <a:cs typeface="Times New Roman"/>
              </a:rPr>
              <a:t>)</a:t>
            </a:r>
            <a:endParaRPr lang="en-US" sz="20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p:nvPr>
        </p:nvSpPr>
        <p:spPr>
          <a:xfrm>
            <a:off x="246380" y="990600"/>
            <a:ext cx="10785475" cy="349904"/>
          </a:xfrm>
          <a:prstGeom prst="rect">
            <a:avLst/>
          </a:prstGeom>
        </p:spPr>
        <p:txBody>
          <a:bodyPr vert="horz" wrap="square" lIns="0" tIns="12700" rIns="0" bIns="0" rtlCol="0">
            <a:spAutoFit/>
          </a:bodyPr>
          <a:lstStyle/>
          <a:p>
            <a:pPr marL="265430" marR="5080" indent="-253365" algn="l">
              <a:lnSpc>
                <a:spcPct val="120000"/>
              </a:lnSpc>
              <a:spcBef>
                <a:spcPts val="100"/>
              </a:spcBef>
            </a:pPr>
            <a:r>
              <a:rPr sz="2000" dirty="0"/>
              <a:t>C</a:t>
            </a:r>
            <a:r>
              <a:rPr lang="x-none" sz="2000" dirty="0"/>
              <a:t>ONTOH PENGEMBANGAN INDIKATOR KERJA</a:t>
            </a:r>
          </a:p>
        </p:txBody>
      </p:sp>
      <p:pic>
        <p:nvPicPr>
          <p:cNvPr id="2" name="Gambar 1" descr="2025-06-11 05:59:12.210000"/>
          <p:cNvPicPr>
            <a:picLocks noChangeAspect="1"/>
          </p:cNvPicPr>
          <p:nvPr/>
        </p:nvPicPr>
        <p:blipFill>
          <a:blip r:embed="rId2"/>
          <a:srcRect l="409" t="-4698" r="-409" b="-3579"/>
          <a:stretch>
            <a:fillRect/>
          </a:stretch>
        </p:blipFill>
        <p:spPr>
          <a:xfrm>
            <a:off x="1391285" y="1578610"/>
            <a:ext cx="9442450" cy="5346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90905" y="1165681"/>
            <a:ext cx="10972799" cy="3744615"/>
          </a:xfrm>
          <a:prstGeom prst="rect">
            <a:avLst/>
          </a:prstGeom>
        </p:spPr>
        <p:txBody>
          <a:bodyPr vert="horz" wrap="square" lIns="0" tIns="12700" rIns="0" bIns="0" rtlCol="0">
            <a:spAutoFit/>
          </a:bodyPr>
          <a:lstStyle/>
          <a:p>
            <a:pPr marL="12700" marR="5080" algn="just">
              <a:lnSpc>
                <a:spcPct val="100000"/>
              </a:lnSpc>
              <a:spcBef>
                <a:spcPts val="100"/>
              </a:spcBef>
            </a:pPr>
            <a:r>
              <a:rPr lang="en-US" sz="2000" dirty="0">
                <a:latin typeface="Times New Roman"/>
                <a:cs typeface="Times New Roman"/>
              </a:rPr>
              <a:t>Indikator penggunaan (utilization) pada dasarnya membandingkan antara jumlah pela yanan yang ditawarkan (supply of service) dengan permintaan publik (public demand). Indi kator ini harus mempertimbangkan preferensi publik, sedangkan pengukurannya biasanya berupa volume absolut atau persentase tertentu, misalnya persentase penggunaan kapasitas </a:t>
            </a:r>
          </a:p>
          <a:p>
            <a:pPr marL="12700" marR="5080" algn="just">
              <a:lnSpc>
                <a:spcPct val="100000"/>
              </a:lnSpc>
              <a:spcBef>
                <a:spcPts val="100"/>
              </a:spcBef>
            </a:pPr>
            <a:r>
              <a:rPr lang="en-US" sz="2000" dirty="0">
                <a:latin typeface="Times New Roman"/>
                <a:cs typeface="Times New Roman"/>
              </a:rPr>
              <a:t>Contoh lain adalah rata-rata junılalı penumpang per bus yang dioperasikan. Indikator kinerja ini digunakan untuk mengetahui frekuensi operasi atau kapasitas kendaraan yang digunakan pada tiap-tiap jalur,</a:t>
            </a:r>
          </a:p>
          <a:p>
            <a:pPr marL="12700" marR="5080" algn="just">
              <a:lnSpc>
                <a:spcPct val="100000"/>
              </a:lnSpc>
              <a:spcBef>
                <a:spcPts val="100"/>
              </a:spcBef>
            </a:pPr>
            <a:endParaRPr lang="en-US" sz="2000" dirty="0">
              <a:latin typeface="Times New Roman"/>
              <a:cs typeface="Times New Roman"/>
            </a:endParaRPr>
          </a:p>
          <a:p>
            <a:pPr marL="12700" marR="5080" algn="just">
              <a:lnSpc>
                <a:spcPct val="100000"/>
              </a:lnSpc>
              <a:spcBef>
                <a:spcPts val="100"/>
              </a:spcBef>
            </a:pPr>
            <a:r>
              <a:rPr lang="en-US" sz="2000" dirty="0">
                <a:latin typeface="Times New Roman"/>
                <a:cs typeface="Times New Roman"/>
              </a:rPr>
              <a:t>Indikator kualitas dan standar pelayanan merupakan indikator yang paling sulit diukur, karena menyangkut pertinshungan yang sifatnya subyektif. Penggunaan indikator kualitas dan standar pelayanan harus dilakukan secara hati-hati karena kalau terlalu menekankan indikator ini justru dapat menyebabkan kontra produktif. Contoh indikator kualitas dan </a:t>
            </a:r>
            <a:r>
              <a:rPr lang="en-US" sz="2000" dirty="0" err="1">
                <a:latin typeface="Times New Roman"/>
                <a:cs typeface="Times New Roman"/>
              </a:rPr>
              <a:t>standar</a:t>
            </a:r>
            <a:r>
              <a:rPr lang="en-US" sz="2000" dirty="0">
                <a:latin typeface="Times New Roman"/>
                <a:cs typeface="Times New Roman"/>
              </a:rPr>
              <a:t> </a:t>
            </a:r>
            <a:r>
              <a:rPr lang="en-US" sz="2000" dirty="0" err="1" smtClean="0">
                <a:latin typeface="Times New Roman"/>
                <a:cs typeface="Times New Roman"/>
              </a:rPr>
              <a:t>pelayanan</a:t>
            </a:r>
            <a:r>
              <a:rPr lang="en-US" sz="2000" dirty="0" smtClean="0">
                <a:latin typeface="Times New Roman"/>
                <a:cs typeface="Times New Roman"/>
              </a:rPr>
              <a:t> </a:t>
            </a:r>
            <a:r>
              <a:rPr lang="en-US" sz="2000" dirty="0">
                <a:latin typeface="Times New Roman"/>
                <a:cs typeface="Times New Roman"/>
              </a:rPr>
              <a:t>misalnya perubahan jumlah komplain masyarakat atas pelayanan tertentu.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15950" y="1441906"/>
            <a:ext cx="10972799" cy="5334794"/>
          </a:xfrm>
          <a:prstGeom prst="rect">
            <a:avLst/>
          </a:prstGeom>
        </p:spPr>
        <p:txBody>
          <a:bodyPr vert="horz" wrap="square" lIns="0" tIns="12700" rIns="0" bIns="0" rtlCol="0">
            <a:spAutoFit/>
          </a:bodyPr>
          <a:lstStyle/>
          <a:p>
            <a:pPr marL="12700" marR="5080" algn="just">
              <a:lnSpc>
                <a:spcPct val="100000"/>
              </a:lnSpc>
              <a:spcBef>
                <a:spcPts val="100"/>
              </a:spcBef>
            </a:pPr>
            <a:r>
              <a:rPr lang="en-US" sz="2000" dirty="0">
                <a:latin typeface="Times New Roman"/>
                <a:cs typeface="Times New Roman"/>
              </a:rPr>
              <a:t>Value for Money merupakan inti pengukuran kinerja pada organisasi pemerintah. Kinerja pemerintah tidak dapat dinilai dari sisi output yang dihasilkan saja, akan tetapi harus mempertimbangkan input, output, dan outcome secara bersama-sama. Bahkan, </a:t>
            </a:r>
            <a:r>
              <a:rPr lang="en-US" sz="2000" dirty="0" err="1">
                <a:latin typeface="Times New Roman"/>
                <a:cs typeface="Times New Roman"/>
              </a:rPr>
              <a:t>untuk</a:t>
            </a:r>
            <a:r>
              <a:rPr lang="en-US" sz="2000" dirty="0">
                <a:latin typeface="Times New Roman"/>
                <a:cs typeface="Times New Roman"/>
              </a:rPr>
              <a:t> </a:t>
            </a:r>
            <a:r>
              <a:rPr lang="en-US" sz="2000" dirty="0" err="1" smtClean="0">
                <a:latin typeface="Times New Roman"/>
                <a:cs typeface="Times New Roman"/>
              </a:rPr>
              <a:t>beberapa</a:t>
            </a:r>
            <a:r>
              <a:rPr lang="en-US" sz="2000" dirty="0" smtClean="0">
                <a:latin typeface="Times New Roman"/>
                <a:cs typeface="Times New Roman"/>
              </a:rPr>
              <a:t> </a:t>
            </a:r>
            <a:r>
              <a:rPr lang="en-US" sz="2000" dirty="0">
                <a:latin typeface="Times New Roman"/>
                <a:cs typeface="Times New Roman"/>
              </a:rPr>
              <a:t>hal perlu ditambahkan pengukuran distribusi dan cakupan layanan (equity &amp; service coverage). Permasalahan yang sering dihadapi oleh pemerintah dalam </a:t>
            </a:r>
            <a:r>
              <a:rPr lang="en-US" sz="2000" dirty="0" err="1">
                <a:latin typeface="Times New Roman"/>
                <a:cs typeface="Times New Roman"/>
              </a:rPr>
              <a:t>melakukan</a:t>
            </a:r>
            <a:r>
              <a:rPr lang="en-US" sz="2000" dirty="0">
                <a:latin typeface="Times New Roman"/>
                <a:cs typeface="Times New Roman"/>
              </a:rPr>
              <a:t> </a:t>
            </a:r>
            <a:r>
              <a:rPr lang="en-US" sz="2000" dirty="0" err="1" smtClean="0">
                <a:latin typeface="Times New Roman"/>
                <a:cs typeface="Times New Roman"/>
              </a:rPr>
              <a:t>pengukuran</a:t>
            </a:r>
            <a:r>
              <a:rPr lang="en-US" sz="2000" dirty="0" smtClean="0">
                <a:latin typeface="Times New Roman"/>
                <a:cs typeface="Times New Roman"/>
              </a:rPr>
              <a:t> </a:t>
            </a:r>
            <a:r>
              <a:rPr lang="en-US" sz="2000" dirty="0">
                <a:latin typeface="Times New Roman"/>
                <a:cs typeface="Times New Roman"/>
              </a:rPr>
              <a:t>kinerja adalah sulitnya mengukur õutput, karena output yang dihasilkan tidak selalu berupa output yang berwujud, akan tetapi lebih banyak berupa intangible output.</a:t>
            </a:r>
          </a:p>
          <a:p>
            <a:pPr marL="12700" marR="5080" algn="just">
              <a:lnSpc>
                <a:spcPct val="100000"/>
              </a:lnSpc>
              <a:spcBef>
                <a:spcPts val="100"/>
              </a:spcBef>
            </a:pPr>
            <a:r>
              <a:rPr lang="en-US" sz="2000" dirty="0">
                <a:latin typeface="Times New Roman"/>
                <a:cs typeface="Times New Roman"/>
              </a:rPr>
              <a:t>Istilah "ukuran kinerja" pada dasarnya berbeda dengan istilah "indikator kinerja". Ukuran kinerja mengacu pada penilaian kinerja secara langsung, sedangkan indikator kinerja mengacu pada penilaian kinerja secara tidak langsung, yaitu hal-hal yang sifatnya </a:t>
            </a:r>
            <a:r>
              <a:rPr lang="en-US" sz="2000" dirty="0" err="1">
                <a:latin typeface="Times New Roman"/>
                <a:cs typeface="Times New Roman"/>
              </a:rPr>
              <a:t>hanya</a:t>
            </a:r>
            <a:r>
              <a:rPr lang="en-US" sz="2000" dirty="0">
                <a:latin typeface="Times New Roman"/>
                <a:cs typeface="Times New Roman"/>
              </a:rPr>
              <a:t> </a:t>
            </a:r>
            <a:r>
              <a:rPr lang="en-US" sz="2000" dirty="0" err="1" smtClean="0">
                <a:latin typeface="Times New Roman"/>
                <a:cs typeface="Times New Roman"/>
              </a:rPr>
              <a:t>merupakan</a:t>
            </a:r>
            <a:r>
              <a:rPr lang="en-US" sz="2000" dirty="0" smtClean="0">
                <a:latin typeface="Times New Roman"/>
                <a:cs typeface="Times New Roman"/>
              </a:rPr>
              <a:t> </a:t>
            </a:r>
            <a:r>
              <a:rPr lang="en-US" sz="2000" dirty="0">
                <a:latin typeface="Times New Roman"/>
                <a:cs typeface="Times New Roman"/>
              </a:rPr>
              <a:t>indikasi-indikasi kinerja. Untuk dapat mengukur kinerja pemerintah, maka </a:t>
            </a:r>
            <a:r>
              <a:rPr lang="en-US" sz="2000" dirty="0" err="1">
                <a:latin typeface="Times New Roman"/>
                <a:cs typeface="Times New Roman"/>
              </a:rPr>
              <a:t>perlu</a:t>
            </a:r>
            <a:r>
              <a:rPr lang="en-US" sz="2000" dirty="0">
                <a:latin typeface="Times New Roman"/>
                <a:cs typeface="Times New Roman"/>
              </a:rPr>
              <a:t> </a:t>
            </a:r>
            <a:r>
              <a:rPr lang="en-US" sz="2000" dirty="0" err="1" smtClean="0">
                <a:latin typeface="Times New Roman"/>
                <a:cs typeface="Times New Roman"/>
              </a:rPr>
              <a:t>diketahui</a:t>
            </a:r>
            <a:r>
              <a:rPr lang="en-US" sz="2000" dirty="0" smtClean="0">
                <a:latin typeface="Times New Roman"/>
                <a:cs typeface="Times New Roman"/>
              </a:rPr>
              <a:t> </a:t>
            </a:r>
            <a:r>
              <a:rPr lang="en-US" sz="2000" dirty="0">
                <a:latin typeface="Times New Roman"/>
                <a:cs typeface="Times New Roman"/>
              </a:rPr>
              <a:t>indikator-indikator kinerja sebagai dasar penilaian kinerja. Mekanisme untuk menentukan indikator kinerja tersebut memerlukan hal-hal sebagai </a:t>
            </a:r>
            <a:r>
              <a:rPr lang="en-US" sz="2000" dirty="0" err="1">
                <a:latin typeface="Times New Roman"/>
                <a:cs typeface="Times New Roman"/>
              </a:rPr>
              <a:t>berikut</a:t>
            </a:r>
            <a:r>
              <a:rPr lang="en-US" sz="2000" dirty="0" smtClean="0">
                <a:latin typeface="Times New Roman"/>
                <a:cs typeface="Times New Roman"/>
              </a:rPr>
              <a:t>:</a:t>
            </a:r>
          </a:p>
          <a:p>
            <a:pPr marL="12700" marR="5080" algn="just">
              <a:lnSpc>
                <a:spcPct val="100000"/>
              </a:lnSpc>
              <a:spcBef>
                <a:spcPts val="100"/>
              </a:spcBef>
            </a:pPr>
            <a:r>
              <a:rPr lang="en-US" sz="2000" dirty="0" smtClean="0">
                <a:latin typeface="Times New Roman"/>
                <a:cs typeface="Times New Roman"/>
              </a:rPr>
              <a:t>1. </a:t>
            </a:r>
            <a:r>
              <a:rPr lang="en-US" sz="2000" dirty="0" err="1" smtClean="0">
                <a:latin typeface="Times New Roman"/>
                <a:cs typeface="Times New Roman"/>
              </a:rPr>
              <a:t>Sistem</a:t>
            </a:r>
            <a:r>
              <a:rPr lang="en-US" sz="2000" dirty="0" smtClean="0">
                <a:latin typeface="Times New Roman"/>
                <a:cs typeface="Times New Roman"/>
              </a:rPr>
              <a:t> </a:t>
            </a:r>
            <a:r>
              <a:rPr lang="en-US" sz="2000" dirty="0" err="1" smtClean="0">
                <a:latin typeface="Times New Roman"/>
                <a:cs typeface="Times New Roman"/>
              </a:rPr>
              <a:t>perencanaan</a:t>
            </a:r>
            <a:r>
              <a:rPr lang="en-US" sz="2000" dirty="0" smtClean="0">
                <a:latin typeface="Times New Roman"/>
                <a:cs typeface="Times New Roman"/>
              </a:rPr>
              <a:t> </a:t>
            </a:r>
            <a:r>
              <a:rPr lang="en-US" sz="2000" dirty="0" err="1" smtClean="0">
                <a:latin typeface="Times New Roman"/>
                <a:cs typeface="Times New Roman"/>
              </a:rPr>
              <a:t>dan</a:t>
            </a:r>
            <a:r>
              <a:rPr lang="en-US" sz="2000" dirty="0" smtClean="0">
                <a:latin typeface="Times New Roman"/>
                <a:cs typeface="Times New Roman"/>
              </a:rPr>
              <a:t> </a:t>
            </a:r>
            <a:r>
              <a:rPr lang="en-US" sz="2000" dirty="0" err="1" smtClean="0">
                <a:latin typeface="Times New Roman"/>
                <a:cs typeface="Times New Roman"/>
              </a:rPr>
              <a:t>pengendalian</a:t>
            </a:r>
            <a:endParaRPr lang="en-US" sz="2000" dirty="0" smtClean="0">
              <a:latin typeface="Times New Roman"/>
              <a:cs typeface="Times New Roman"/>
            </a:endParaRPr>
          </a:p>
          <a:p>
            <a:pPr marL="12700" marR="5080" algn="just">
              <a:lnSpc>
                <a:spcPct val="100000"/>
              </a:lnSpc>
              <a:spcBef>
                <a:spcPts val="100"/>
              </a:spcBef>
            </a:pPr>
            <a:r>
              <a:rPr lang="en-US" sz="2000" dirty="0" smtClean="0">
                <a:latin typeface="Times New Roman"/>
                <a:cs typeface="Times New Roman"/>
              </a:rPr>
              <a:t>2. </a:t>
            </a:r>
            <a:r>
              <a:rPr lang="en-US" sz="2000" dirty="0" err="1" smtClean="0">
                <a:latin typeface="Times New Roman"/>
                <a:cs typeface="Times New Roman"/>
              </a:rPr>
              <a:t>Spesifikasi</a:t>
            </a:r>
            <a:r>
              <a:rPr lang="en-US" sz="2000" dirty="0" smtClean="0">
                <a:latin typeface="Times New Roman"/>
                <a:cs typeface="Times New Roman"/>
              </a:rPr>
              <a:t> </a:t>
            </a:r>
            <a:r>
              <a:rPr lang="en-US" sz="2000" dirty="0" err="1" smtClean="0">
                <a:latin typeface="Times New Roman"/>
                <a:cs typeface="Times New Roman"/>
              </a:rPr>
              <a:t>teknis</a:t>
            </a:r>
            <a:r>
              <a:rPr lang="en-US" sz="2000" dirty="0" smtClean="0">
                <a:latin typeface="Times New Roman"/>
                <a:cs typeface="Times New Roman"/>
              </a:rPr>
              <a:t> </a:t>
            </a:r>
            <a:r>
              <a:rPr lang="en-US" sz="2000" dirty="0" err="1" smtClean="0">
                <a:latin typeface="Times New Roman"/>
                <a:cs typeface="Times New Roman"/>
              </a:rPr>
              <a:t>dan</a:t>
            </a:r>
            <a:r>
              <a:rPr lang="en-US" sz="2000" dirty="0" smtClean="0">
                <a:latin typeface="Times New Roman"/>
                <a:cs typeface="Times New Roman"/>
              </a:rPr>
              <a:t> </a:t>
            </a:r>
            <a:r>
              <a:rPr lang="en-US" sz="2000" dirty="0" err="1" smtClean="0">
                <a:latin typeface="Times New Roman"/>
                <a:cs typeface="Times New Roman"/>
              </a:rPr>
              <a:t>standardisasi</a:t>
            </a:r>
            <a:endParaRPr lang="en-US" sz="2000" dirty="0" smtClean="0">
              <a:latin typeface="Times New Roman"/>
              <a:cs typeface="Times New Roman"/>
            </a:endParaRPr>
          </a:p>
          <a:p>
            <a:pPr marL="12700" marR="5080" algn="just">
              <a:lnSpc>
                <a:spcPct val="100000"/>
              </a:lnSpc>
              <a:spcBef>
                <a:spcPts val="100"/>
              </a:spcBef>
            </a:pPr>
            <a:r>
              <a:rPr lang="en-US" sz="2000" dirty="0" smtClean="0">
                <a:latin typeface="Times New Roman"/>
                <a:cs typeface="Times New Roman"/>
              </a:rPr>
              <a:t>3. </a:t>
            </a:r>
            <a:r>
              <a:rPr lang="en-US" sz="2000" dirty="0" err="1" smtClean="0">
                <a:latin typeface="Times New Roman"/>
                <a:cs typeface="Times New Roman"/>
              </a:rPr>
              <a:t>Kompetensi</a:t>
            </a:r>
            <a:r>
              <a:rPr lang="en-US" sz="2000" dirty="0" smtClean="0">
                <a:latin typeface="Times New Roman"/>
                <a:cs typeface="Times New Roman"/>
              </a:rPr>
              <a:t> </a:t>
            </a:r>
            <a:r>
              <a:rPr lang="en-US" sz="2000" dirty="0" err="1" smtClean="0">
                <a:latin typeface="Times New Roman"/>
                <a:cs typeface="Times New Roman"/>
              </a:rPr>
              <a:t>teknis</a:t>
            </a:r>
            <a:r>
              <a:rPr lang="en-US" sz="2000" dirty="0" smtClean="0">
                <a:latin typeface="Times New Roman"/>
                <a:cs typeface="Times New Roman"/>
              </a:rPr>
              <a:t> </a:t>
            </a:r>
            <a:r>
              <a:rPr lang="en-US" sz="2000" dirty="0" err="1" smtClean="0">
                <a:latin typeface="Times New Roman"/>
                <a:cs typeface="Times New Roman"/>
              </a:rPr>
              <a:t>dan</a:t>
            </a:r>
            <a:r>
              <a:rPr lang="en-US" sz="2000" dirty="0" smtClean="0">
                <a:latin typeface="Times New Roman"/>
                <a:cs typeface="Times New Roman"/>
              </a:rPr>
              <a:t> </a:t>
            </a:r>
            <a:r>
              <a:rPr lang="en-US" sz="2000" dirty="0" err="1" smtClean="0">
                <a:latin typeface="Times New Roman"/>
                <a:cs typeface="Times New Roman"/>
              </a:rPr>
              <a:t>profesionalisme</a:t>
            </a:r>
            <a:endParaRPr lang="en-US" sz="2000" dirty="0" smtClean="0">
              <a:latin typeface="Times New Roman"/>
              <a:cs typeface="Times New Roman"/>
            </a:endParaRPr>
          </a:p>
          <a:p>
            <a:pPr marL="12700" marR="5080" algn="just">
              <a:spcBef>
                <a:spcPts val="100"/>
              </a:spcBef>
            </a:pPr>
            <a:r>
              <a:rPr lang="en-US" sz="2000" dirty="0" smtClean="0">
                <a:latin typeface="Times New Roman"/>
                <a:cs typeface="Times New Roman"/>
              </a:rPr>
              <a:t>4. </a:t>
            </a:r>
            <a:r>
              <a:rPr lang="en-US" sz="2000" dirty="0" err="1" smtClean="0">
                <a:latin typeface="Times New Roman"/>
                <a:cs typeface="Times New Roman"/>
              </a:rPr>
              <a:t>Mekanisme</a:t>
            </a:r>
            <a:r>
              <a:rPr lang="en-US" sz="2000" dirty="0" smtClean="0">
                <a:latin typeface="Times New Roman"/>
                <a:cs typeface="Times New Roman"/>
              </a:rPr>
              <a:t> </a:t>
            </a:r>
            <a:r>
              <a:rPr lang="en-US" sz="2000" dirty="0" err="1" smtClean="0">
                <a:latin typeface="Times New Roman"/>
                <a:cs typeface="Times New Roman"/>
              </a:rPr>
              <a:t>ekonomi</a:t>
            </a:r>
            <a:r>
              <a:rPr lang="en-US" sz="2000" dirty="0" smtClean="0">
                <a:latin typeface="Times New Roman"/>
                <a:cs typeface="Times New Roman"/>
              </a:rPr>
              <a:t> </a:t>
            </a:r>
            <a:r>
              <a:rPr lang="en-US" sz="2000" dirty="0" err="1" smtClean="0">
                <a:latin typeface="Times New Roman"/>
                <a:cs typeface="Times New Roman"/>
              </a:rPr>
              <a:t>dan</a:t>
            </a:r>
            <a:r>
              <a:rPr lang="en-US" sz="2000" dirty="0" smtClean="0">
                <a:latin typeface="Times New Roman"/>
                <a:cs typeface="Times New Roman"/>
              </a:rPr>
              <a:t> </a:t>
            </a:r>
            <a:r>
              <a:rPr lang="en-US" sz="2000" dirty="0" err="1" smtClean="0">
                <a:latin typeface="Times New Roman"/>
                <a:cs typeface="Times New Roman"/>
              </a:rPr>
              <a:t>mekanisme</a:t>
            </a:r>
            <a:r>
              <a:rPr lang="en-US" sz="2000" dirty="0" smtClean="0">
                <a:latin typeface="Times New Roman"/>
                <a:cs typeface="Times New Roman"/>
              </a:rPr>
              <a:t> </a:t>
            </a:r>
            <a:r>
              <a:rPr lang="en-US" sz="2000" dirty="0" err="1" smtClean="0">
                <a:latin typeface="Times New Roman"/>
                <a:cs typeface="Times New Roman"/>
              </a:rPr>
              <a:t>pasar</a:t>
            </a:r>
            <a:endParaRPr lang="en-US" sz="2000" dirty="0" smtClean="0">
              <a:latin typeface="Times New Roman"/>
              <a:cs typeface="Times New Roman"/>
            </a:endParaRPr>
          </a:p>
          <a:p>
            <a:pPr marL="12700" marR="5080" algn="just">
              <a:spcBef>
                <a:spcPts val="100"/>
              </a:spcBef>
            </a:pPr>
            <a:r>
              <a:rPr lang="x-none" altLang="en-US" sz="2000" smtClean="0">
                <a:latin typeface="Times New Roman"/>
                <a:cs typeface="Times New Roman"/>
              </a:rPr>
              <a:t>5. Meka</a:t>
            </a:r>
            <a:r>
              <a:rPr lang="en-US" sz="2000" dirty="0" err="1" smtClean="0">
                <a:latin typeface="Times New Roman"/>
                <a:cs typeface="Times New Roman"/>
              </a:rPr>
              <a:t>nisme</a:t>
            </a:r>
            <a:r>
              <a:rPr lang="en-US" sz="2000" dirty="0" smtClean="0">
                <a:latin typeface="Times New Roman"/>
                <a:cs typeface="Times New Roman"/>
              </a:rPr>
              <a:t> </a:t>
            </a:r>
            <a:r>
              <a:rPr lang="en-US" sz="2000" dirty="0" err="1" smtClean="0">
                <a:latin typeface="Times New Roman"/>
                <a:cs typeface="Times New Roman"/>
              </a:rPr>
              <a:t>Sumber</a:t>
            </a:r>
            <a:r>
              <a:rPr lang="en-US" sz="2000" dirty="0" smtClean="0">
                <a:latin typeface="Times New Roman"/>
                <a:cs typeface="Times New Roman"/>
              </a:rPr>
              <a:t> </a:t>
            </a:r>
            <a:r>
              <a:rPr lang="en-US" sz="2000" dirty="0" err="1" smtClean="0">
                <a:latin typeface="Times New Roman"/>
                <a:cs typeface="Times New Roman"/>
              </a:rPr>
              <a:t>Daya</a:t>
            </a:r>
            <a:r>
              <a:rPr lang="en-US" sz="2000" dirty="0" smtClean="0">
                <a:latin typeface="Times New Roman"/>
                <a:cs typeface="Times New Roman"/>
              </a:rPr>
              <a:t> </a:t>
            </a:r>
            <a:r>
              <a:rPr lang="en-US" sz="2000" dirty="0" err="1" smtClean="0">
                <a:latin typeface="Times New Roman"/>
                <a:cs typeface="Times New Roman"/>
              </a:rPr>
              <a:t>Manusia</a:t>
            </a:r>
            <a:endParaRPr lang="en-US" sz="2000" dirty="0" smtClean="0">
              <a:latin typeface="Times New Roman"/>
              <a:cs typeface="Times New Roman"/>
            </a:endParaRPr>
          </a:p>
          <a:p>
            <a:pPr marL="12700" marR="5080" algn="just">
              <a:lnSpc>
                <a:spcPct val="100000"/>
              </a:lnSpc>
              <a:spcBef>
                <a:spcPts val="100"/>
              </a:spcBef>
            </a:pPr>
            <a:endParaRPr lang="en-US" sz="2000" dirty="0">
              <a:latin typeface="Times New Roman"/>
              <a:cs typeface="Times New Roman"/>
            </a:endParaRPr>
          </a:p>
        </p:txBody>
      </p:sp>
      <p:sp>
        <p:nvSpPr>
          <p:cNvPr id="8" name="object 2"/>
          <p:cNvSpPr txBox="1">
            <a:spLocks noGrp="1"/>
          </p:cNvSpPr>
          <p:nvPr>
            <p:ph type="title"/>
          </p:nvPr>
        </p:nvSpPr>
        <p:spPr>
          <a:xfrm>
            <a:off x="615950" y="1092002"/>
            <a:ext cx="10785475" cy="349904"/>
          </a:xfrm>
          <a:prstGeom prst="rect">
            <a:avLst/>
          </a:prstGeom>
        </p:spPr>
        <p:txBody>
          <a:bodyPr vert="horz" wrap="square" lIns="0" tIns="12700" rIns="0" bIns="0" rtlCol="0">
            <a:spAutoFit/>
          </a:bodyPr>
          <a:lstStyle/>
          <a:p>
            <a:pPr marL="265430" marR="5080" indent="-253365" algn="l">
              <a:lnSpc>
                <a:spcPct val="120000"/>
              </a:lnSpc>
              <a:spcBef>
                <a:spcPts val="100"/>
              </a:spcBef>
            </a:pPr>
            <a:r>
              <a:rPr sz="2000" dirty="0"/>
              <a:t>D. INDIKATOR KINERJA DAN PENGUKURAN VALUE FOR MONEY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15950" y="1441906"/>
            <a:ext cx="10972799" cy="3500958"/>
          </a:xfrm>
          <a:prstGeom prst="rect">
            <a:avLst/>
          </a:prstGeom>
        </p:spPr>
        <p:txBody>
          <a:bodyPr vert="horz" wrap="square" lIns="0" tIns="12700" rIns="0" bIns="0" rtlCol="0">
            <a:spAutoFit/>
          </a:bodyPr>
          <a:lstStyle/>
          <a:p>
            <a:pPr marL="12700" marR="5080" algn="just">
              <a:lnSpc>
                <a:spcPct val="100000"/>
              </a:lnSpc>
              <a:spcBef>
                <a:spcPts val="100"/>
              </a:spcBef>
            </a:pPr>
            <a:r>
              <a:rPr lang="x-none" altLang="en-US" sz="2000" dirty="0">
                <a:latin typeface="Times New Roman"/>
                <a:cs typeface="Times New Roman"/>
              </a:rPr>
              <a:t>Peran indikator kinerja bagi pemerintah antara </a:t>
            </a:r>
            <a:r>
              <a:rPr lang="x-none" altLang="en-US" sz="2000">
                <a:latin typeface="Times New Roman"/>
                <a:cs typeface="Times New Roman"/>
              </a:rPr>
              <a:t>lain</a:t>
            </a:r>
            <a:r>
              <a:rPr lang="x-none" altLang="en-US" sz="2000" smtClean="0">
                <a:latin typeface="Times New Roman"/>
                <a:cs typeface="Times New Roman"/>
              </a:rPr>
              <a:t>:</a:t>
            </a:r>
            <a:endParaRPr lang="x-none" altLang="en-US" sz="2000" dirty="0">
              <a:latin typeface="Times New Roman"/>
              <a:cs typeface="Times New Roman"/>
            </a:endParaRPr>
          </a:p>
          <a:p>
            <a:pPr marL="12700" marR="5080" algn="just">
              <a:lnSpc>
                <a:spcPct val="100000"/>
              </a:lnSpc>
              <a:spcBef>
                <a:spcPts val="100"/>
              </a:spcBef>
            </a:pPr>
            <a:r>
              <a:rPr lang="x-none" altLang="en-US" sz="2000" dirty="0">
                <a:latin typeface="Times New Roman"/>
                <a:cs typeface="Times New Roman"/>
              </a:rPr>
              <a:t>a. Untuk membantu memperjelas tujuan organisasi;</a:t>
            </a:r>
          </a:p>
          <a:p>
            <a:pPr marL="12700" marR="5080" algn="just">
              <a:lnSpc>
                <a:spcPct val="100000"/>
              </a:lnSpc>
              <a:spcBef>
                <a:spcPts val="100"/>
              </a:spcBef>
            </a:pPr>
            <a:r>
              <a:rPr lang="x-none" altLang="en-US" sz="2000" dirty="0">
                <a:latin typeface="Times New Roman"/>
                <a:cs typeface="Times New Roman"/>
              </a:rPr>
              <a:t>b. Untuk mengevaluasi target akhir (final outcome) yang dihasilkan;</a:t>
            </a:r>
          </a:p>
          <a:p>
            <a:pPr marL="12700" marR="5080" algn="just">
              <a:lnSpc>
                <a:spcPct val="100000"/>
              </a:lnSpc>
              <a:spcBef>
                <a:spcPts val="100"/>
              </a:spcBef>
            </a:pPr>
            <a:r>
              <a:rPr lang="x-none" altLang="en-US" sz="2000" dirty="0">
                <a:latin typeface="Times New Roman"/>
                <a:cs typeface="Times New Roman"/>
              </a:rPr>
              <a:t>c. Sebagai masukan untuk menentukan skema insentif manajerial;</a:t>
            </a:r>
          </a:p>
          <a:p>
            <a:pPr marL="12700" marR="5080" algn="just">
              <a:lnSpc>
                <a:spcPct val="100000"/>
              </a:lnSpc>
              <a:spcBef>
                <a:spcPts val="100"/>
              </a:spcBef>
            </a:pPr>
            <a:r>
              <a:rPr lang="x-none" altLang="en-US" sz="2000" dirty="0">
                <a:latin typeface="Times New Roman"/>
                <a:cs typeface="Times New Roman"/>
              </a:rPr>
              <a:t>d. Memungkinkan bagi pemakai jasa layanan pemerintah untuk melakukan pilihan;</a:t>
            </a:r>
          </a:p>
          <a:p>
            <a:pPr marL="12700" marR="5080" algn="just">
              <a:lnSpc>
                <a:spcPct val="100000"/>
              </a:lnSpc>
              <a:spcBef>
                <a:spcPts val="100"/>
              </a:spcBef>
            </a:pPr>
            <a:r>
              <a:rPr lang="x-none" altLang="en-US" sz="2000" dirty="0">
                <a:latin typeface="Times New Roman"/>
                <a:cs typeface="Times New Roman"/>
              </a:rPr>
              <a:t>e. Untuk menunjukkan standar kinerja;</a:t>
            </a:r>
          </a:p>
          <a:p>
            <a:pPr marL="12700" marR="5080" algn="just">
              <a:lnSpc>
                <a:spcPct val="100000"/>
              </a:lnSpc>
              <a:spcBef>
                <a:spcPts val="100"/>
              </a:spcBef>
            </a:pPr>
            <a:r>
              <a:rPr lang="x-none" altLang="en-US" sz="2000" dirty="0">
                <a:latin typeface="Times New Roman"/>
                <a:cs typeface="Times New Roman"/>
              </a:rPr>
              <a:t>f. Untuk menunjukkan efektivitas;</a:t>
            </a:r>
          </a:p>
          <a:p>
            <a:pPr marL="12700" marR="5080" algn="just">
              <a:lnSpc>
                <a:spcPct val="100000"/>
              </a:lnSpc>
              <a:spcBef>
                <a:spcPts val="100"/>
              </a:spcBef>
            </a:pPr>
            <a:r>
              <a:rPr lang="x-none" altLang="en-US" sz="2000" dirty="0">
                <a:latin typeface="Times New Roman"/>
                <a:cs typeface="Times New Roman"/>
              </a:rPr>
              <a:t>g. Untuk membantu menentukan aktivitas yang memiliki efektivitas biaya yang paling baik untuk mencapai target sasaran; dan</a:t>
            </a:r>
          </a:p>
          <a:p>
            <a:pPr marL="12700" marR="5080" algn="just">
              <a:lnSpc>
                <a:spcPct val="100000"/>
              </a:lnSpc>
              <a:spcBef>
                <a:spcPts val="100"/>
              </a:spcBef>
            </a:pPr>
            <a:r>
              <a:rPr lang="x-none" altLang="en-US" sz="2000" dirty="0">
                <a:latin typeface="Times New Roman"/>
                <a:cs typeface="Times New Roman"/>
              </a:rPr>
              <a:t>h. Untuk menunjukkan wilayah, bagian, atau proses yang masih potensial untuk dilakukan penghematan biaya.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295400"/>
            <a:ext cx="11209236" cy="307777"/>
          </a:xfrm>
        </p:spPr>
        <p:txBody>
          <a:bodyPr/>
          <a:lstStyle/>
          <a:p>
            <a:pPr algn="l"/>
            <a:r>
              <a:rPr lang="en-US" sz="2000" dirty="0" smtClean="0"/>
              <a:t>E. PENGUKURAN </a:t>
            </a:r>
            <a:r>
              <a:rPr lang="en-US" sz="2000" i="1" dirty="0" smtClean="0"/>
              <a:t>VALUE FOR MONEY</a:t>
            </a:r>
            <a:endParaRPr lang="en-US" sz="2000" i="1" dirty="0"/>
          </a:p>
        </p:txBody>
      </p:sp>
      <p:sp>
        <p:nvSpPr>
          <p:cNvPr id="3" name="Text Placeholder 2"/>
          <p:cNvSpPr>
            <a:spLocks noGrp="1"/>
          </p:cNvSpPr>
          <p:nvPr>
            <p:ph type="body" idx="1"/>
          </p:nvPr>
        </p:nvSpPr>
        <p:spPr>
          <a:xfrm>
            <a:off x="711669" y="1870252"/>
            <a:ext cx="10610461" cy="3385542"/>
          </a:xfrm>
        </p:spPr>
        <p:txBody>
          <a:bodyPr/>
          <a:lstStyle/>
          <a:p>
            <a:r>
              <a:rPr lang="en-US" sz="2000" dirty="0" err="1" smtClean="0"/>
              <a:t>Kriteria</a:t>
            </a:r>
            <a:r>
              <a:rPr lang="en-US" sz="2000" dirty="0" smtClean="0"/>
              <a:t> </a:t>
            </a:r>
            <a:r>
              <a:rPr lang="en-US" sz="2000" dirty="0" err="1" smtClean="0"/>
              <a:t>pokok</a:t>
            </a:r>
            <a:r>
              <a:rPr lang="en-US" sz="2000" dirty="0" smtClean="0"/>
              <a:t> yang </a:t>
            </a:r>
            <a:r>
              <a:rPr lang="en-US" sz="2000" dirty="0" err="1" smtClean="0"/>
              <a:t>mendasari</a:t>
            </a:r>
            <a:r>
              <a:rPr lang="en-US" sz="2000" dirty="0" smtClean="0"/>
              <a:t> </a:t>
            </a:r>
            <a:r>
              <a:rPr lang="en-US" sz="2000" dirty="0" err="1" smtClean="0"/>
              <a:t>pelaksanaan</a:t>
            </a:r>
            <a:r>
              <a:rPr lang="en-US" sz="2000" dirty="0" smtClean="0"/>
              <a:t> </a:t>
            </a:r>
            <a:r>
              <a:rPr lang="en-US" sz="2000" dirty="0" err="1" smtClean="0"/>
              <a:t>manajeman</a:t>
            </a:r>
            <a:r>
              <a:rPr lang="en-US" sz="2000" dirty="0" smtClean="0"/>
              <a:t> </a:t>
            </a:r>
            <a:r>
              <a:rPr lang="en-US" sz="2000" dirty="0" err="1" smtClean="0"/>
              <a:t>publik</a:t>
            </a:r>
            <a:r>
              <a:rPr lang="en-US" sz="2000" dirty="0" smtClean="0"/>
              <a:t> </a:t>
            </a:r>
            <a:r>
              <a:rPr lang="en-US" sz="2000" dirty="0" err="1" smtClean="0"/>
              <a:t>dewasa</a:t>
            </a:r>
            <a:r>
              <a:rPr lang="en-US" sz="2000" dirty="0" smtClean="0"/>
              <a:t> </a:t>
            </a:r>
            <a:r>
              <a:rPr lang="en-US" sz="2000" dirty="0" err="1" smtClean="0"/>
              <a:t>ini</a:t>
            </a:r>
            <a:r>
              <a:rPr lang="en-US" sz="2000" dirty="0" smtClean="0"/>
              <a:t> </a:t>
            </a:r>
            <a:r>
              <a:rPr lang="en-US" sz="2000" dirty="0" err="1" smtClean="0"/>
              <a:t>adalah</a:t>
            </a:r>
            <a:r>
              <a:rPr lang="en-US" sz="2000" dirty="0" smtClean="0"/>
              <a:t> </a:t>
            </a:r>
            <a:r>
              <a:rPr lang="en-US" sz="2000" dirty="0" err="1" smtClean="0"/>
              <a:t>ekonomi</a:t>
            </a:r>
            <a:r>
              <a:rPr lang="en-US" sz="2000" dirty="0" smtClean="0"/>
              <a:t>, </a:t>
            </a:r>
            <a:r>
              <a:rPr lang="en-US" sz="2000" dirty="0" err="1" smtClean="0"/>
              <a:t>efisien</a:t>
            </a:r>
            <a:r>
              <a:rPr lang="en-US" sz="2000" dirty="0" smtClean="0"/>
              <a:t>, </a:t>
            </a:r>
            <a:r>
              <a:rPr lang="en-US" sz="2000" dirty="0" err="1" smtClean="0"/>
              <a:t>efektivitas</a:t>
            </a:r>
            <a:r>
              <a:rPr lang="en-US" sz="2000" dirty="0" smtClean="0"/>
              <a:t>, </a:t>
            </a:r>
            <a:r>
              <a:rPr lang="en-US" sz="2000" dirty="0" err="1" smtClean="0"/>
              <a:t>transparansi</a:t>
            </a:r>
            <a:r>
              <a:rPr lang="en-US" sz="2000" dirty="0" smtClean="0"/>
              <a:t>, </a:t>
            </a:r>
            <a:r>
              <a:rPr lang="en-US" sz="2000" dirty="0" err="1" smtClean="0"/>
              <a:t>dan</a:t>
            </a:r>
            <a:r>
              <a:rPr lang="en-US" sz="2000" dirty="0" smtClean="0"/>
              <a:t> </a:t>
            </a:r>
            <a:r>
              <a:rPr lang="en-US" sz="2000" dirty="0" err="1" smtClean="0"/>
              <a:t>akuntabilitas</a:t>
            </a:r>
            <a:r>
              <a:rPr lang="en-US" sz="2000" dirty="0" smtClean="0"/>
              <a:t> </a:t>
            </a:r>
            <a:r>
              <a:rPr lang="en-US" sz="2000" dirty="0" err="1" smtClean="0"/>
              <a:t>publik</a:t>
            </a:r>
            <a:r>
              <a:rPr lang="en-US" sz="2000" dirty="0" smtClean="0"/>
              <a:t>. </a:t>
            </a:r>
            <a:r>
              <a:rPr lang="en-US" sz="2000" dirty="0" err="1" smtClean="0"/>
              <a:t>Tujuan</a:t>
            </a:r>
            <a:r>
              <a:rPr lang="en-US" sz="2000" dirty="0" smtClean="0"/>
              <a:t> yang </a:t>
            </a:r>
            <a:r>
              <a:rPr lang="en-US" sz="2000" dirty="0" err="1" smtClean="0"/>
              <a:t>dikehendaki</a:t>
            </a:r>
            <a:r>
              <a:rPr lang="en-US" sz="2000" dirty="0" smtClean="0"/>
              <a:t> </a:t>
            </a:r>
            <a:r>
              <a:rPr lang="en-US" sz="2000" dirty="0" err="1" smtClean="0"/>
              <a:t>oleh</a:t>
            </a:r>
            <a:r>
              <a:rPr lang="en-US" sz="2000" dirty="0" smtClean="0"/>
              <a:t> </a:t>
            </a:r>
            <a:r>
              <a:rPr lang="en-US" sz="2000" dirty="0" err="1" smtClean="0"/>
              <a:t>masyarakat</a:t>
            </a:r>
            <a:r>
              <a:rPr lang="en-US" sz="2000" dirty="0" smtClean="0"/>
              <a:t> </a:t>
            </a:r>
            <a:r>
              <a:rPr lang="en-US" sz="2000" dirty="0" err="1" smtClean="0"/>
              <a:t>mencangkup</a:t>
            </a:r>
            <a:r>
              <a:rPr lang="en-US" sz="2000" dirty="0" smtClean="0"/>
              <a:t> </a:t>
            </a:r>
            <a:r>
              <a:rPr lang="en-US" sz="2000" dirty="0" err="1" smtClean="0"/>
              <a:t>pertanggungjawaban</a:t>
            </a:r>
            <a:r>
              <a:rPr lang="en-US" sz="2000" dirty="0" smtClean="0"/>
              <a:t> </a:t>
            </a:r>
            <a:r>
              <a:rPr lang="en-US" sz="2000" dirty="0" err="1" smtClean="0"/>
              <a:t>mengenai</a:t>
            </a:r>
            <a:r>
              <a:rPr lang="en-US" sz="2000" dirty="0" smtClean="0"/>
              <a:t> </a:t>
            </a:r>
            <a:r>
              <a:rPr lang="en-US" sz="2000" dirty="0" err="1" smtClean="0"/>
              <a:t>pelaksanaan</a:t>
            </a:r>
            <a:r>
              <a:rPr lang="en-US" sz="2000" dirty="0" smtClean="0"/>
              <a:t> value for money </a:t>
            </a:r>
            <a:r>
              <a:rPr lang="en-US" sz="2000" dirty="0" err="1" smtClean="0"/>
              <a:t>yaitu</a:t>
            </a:r>
            <a:r>
              <a:rPr lang="en-US" sz="2000" dirty="0" smtClean="0"/>
              <a:t> </a:t>
            </a:r>
            <a:r>
              <a:rPr lang="en-US" sz="2000" dirty="0" err="1" smtClean="0"/>
              <a:t>ekonomis</a:t>
            </a:r>
            <a:r>
              <a:rPr lang="en-US" sz="2000" dirty="0" smtClean="0"/>
              <a:t> (</a:t>
            </a:r>
            <a:r>
              <a:rPr lang="en-US" sz="2000" dirty="0" err="1" smtClean="0"/>
              <a:t>hamat</a:t>
            </a:r>
            <a:r>
              <a:rPr lang="en-US" sz="2000" dirty="0" smtClean="0"/>
              <a:t> </a:t>
            </a:r>
            <a:r>
              <a:rPr lang="en-US" sz="2000" dirty="0" err="1" smtClean="0"/>
              <a:t>cermat</a:t>
            </a:r>
            <a:r>
              <a:rPr lang="en-US" sz="2000" dirty="0" smtClean="0"/>
              <a:t>), </a:t>
            </a:r>
            <a:r>
              <a:rPr lang="en-US" sz="2000" dirty="0" err="1" smtClean="0"/>
              <a:t>efisien</a:t>
            </a:r>
            <a:r>
              <a:rPr lang="en-US" sz="2000" dirty="0" smtClean="0"/>
              <a:t> (</a:t>
            </a:r>
            <a:r>
              <a:rPr lang="en-US" sz="2000" dirty="0" err="1" smtClean="0"/>
              <a:t>berdaya</a:t>
            </a:r>
            <a:r>
              <a:rPr lang="en-US" sz="2000" dirty="0" smtClean="0"/>
              <a:t> </a:t>
            </a:r>
            <a:r>
              <a:rPr lang="en-US" sz="2000" dirty="0" err="1" smtClean="0"/>
              <a:t>guna</a:t>
            </a:r>
            <a:r>
              <a:rPr lang="en-US" sz="2000" dirty="0" smtClean="0"/>
              <a:t>) </a:t>
            </a:r>
            <a:r>
              <a:rPr lang="en-US" sz="2000" dirty="0" err="1" smtClean="0"/>
              <a:t>dalam</a:t>
            </a:r>
            <a:r>
              <a:rPr lang="en-US" sz="2000" dirty="0" smtClean="0"/>
              <a:t> </a:t>
            </a:r>
            <a:r>
              <a:rPr lang="en-US" sz="2000" dirty="0" err="1" smtClean="0"/>
              <a:t>penggunaan</a:t>
            </a:r>
            <a:r>
              <a:rPr lang="en-US" sz="2000" dirty="0" smtClean="0"/>
              <a:t> </a:t>
            </a:r>
            <a:r>
              <a:rPr lang="en-US" sz="2000" dirty="0" err="1" smtClean="0"/>
              <a:t>sumberdaya</a:t>
            </a:r>
            <a:r>
              <a:rPr lang="en-US" sz="2000" dirty="0" smtClean="0"/>
              <a:t> </a:t>
            </a:r>
            <a:r>
              <a:rPr lang="en-US" sz="2000" dirty="0" err="1" smtClean="0"/>
              <a:t>dalam</a:t>
            </a:r>
            <a:r>
              <a:rPr lang="en-US" sz="2000" dirty="0" smtClean="0"/>
              <a:t> </a:t>
            </a:r>
            <a:r>
              <a:rPr lang="en-US" sz="2000" dirty="0" err="1" smtClean="0"/>
              <a:t>arti</a:t>
            </a:r>
            <a:r>
              <a:rPr lang="en-US" sz="2000" dirty="0" smtClean="0"/>
              <a:t> </a:t>
            </a:r>
            <a:r>
              <a:rPr lang="en-US" sz="2000" dirty="0" err="1" smtClean="0"/>
              <a:t>penggunaannya</a:t>
            </a:r>
            <a:r>
              <a:rPr lang="en-US" sz="2000" dirty="0" smtClean="0"/>
              <a:t> </a:t>
            </a:r>
            <a:r>
              <a:rPr lang="en-US" sz="2000" dirty="0" err="1" smtClean="0"/>
              <a:t>diminimalkan</a:t>
            </a:r>
            <a:r>
              <a:rPr lang="en-US" sz="2000" dirty="0" smtClean="0"/>
              <a:t> </a:t>
            </a:r>
            <a:r>
              <a:rPr lang="en-US" sz="2000" dirty="0" err="1" smtClean="0"/>
              <a:t>dan</a:t>
            </a:r>
            <a:r>
              <a:rPr lang="en-US" sz="2000" dirty="0" smtClean="0"/>
              <a:t> </a:t>
            </a:r>
            <a:r>
              <a:rPr lang="en-US" sz="2000" dirty="0" err="1" smtClean="0"/>
              <a:t>hasilnya</a:t>
            </a:r>
            <a:r>
              <a:rPr lang="en-US" sz="2000" dirty="0" smtClean="0"/>
              <a:t> </a:t>
            </a:r>
            <a:r>
              <a:rPr lang="en-US" sz="2000" dirty="0" err="1" smtClean="0"/>
              <a:t>dimaksimalkan</a:t>
            </a:r>
            <a:r>
              <a:rPr lang="en-US" sz="2000" dirty="0" smtClean="0"/>
              <a:t> </a:t>
            </a:r>
            <a:r>
              <a:rPr lang="en-US" sz="2000" dirty="0" err="1" smtClean="0"/>
              <a:t>serta</a:t>
            </a:r>
            <a:r>
              <a:rPr lang="en-US" sz="2000" dirty="0" smtClean="0"/>
              <a:t> </a:t>
            </a:r>
            <a:r>
              <a:rPr lang="en-US" sz="2000" dirty="0" err="1" smtClean="0"/>
              <a:t>efektif</a:t>
            </a:r>
            <a:r>
              <a:rPr lang="en-US" sz="2000" dirty="0" smtClean="0"/>
              <a:t> ( </a:t>
            </a:r>
            <a:r>
              <a:rPr lang="en-US" sz="2000" dirty="0" err="1" smtClean="0"/>
              <a:t>berhasil</a:t>
            </a:r>
            <a:r>
              <a:rPr lang="en-US" sz="2000" dirty="0" smtClean="0"/>
              <a:t> </a:t>
            </a:r>
            <a:r>
              <a:rPr lang="en-US" sz="2000" dirty="0" err="1" smtClean="0"/>
              <a:t>berguna</a:t>
            </a:r>
            <a:r>
              <a:rPr lang="en-US" sz="2000" dirty="0" smtClean="0"/>
              <a:t>) </a:t>
            </a:r>
            <a:r>
              <a:rPr lang="en-US" sz="2000" dirty="0" err="1" smtClean="0"/>
              <a:t>dala</a:t>
            </a:r>
            <a:r>
              <a:rPr lang="en-US" sz="2000" dirty="0" smtClean="0"/>
              <a:t> </a:t>
            </a:r>
            <a:r>
              <a:rPr lang="en-US" sz="2000" dirty="0" err="1" smtClean="0"/>
              <a:t>arti</a:t>
            </a:r>
            <a:r>
              <a:rPr lang="en-US" sz="2000" dirty="0" smtClean="0"/>
              <a:t> </a:t>
            </a:r>
            <a:r>
              <a:rPr lang="en-US" sz="2000" dirty="0" err="1" smtClean="0"/>
              <a:t>mencapai</a:t>
            </a:r>
            <a:r>
              <a:rPr lang="en-US" sz="2000" dirty="0" smtClean="0"/>
              <a:t> </a:t>
            </a:r>
            <a:r>
              <a:rPr lang="en-US" sz="2000" dirty="0" err="1" smtClean="0"/>
              <a:t>tujuan</a:t>
            </a:r>
            <a:r>
              <a:rPr lang="en-US" sz="2000" dirty="0" smtClean="0"/>
              <a:t>.</a:t>
            </a:r>
          </a:p>
          <a:p>
            <a:endParaRPr lang="en-US" sz="2000" dirty="0"/>
          </a:p>
          <a:p>
            <a:pPr algn="l"/>
            <a:r>
              <a:rPr lang="en-US" sz="2000" b="1" dirty="0" smtClean="0"/>
              <a:t>F. PENGEMBANGAN INDIKATOR </a:t>
            </a:r>
            <a:r>
              <a:rPr lang="en-US" sz="2000" b="1" i="1" dirty="0" smtClean="0"/>
              <a:t>VALUE FOR MONEY</a:t>
            </a:r>
          </a:p>
          <a:p>
            <a:pPr algn="l"/>
            <a:r>
              <a:rPr lang="en-US" sz="2000" dirty="0" err="1" smtClean="0"/>
              <a:t>Indikator</a:t>
            </a:r>
            <a:r>
              <a:rPr lang="en-US" sz="2000" dirty="0" smtClean="0"/>
              <a:t> value for money du </a:t>
            </a:r>
            <a:r>
              <a:rPr lang="en-US" sz="2000" dirty="0" err="1" smtClean="0"/>
              <a:t>bagi</a:t>
            </a:r>
            <a:r>
              <a:rPr lang="en-US" sz="2000" dirty="0" smtClean="0"/>
              <a:t> </a:t>
            </a:r>
            <a:r>
              <a:rPr lang="en-US" sz="2000" dirty="0" err="1" smtClean="0"/>
              <a:t>menjadi</a:t>
            </a:r>
            <a:r>
              <a:rPr lang="en-US" sz="2000" dirty="0" smtClean="0"/>
              <a:t> </a:t>
            </a:r>
            <a:r>
              <a:rPr lang="en-US" sz="2000" dirty="0" err="1" smtClean="0"/>
              <a:t>dua</a:t>
            </a:r>
            <a:r>
              <a:rPr lang="en-US" sz="2000" dirty="0" smtClean="0"/>
              <a:t> </a:t>
            </a:r>
            <a:r>
              <a:rPr lang="en-US" sz="2000" dirty="0" err="1" smtClean="0"/>
              <a:t>yaitu</a:t>
            </a:r>
            <a:endParaRPr lang="en-US" sz="2000" dirty="0" smtClean="0"/>
          </a:p>
          <a:p>
            <a:pPr marL="457200" indent="-457200" algn="l">
              <a:buAutoNum type="arabicPeriod"/>
            </a:pPr>
            <a:r>
              <a:rPr lang="en-US" sz="2000" dirty="0" err="1" smtClean="0"/>
              <a:t>Indikator</a:t>
            </a:r>
            <a:r>
              <a:rPr lang="en-US" sz="2000" dirty="0" smtClean="0"/>
              <a:t> </a:t>
            </a:r>
            <a:r>
              <a:rPr lang="en-US" sz="2000" dirty="0" err="1" smtClean="0"/>
              <a:t>alokasi</a:t>
            </a:r>
            <a:r>
              <a:rPr lang="en-US" sz="2000" dirty="0" smtClean="0"/>
              <a:t> </a:t>
            </a:r>
            <a:r>
              <a:rPr lang="en-US" sz="2000" dirty="0" err="1" smtClean="0"/>
              <a:t>biaya</a:t>
            </a:r>
            <a:r>
              <a:rPr lang="en-US" sz="2000" dirty="0" smtClean="0"/>
              <a:t> (</a:t>
            </a:r>
            <a:r>
              <a:rPr lang="en-US" sz="2000" dirty="0" err="1" smtClean="0"/>
              <a:t>ekonomi</a:t>
            </a:r>
            <a:r>
              <a:rPr lang="en-US" sz="2000" dirty="0" smtClean="0"/>
              <a:t> </a:t>
            </a:r>
            <a:r>
              <a:rPr lang="en-US" sz="2000" dirty="0" err="1" smtClean="0"/>
              <a:t>dan</a:t>
            </a:r>
            <a:r>
              <a:rPr lang="en-US" sz="2000" dirty="0" smtClean="0"/>
              <a:t> </a:t>
            </a:r>
            <a:r>
              <a:rPr lang="en-US" sz="2000" dirty="0" err="1" smtClean="0"/>
              <a:t>efisien</a:t>
            </a:r>
            <a:r>
              <a:rPr lang="en-US" sz="2000" dirty="0" smtClean="0"/>
              <a:t>)</a:t>
            </a:r>
          </a:p>
          <a:p>
            <a:pPr marL="457200" indent="-457200" algn="l">
              <a:buAutoNum type="arabicPeriod"/>
            </a:pPr>
            <a:r>
              <a:rPr lang="en-US" sz="2000" dirty="0" err="1" smtClean="0"/>
              <a:t>Indikator</a:t>
            </a:r>
            <a:r>
              <a:rPr lang="en-US" sz="2000" dirty="0" smtClean="0"/>
              <a:t> </a:t>
            </a:r>
            <a:r>
              <a:rPr lang="en-US" sz="2000" dirty="0" err="1" smtClean="0"/>
              <a:t>kualitas</a:t>
            </a:r>
            <a:r>
              <a:rPr lang="en-US" sz="2000" dirty="0" smtClean="0"/>
              <a:t> </a:t>
            </a:r>
            <a:r>
              <a:rPr lang="en-US" sz="2000" dirty="0" err="1" smtClean="0"/>
              <a:t>pelayanan</a:t>
            </a:r>
            <a:r>
              <a:rPr lang="en-US" sz="2000" dirty="0" smtClean="0"/>
              <a:t> (</a:t>
            </a:r>
            <a:r>
              <a:rPr lang="en-US" sz="2000" dirty="0" err="1" smtClean="0"/>
              <a:t>efektivitas</a:t>
            </a:r>
            <a:r>
              <a:rPr lang="en-US" sz="2000" dirty="0" smtClean="0"/>
              <a:t>)</a:t>
            </a:r>
          </a:p>
          <a:p>
            <a:pPr algn="l"/>
            <a:endParaRPr lang="en-US" sz="2000" dirty="0"/>
          </a:p>
        </p:txBody>
      </p:sp>
    </p:spTree>
    <p:extLst>
      <p:ext uri="{BB962C8B-B14F-4D97-AF65-F5344CB8AC3E}">
        <p14:creationId xmlns:p14="http://schemas.microsoft.com/office/powerpoint/2010/main" val="40681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295400"/>
            <a:ext cx="10751268" cy="307777"/>
          </a:xfrm>
        </p:spPr>
        <p:txBody>
          <a:bodyPr/>
          <a:lstStyle/>
          <a:p>
            <a:pPr algn="l"/>
            <a:r>
              <a:rPr lang="en-US" sz="2000" dirty="0" smtClean="0"/>
              <a:t>G. LANGKAH </a:t>
            </a:r>
            <a:r>
              <a:rPr lang="en-US" sz="2000" dirty="0" err="1" smtClean="0"/>
              <a:t>LANGKAH</a:t>
            </a:r>
            <a:r>
              <a:rPr lang="en-US" sz="2000" dirty="0" smtClean="0"/>
              <a:t> PENGUKURAN VALUE FOR MONEY</a:t>
            </a:r>
            <a:endParaRPr lang="en-US" sz="2000" dirty="0"/>
          </a:p>
        </p:txBody>
      </p:sp>
      <p:sp>
        <p:nvSpPr>
          <p:cNvPr id="3" name="Text Placeholder 2"/>
          <p:cNvSpPr>
            <a:spLocks noGrp="1"/>
          </p:cNvSpPr>
          <p:nvPr>
            <p:ph type="body" idx="1"/>
          </p:nvPr>
        </p:nvSpPr>
        <p:spPr>
          <a:xfrm>
            <a:off x="711669" y="1870252"/>
            <a:ext cx="10610461" cy="3693319"/>
          </a:xfrm>
        </p:spPr>
        <p:txBody>
          <a:bodyPr/>
          <a:lstStyle/>
          <a:p>
            <a:r>
              <a:rPr lang="en-US" sz="2000" b="1" dirty="0" err="1" smtClean="0"/>
              <a:t>Pengukuran</a:t>
            </a:r>
            <a:r>
              <a:rPr lang="en-US" sz="2000" b="1" dirty="0" smtClean="0"/>
              <a:t> </a:t>
            </a:r>
            <a:r>
              <a:rPr lang="en-US" sz="2000" b="1" dirty="0" err="1" smtClean="0"/>
              <a:t>Ekonomi</a:t>
            </a:r>
            <a:endParaRPr lang="en-US" sz="2000" b="1" dirty="0" smtClean="0"/>
          </a:p>
          <a:p>
            <a:r>
              <a:rPr lang="en-US" sz="2000" dirty="0" err="1" smtClean="0"/>
              <a:t>Pengukuran</a:t>
            </a:r>
            <a:r>
              <a:rPr lang="en-US" sz="2000" dirty="0" smtClean="0"/>
              <a:t> </a:t>
            </a:r>
            <a:r>
              <a:rPr lang="en-US" sz="2000" dirty="0" err="1" smtClean="0"/>
              <a:t>efektivitas</a:t>
            </a:r>
            <a:r>
              <a:rPr lang="en-US" sz="2000" dirty="0" smtClean="0"/>
              <a:t> </a:t>
            </a:r>
            <a:r>
              <a:rPr lang="en-US" sz="2000" dirty="0" err="1" smtClean="0"/>
              <a:t>hanya</a:t>
            </a:r>
            <a:r>
              <a:rPr lang="en-US" sz="2000" dirty="0" smtClean="0"/>
              <a:t> </a:t>
            </a:r>
            <a:r>
              <a:rPr lang="en-US" sz="2000" dirty="0" err="1" smtClean="0"/>
              <a:t>memperhatikan</a:t>
            </a:r>
            <a:r>
              <a:rPr lang="en-US" sz="2000" dirty="0" smtClean="0"/>
              <a:t> </a:t>
            </a:r>
            <a:r>
              <a:rPr lang="en-US" sz="2000" dirty="0" err="1" smtClean="0"/>
              <a:t>keluaran</a:t>
            </a:r>
            <a:r>
              <a:rPr lang="en-US" sz="2000" dirty="0" smtClean="0"/>
              <a:t> yang </a:t>
            </a:r>
            <a:r>
              <a:rPr lang="en-US" sz="2000" dirty="0" err="1" smtClean="0"/>
              <a:t>didapat</a:t>
            </a:r>
            <a:r>
              <a:rPr lang="en-US" sz="2000" dirty="0" smtClean="0"/>
              <a:t> </a:t>
            </a:r>
            <a:r>
              <a:rPr lang="en-US" sz="2000" dirty="0" err="1" smtClean="0"/>
              <a:t>sedangkan</a:t>
            </a:r>
            <a:r>
              <a:rPr lang="en-US" sz="2000" dirty="0" smtClean="0"/>
              <a:t> </a:t>
            </a:r>
            <a:r>
              <a:rPr lang="en-US" sz="2000" dirty="0" err="1" smtClean="0"/>
              <a:t>pengukuran</a:t>
            </a:r>
            <a:r>
              <a:rPr lang="en-US" sz="2000" dirty="0" smtClean="0"/>
              <a:t> </a:t>
            </a:r>
            <a:r>
              <a:rPr lang="en-US" sz="2000" dirty="0" err="1" smtClean="0"/>
              <a:t>ekonomi</a:t>
            </a:r>
            <a:r>
              <a:rPr lang="en-US" sz="2000" dirty="0" smtClean="0"/>
              <a:t> </a:t>
            </a:r>
            <a:r>
              <a:rPr lang="en-US" sz="2000" dirty="0" err="1" smtClean="0"/>
              <a:t>hanya</a:t>
            </a:r>
            <a:r>
              <a:rPr lang="en-US" sz="2000" dirty="0" smtClean="0"/>
              <a:t> </a:t>
            </a:r>
            <a:r>
              <a:rPr lang="en-US" sz="2000" dirty="0" err="1" smtClean="0"/>
              <a:t>mempertimbangkan</a:t>
            </a:r>
            <a:r>
              <a:rPr lang="en-US" sz="2000" dirty="0" smtClean="0"/>
              <a:t> </a:t>
            </a:r>
            <a:r>
              <a:rPr lang="en-US" sz="2000" dirty="0" err="1" smtClean="0"/>
              <a:t>masukan</a:t>
            </a:r>
            <a:r>
              <a:rPr lang="en-US" sz="2000" dirty="0" smtClean="0"/>
              <a:t> yang </a:t>
            </a:r>
            <a:r>
              <a:rPr lang="en-US" sz="2000" dirty="0" err="1" smtClean="0"/>
              <a:t>dipergunakan</a:t>
            </a:r>
            <a:r>
              <a:rPr lang="en-US" sz="2000" dirty="0" smtClean="0"/>
              <a:t>. </a:t>
            </a:r>
            <a:r>
              <a:rPr lang="en-US" sz="2000" dirty="0" err="1" smtClean="0"/>
              <a:t>Ekonomi</a:t>
            </a:r>
            <a:r>
              <a:rPr lang="en-US" sz="2000" dirty="0" smtClean="0"/>
              <a:t> </a:t>
            </a:r>
            <a:r>
              <a:rPr lang="en-US" sz="2000" dirty="0" err="1" smtClean="0"/>
              <a:t>merupakan</a:t>
            </a:r>
            <a:r>
              <a:rPr lang="en-US" sz="2000" dirty="0" smtClean="0"/>
              <a:t> </a:t>
            </a:r>
            <a:r>
              <a:rPr lang="en-US" sz="2000" dirty="0" err="1" smtClean="0"/>
              <a:t>ukuran</a:t>
            </a:r>
            <a:r>
              <a:rPr lang="en-US" sz="2000" dirty="0" smtClean="0"/>
              <a:t> </a:t>
            </a:r>
            <a:r>
              <a:rPr lang="en-US" sz="2000" dirty="0" err="1" smtClean="0"/>
              <a:t>relatif</a:t>
            </a:r>
            <a:r>
              <a:rPr lang="en-US" sz="2000" dirty="0" smtClean="0"/>
              <a:t>, </a:t>
            </a:r>
            <a:r>
              <a:rPr lang="en-US" sz="2000" dirty="0" err="1" smtClean="0"/>
              <a:t>pertanyaaan</a:t>
            </a:r>
            <a:r>
              <a:rPr lang="en-US" sz="2000" dirty="0" smtClean="0"/>
              <a:t> </a:t>
            </a:r>
            <a:r>
              <a:rPr lang="en-US" sz="2000" dirty="0" err="1" smtClean="0"/>
              <a:t>sehubungan</a:t>
            </a:r>
            <a:r>
              <a:rPr lang="en-US" sz="2000" dirty="0" smtClean="0"/>
              <a:t> </a:t>
            </a:r>
            <a:r>
              <a:rPr lang="en-US" sz="2000" dirty="0" err="1" smtClean="0"/>
              <a:t>dengan</a:t>
            </a:r>
            <a:r>
              <a:rPr lang="en-US" sz="2000" dirty="0" smtClean="0"/>
              <a:t> </a:t>
            </a:r>
            <a:r>
              <a:rPr lang="en-US" sz="2000" dirty="0" err="1" smtClean="0"/>
              <a:t>pengukuran</a:t>
            </a:r>
            <a:r>
              <a:rPr lang="en-US" sz="2000" dirty="0" smtClean="0"/>
              <a:t> </a:t>
            </a:r>
            <a:r>
              <a:rPr lang="en-US" sz="2000" dirty="0" err="1" smtClean="0"/>
              <a:t>ekonomi</a:t>
            </a:r>
            <a:r>
              <a:rPr lang="en-US" sz="2000" dirty="0" smtClean="0"/>
              <a:t> </a:t>
            </a:r>
            <a:r>
              <a:rPr lang="en-US" sz="2000" dirty="0" err="1" smtClean="0"/>
              <a:t>adalah</a:t>
            </a:r>
            <a:r>
              <a:rPr lang="en-US" sz="2000" dirty="0" smtClean="0"/>
              <a:t>:</a:t>
            </a:r>
          </a:p>
          <a:p>
            <a:pPr marL="457200" indent="-457200">
              <a:buAutoNum type="alphaLcPeriod"/>
            </a:pPr>
            <a:r>
              <a:rPr lang="en-US" sz="2000" dirty="0" err="1" smtClean="0"/>
              <a:t>Apakah</a:t>
            </a:r>
            <a:r>
              <a:rPr lang="en-US" sz="2000" dirty="0" smtClean="0"/>
              <a:t> </a:t>
            </a:r>
            <a:r>
              <a:rPr lang="en-US" sz="2000" dirty="0" err="1" smtClean="0"/>
              <a:t>biaya</a:t>
            </a:r>
            <a:r>
              <a:rPr lang="en-US" sz="2000" dirty="0" smtClean="0"/>
              <a:t> </a:t>
            </a:r>
            <a:r>
              <a:rPr lang="en-US" sz="2000" dirty="0" err="1" smtClean="0"/>
              <a:t>orgaisasi</a:t>
            </a:r>
            <a:r>
              <a:rPr lang="en-US" sz="2000" dirty="0" smtClean="0"/>
              <a:t> </a:t>
            </a:r>
            <a:r>
              <a:rPr lang="en-US" sz="2000" dirty="0" err="1" smtClean="0"/>
              <a:t>lebih</a:t>
            </a:r>
            <a:r>
              <a:rPr lang="en-US" sz="2000" dirty="0" smtClean="0"/>
              <a:t> </a:t>
            </a:r>
            <a:r>
              <a:rPr lang="en-US" sz="2000" dirty="0" err="1" smtClean="0"/>
              <a:t>besar</a:t>
            </a:r>
            <a:r>
              <a:rPr lang="en-US" sz="2000" dirty="0" smtClean="0"/>
              <a:t> </a:t>
            </a:r>
            <a:r>
              <a:rPr lang="en-US" sz="2000" dirty="0" err="1" smtClean="0"/>
              <a:t>dari</a:t>
            </a:r>
            <a:r>
              <a:rPr lang="en-US" sz="2000" dirty="0" smtClean="0"/>
              <a:t> yang </a:t>
            </a:r>
            <a:r>
              <a:rPr lang="en-US" sz="2000" dirty="0" err="1" smtClean="0"/>
              <a:t>telah</a:t>
            </a:r>
            <a:r>
              <a:rPr lang="en-US" sz="2000" dirty="0" smtClean="0"/>
              <a:t> </a:t>
            </a:r>
            <a:r>
              <a:rPr lang="en-US" sz="2000" dirty="0" err="1" smtClean="0"/>
              <a:t>dianggarkan</a:t>
            </a:r>
            <a:r>
              <a:rPr lang="en-US" sz="2000" dirty="0" smtClean="0"/>
              <a:t> </a:t>
            </a:r>
            <a:r>
              <a:rPr lang="en-US" sz="2000" dirty="0" err="1" smtClean="0"/>
              <a:t>oleh</a:t>
            </a:r>
            <a:r>
              <a:rPr lang="en-US" sz="2000" dirty="0" smtClean="0"/>
              <a:t> </a:t>
            </a:r>
            <a:r>
              <a:rPr lang="en-US" sz="2000" dirty="0" err="1" smtClean="0"/>
              <a:t>organisasi</a:t>
            </a:r>
            <a:r>
              <a:rPr lang="en-US" sz="2000" dirty="0" smtClean="0"/>
              <a:t>?</a:t>
            </a:r>
          </a:p>
          <a:p>
            <a:pPr marL="457200" indent="-457200">
              <a:buAutoNum type="alphaLcPeriod"/>
            </a:pPr>
            <a:r>
              <a:rPr lang="en-US" sz="2000" dirty="0" smtClean="0"/>
              <a:t> </a:t>
            </a:r>
            <a:r>
              <a:rPr lang="en-US" sz="2000" dirty="0" err="1"/>
              <a:t>Apakah</a:t>
            </a:r>
            <a:r>
              <a:rPr lang="en-US" sz="2000" dirty="0"/>
              <a:t> </a:t>
            </a:r>
            <a:r>
              <a:rPr lang="en-US" sz="2000" dirty="0" err="1"/>
              <a:t>biaya</a:t>
            </a:r>
            <a:r>
              <a:rPr lang="en-US" sz="2000" dirty="0"/>
              <a:t> </a:t>
            </a:r>
            <a:r>
              <a:rPr lang="en-US" sz="2000" dirty="0" err="1"/>
              <a:t>orgaisasi</a:t>
            </a:r>
            <a:r>
              <a:rPr lang="en-US" sz="2000" dirty="0"/>
              <a:t> </a:t>
            </a:r>
            <a:r>
              <a:rPr lang="en-US" sz="2000" dirty="0" err="1"/>
              <a:t>lebih</a:t>
            </a:r>
            <a:r>
              <a:rPr lang="en-US" sz="2000" dirty="0"/>
              <a:t> </a:t>
            </a:r>
            <a:r>
              <a:rPr lang="en-US" sz="2000" dirty="0" err="1"/>
              <a:t>besar</a:t>
            </a:r>
            <a:r>
              <a:rPr lang="en-US" sz="2000" dirty="0"/>
              <a:t> </a:t>
            </a:r>
            <a:r>
              <a:rPr lang="en-US" sz="2000" dirty="0" err="1" smtClean="0"/>
              <a:t>daripada</a:t>
            </a:r>
            <a:r>
              <a:rPr lang="en-US" sz="2000" dirty="0" smtClean="0"/>
              <a:t> </a:t>
            </a:r>
            <a:r>
              <a:rPr lang="en-US" sz="2000" dirty="0" err="1" smtClean="0"/>
              <a:t>biaya</a:t>
            </a:r>
            <a:r>
              <a:rPr lang="en-US" sz="2000" dirty="0" smtClean="0"/>
              <a:t> </a:t>
            </a:r>
            <a:r>
              <a:rPr lang="en-US" sz="2000" dirty="0" err="1" smtClean="0"/>
              <a:t>organisasi</a:t>
            </a:r>
            <a:r>
              <a:rPr lang="en-US" sz="2000" dirty="0" smtClean="0"/>
              <a:t> lain yang </a:t>
            </a:r>
            <a:r>
              <a:rPr lang="en-US" sz="2000" dirty="0" err="1" smtClean="0"/>
              <a:t>sejenis</a:t>
            </a:r>
            <a:r>
              <a:rPr lang="en-US" sz="2000" dirty="0" smtClean="0"/>
              <a:t> </a:t>
            </a:r>
            <a:r>
              <a:rPr lang="en-US" sz="2000" dirty="0" err="1" smtClean="0"/>
              <a:t>dapat</a:t>
            </a:r>
            <a:r>
              <a:rPr lang="en-US" sz="2000" dirty="0" smtClean="0"/>
              <a:t> </a:t>
            </a:r>
            <a:r>
              <a:rPr lang="en-US" sz="2000" dirty="0" err="1" smtClean="0"/>
              <a:t>diperbandingkan</a:t>
            </a:r>
            <a:r>
              <a:rPr lang="en-US" sz="2000" dirty="0" smtClean="0"/>
              <a:t>?</a:t>
            </a:r>
          </a:p>
          <a:p>
            <a:pPr marL="457200" indent="-457200">
              <a:buAutoNum type="alphaLcPeriod"/>
            </a:pPr>
            <a:r>
              <a:rPr lang="en-US" sz="2000" dirty="0" err="1" smtClean="0"/>
              <a:t>Apakah</a:t>
            </a:r>
            <a:r>
              <a:rPr lang="en-US" sz="2000" dirty="0" smtClean="0"/>
              <a:t> </a:t>
            </a:r>
            <a:r>
              <a:rPr lang="en-US" sz="2000" dirty="0" err="1" smtClean="0"/>
              <a:t>organisasi</a:t>
            </a:r>
            <a:r>
              <a:rPr lang="en-US" sz="2000" dirty="0" smtClean="0"/>
              <a:t> </a:t>
            </a:r>
            <a:r>
              <a:rPr lang="en-US" sz="2000" dirty="0" err="1" smtClean="0"/>
              <a:t>telah</a:t>
            </a:r>
            <a:r>
              <a:rPr lang="en-US" sz="2000" dirty="0" smtClean="0"/>
              <a:t> </a:t>
            </a:r>
            <a:r>
              <a:rPr lang="en-US" sz="2000" dirty="0" err="1" smtClean="0"/>
              <a:t>menggunakan</a:t>
            </a:r>
            <a:r>
              <a:rPr lang="en-US" sz="2000" dirty="0" smtClean="0"/>
              <a:t> </a:t>
            </a:r>
            <a:r>
              <a:rPr lang="en-US" sz="2000" dirty="0" err="1" smtClean="0"/>
              <a:t>sumber</a:t>
            </a:r>
            <a:r>
              <a:rPr lang="en-US" sz="2000" dirty="0" smtClean="0"/>
              <a:t> </a:t>
            </a:r>
            <a:r>
              <a:rPr lang="en-US" sz="2000" dirty="0" err="1" smtClean="0"/>
              <a:t>daya</a:t>
            </a:r>
            <a:r>
              <a:rPr lang="en-US" sz="2000" dirty="0" smtClean="0"/>
              <a:t> </a:t>
            </a:r>
            <a:r>
              <a:rPr lang="en-US" sz="2000" dirty="0" err="1" smtClean="0"/>
              <a:t>finansialnya</a:t>
            </a:r>
            <a:r>
              <a:rPr lang="en-US" sz="2000" dirty="0" smtClean="0"/>
              <a:t> </a:t>
            </a:r>
            <a:r>
              <a:rPr lang="en-US" sz="2000" dirty="0" err="1" smtClean="0"/>
              <a:t>secara</a:t>
            </a:r>
            <a:r>
              <a:rPr lang="en-US" sz="2000" dirty="0" smtClean="0"/>
              <a:t> optimal?</a:t>
            </a:r>
          </a:p>
          <a:p>
            <a:endParaRPr lang="en-US" sz="2000" dirty="0"/>
          </a:p>
          <a:p>
            <a:r>
              <a:rPr lang="en-US" sz="2000" b="1" dirty="0" err="1" smtClean="0"/>
              <a:t>Pengukuran</a:t>
            </a:r>
            <a:r>
              <a:rPr lang="en-US" sz="2000" b="1" dirty="0" smtClean="0"/>
              <a:t> </a:t>
            </a:r>
            <a:r>
              <a:rPr lang="en-US" sz="2000" b="1" dirty="0" err="1" smtClean="0"/>
              <a:t>Efisiensi</a:t>
            </a:r>
            <a:endParaRPr lang="en-US" sz="2000" b="1" dirty="0" smtClean="0"/>
          </a:p>
          <a:p>
            <a:r>
              <a:rPr lang="en-US" sz="2000" dirty="0" err="1" smtClean="0"/>
              <a:t>Efisiensi</a:t>
            </a:r>
            <a:r>
              <a:rPr lang="en-US" sz="2000" dirty="0" smtClean="0"/>
              <a:t> </a:t>
            </a:r>
            <a:r>
              <a:rPr lang="en-US" sz="2000" dirty="0" err="1" smtClean="0"/>
              <a:t>merupakan</a:t>
            </a:r>
            <a:r>
              <a:rPr lang="en-US" sz="2000" dirty="0" smtClean="0"/>
              <a:t> </a:t>
            </a:r>
            <a:r>
              <a:rPr lang="en-US" sz="2000" dirty="0" err="1" smtClean="0"/>
              <a:t>hal</a:t>
            </a:r>
            <a:r>
              <a:rPr lang="en-US" sz="2000" dirty="0" smtClean="0"/>
              <a:t> </a:t>
            </a:r>
            <a:r>
              <a:rPr lang="en-US" sz="2000" dirty="0" err="1" smtClean="0"/>
              <a:t>penting</a:t>
            </a:r>
            <a:r>
              <a:rPr lang="en-US" sz="2000" dirty="0" smtClean="0"/>
              <a:t> </a:t>
            </a:r>
            <a:r>
              <a:rPr lang="en-US" sz="2000" dirty="0" err="1" smtClean="0"/>
              <a:t>dari</a:t>
            </a:r>
            <a:r>
              <a:rPr lang="en-US" sz="2000" dirty="0" smtClean="0"/>
              <a:t> </a:t>
            </a:r>
            <a:r>
              <a:rPr lang="en-US" sz="2000" dirty="0" err="1" smtClean="0"/>
              <a:t>tiga</a:t>
            </a:r>
            <a:r>
              <a:rPr lang="en-US" sz="2000" dirty="0" smtClean="0"/>
              <a:t> </a:t>
            </a:r>
            <a:r>
              <a:rPr lang="en-US" sz="2000" dirty="0" err="1" smtClean="0"/>
              <a:t>pokok</a:t>
            </a:r>
            <a:r>
              <a:rPr lang="en-US" sz="2000" dirty="0" smtClean="0"/>
              <a:t> </a:t>
            </a:r>
            <a:r>
              <a:rPr lang="en-US" sz="2000" dirty="0" err="1" smtClean="0"/>
              <a:t>hal</a:t>
            </a:r>
            <a:r>
              <a:rPr lang="en-US" sz="2000" dirty="0" smtClean="0"/>
              <a:t> </a:t>
            </a:r>
            <a:r>
              <a:rPr lang="en-US" sz="2000" dirty="0" err="1" smtClean="0"/>
              <a:t>penting</a:t>
            </a:r>
            <a:r>
              <a:rPr lang="en-US" sz="2000" dirty="0" smtClean="0"/>
              <a:t> value for money. </a:t>
            </a:r>
            <a:r>
              <a:rPr lang="en-US" sz="2000" dirty="0" err="1" smtClean="0"/>
              <a:t>Efisiensi</a:t>
            </a:r>
            <a:r>
              <a:rPr lang="en-US" sz="2000" dirty="0" smtClean="0"/>
              <a:t> </a:t>
            </a:r>
            <a:r>
              <a:rPr lang="en-US" sz="2000" dirty="0" err="1" smtClean="0"/>
              <a:t>diukur</a:t>
            </a:r>
            <a:r>
              <a:rPr lang="en-US" sz="2000" dirty="0" smtClean="0"/>
              <a:t> </a:t>
            </a:r>
            <a:r>
              <a:rPr lang="en-US" sz="2000" dirty="0" err="1" smtClean="0"/>
              <a:t>dengan</a:t>
            </a:r>
            <a:r>
              <a:rPr lang="en-US" sz="2000" dirty="0" smtClean="0"/>
              <a:t> ratio </a:t>
            </a:r>
            <a:r>
              <a:rPr lang="en-US" sz="2000" dirty="0" err="1" smtClean="0"/>
              <a:t>antara</a:t>
            </a:r>
            <a:r>
              <a:rPr lang="en-US" sz="2000" dirty="0" smtClean="0"/>
              <a:t> output </a:t>
            </a:r>
            <a:r>
              <a:rPr lang="en-US" sz="2000" dirty="0" err="1" smtClean="0"/>
              <a:t>dibanding</a:t>
            </a:r>
            <a:r>
              <a:rPr lang="en-US" sz="2000" dirty="0" smtClean="0"/>
              <a:t> input, </a:t>
            </a:r>
            <a:r>
              <a:rPr lang="en-US" sz="2000" dirty="0" err="1" smtClean="0"/>
              <a:t>maka</a:t>
            </a:r>
            <a:r>
              <a:rPr lang="en-US" sz="2000" dirty="0" smtClean="0"/>
              <a:t> </a:t>
            </a:r>
            <a:r>
              <a:rPr lang="en-US" sz="2000" dirty="0" err="1" smtClean="0"/>
              <a:t>semakin</a:t>
            </a:r>
            <a:r>
              <a:rPr lang="en-US" sz="2000" dirty="0" smtClean="0"/>
              <a:t> </a:t>
            </a:r>
            <a:r>
              <a:rPr lang="en-US" sz="2000" dirty="0" err="1" smtClean="0"/>
              <a:t>tinggu</a:t>
            </a:r>
            <a:r>
              <a:rPr lang="en-US" sz="2000" dirty="0" smtClean="0"/>
              <a:t> </a:t>
            </a:r>
            <a:r>
              <a:rPr lang="en-US" sz="2000" dirty="0" err="1" smtClean="0"/>
              <a:t>tingkat</a:t>
            </a:r>
            <a:r>
              <a:rPr lang="en-US" sz="2000" dirty="0" smtClean="0"/>
              <a:t> </a:t>
            </a:r>
            <a:r>
              <a:rPr lang="en-US" sz="2000" dirty="0" err="1" smtClean="0"/>
              <a:t>efisisensi</a:t>
            </a:r>
            <a:r>
              <a:rPr lang="en-US" sz="2000" dirty="0" smtClean="0"/>
              <a:t> </a:t>
            </a:r>
            <a:r>
              <a:rPr lang="en-US" sz="2000" dirty="0" err="1" smtClean="0"/>
              <a:t>suatu</a:t>
            </a:r>
            <a:r>
              <a:rPr lang="en-US" sz="2000" dirty="0" smtClean="0"/>
              <a:t> </a:t>
            </a:r>
            <a:r>
              <a:rPr lang="en-US" sz="2000" dirty="0" err="1" smtClean="0"/>
              <a:t>organisasi</a:t>
            </a:r>
            <a:r>
              <a:rPr lang="en-US" sz="2000" dirty="0"/>
              <a:t>.</a:t>
            </a:r>
            <a:r>
              <a:rPr lang="en-US" sz="2000" dirty="0" smtClean="0"/>
              <a:t> </a:t>
            </a:r>
            <a:endParaRPr lang="en-US" sz="2000" dirty="0"/>
          </a:p>
        </p:txBody>
      </p:sp>
    </p:spTree>
    <p:extLst>
      <p:ext uri="{BB962C8B-B14F-4D97-AF65-F5344CB8AC3E}">
        <p14:creationId xmlns:p14="http://schemas.microsoft.com/office/powerpoint/2010/main" val="380498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990600"/>
            <a:ext cx="10980636" cy="307777"/>
          </a:xfrm>
        </p:spPr>
        <p:txBody>
          <a:bodyPr/>
          <a:lstStyle/>
          <a:p>
            <a:pPr algn="l"/>
            <a:r>
              <a:rPr lang="en-US" sz="2000" dirty="0" err="1" smtClean="0"/>
              <a:t>Pengukuran</a:t>
            </a:r>
            <a:r>
              <a:rPr lang="en-US" sz="2000" dirty="0" smtClean="0"/>
              <a:t> </a:t>
            </a:r>
            <a:r>
              <a:rPr lang="en-US" sz="2000" dirty="0" err="1" smtClean="0"/>
              <a:t>Efektivitas</a:t>
            </a:r>
            <a:endParaRPr lang="en-US" sz="2000" dirty="0"/>
          </a:p>
        </p:txBody>
      </p:sp>
      <p:sp>
        <p:nvSpPr>
          <p:cNvPr id="3" name="Text Placeholder 2"/>
          <p:cNvSpPr>
            <a:spLocks noGrp="1"/>
          </p:cNvSpPr>
          <p:nvPr>
            <p:ph type="body" idx="1"/>
          </p:nvPr>
        </p:nvSpPr>
        <p:spPr>
          <a:xfrm>
            <a:off x="387350" y="1524000"/>
            <a:ext cx="10610461" cy="4001095"/>
          </a:xfrm>
        </p:spPr>
        <p:txBody>
          <a:bodyPr/>
          <a:lstStyle/>
          <a:p>
            <a:r>
              <a:rPr lang="en-US" sz="2000" dirty="0" err="1" smtClean="0"/>
              <a:t>Efektivitas</a:t>
            </a:r>
            <a:r>
              <a:rPr lang="en-US" sz="2000" dirty="0" smtClean="0"/>
              <a:t> </a:t>
            </a:r>
            <a:r>
              <a:rPr lang="en-US" sz="2000" dirty="0" err="1" smtClean="0"/>
              <a:t>adalah</a:t>
            </a:r>
            <a:r>
              <a:rPr lang="en-US" sz="2000" dirty="0" smtClean="0"/>
              <a:t> </a:t>
            </a:r>
            <a:r>
              <a:rPr lang="en-US" sz="2000" dirty="0" err="1" smtClean="0"/>
              <a:t>ukuran</a:t>
            </a:r>
            <a:r>
              <a:rPr lang="en-US" sz="2000" dirty="0" smtClean="0"/>
              <a:t> </a:t>
            </a:r>
            <a:r>
              <a:rPr lang="en-US" sz="2000" dirty="0" err="1" smtClean="0"/>
              <a:t>berhasil</a:t>
            </a:r>
            <a:r>
              <a:rPr lang="en-US" sz="2000" dirty="0" smtClean="0"/>
              <a:t> </a:t>
            </a:r>
            <a:r>
              <a:rPr lang="en-US" sz="2000" dirty="0" err="1" smtClean="0"/>
              <a:t>tidaknya</a:t>
            </a:r>
            <a:r>
              <a:rPr lang="en-US" sz="2000" dirty="0" smtClean="0"/>
              <a:t> </a:t>
            </a:r>
            <a:r>
              <a:rPr lang="en-US" sz="2000" dirty="0" err="1" smtClean="0"/>
              <a:t>suatu</a:t>
            </a:r>
            <a:r>
              <a:rPr lang="en-US" sz="2000" dirty="0" smtClean="0"/>
              <a:t> </a:t>
            </a:r>
            <a:r>
              <a:rPr lang="en-US" sz="2000" dirty="0" err="1" smtClean="0"/>
              <a:t>organisasi</a:t>
            </a:r>
            <a:r>
              <a:rPr lang="en-US" sz="2000" dirty="0" smtClean="0"/>
              <a:t> </a:t>
            </a:r>
            <a:r>
              <a:rPr lang="en-US" sz="2000" dirty="0" err="1" smtClean="0"/>
              <a:t>mencapai</a:t>
            </a:r>
            <a:r>
              <a:rPr lang="en-US" sz="2000" dirty="0" smtClean="0"/>
              <a:t> </a:t>
            </a:r>
            <a:r>
              <a:rPr lang="en-US" sz="2000" dirty="0" err="1" smtClean="0"/>
              <a:t>tujuannya</a:t>
            </a:r>
            <a:r>
              <a:rPr lang="en-US" sz="2000" dirty="0" smtClean="0"/>
              <a:t>. </a:t>
            </a:r>
            <a:r>
              <a:rPr lang="en-US" sz="2000" dirty="0" err="1" smtClean="0"/>
              <a:t>Apabila</a:t>
            </a:r>
            <a:r>
              <a:rPr lang="en-US" sz="2000" dirty="0" smtClean="0"/>
              <a:t> </a:t>
            </a:r>
            <a:r>
              <a:rPr lang="en-US" sz="2000" dirty="0" err="1" smtClean="0"/>
              <a:t>suatu</a:t>
            </a:r>
            <a:r>
              <a:rPr lang="en-US" sz="2000" dirty="0" smtClean="0"/>
              <a:t> </a:t>
            </a:r>
            <a:r>
              <a:rPr lang="en-US" sz="2000" dirty="0" err="1" smtClean="0"/>
              <a:t>organisasi</a:t>
            </a:r>
            <a:r>
              <a:rPr lang="en-US" sz="2000" dirty="0" smtClean="0"/>
              <a:t> </a:t>
            </a:r>
            <a:r>
              <a:rPr lang="en-US" sz="2000" dirty="0" err="1" smtClean="0"/>
              <a:t>berhasil</a:t>
            </a:r>
            <a:r>
              <a:rPr lang="en-US" sz="2000" dirty="0" smtClean="0"/>
              <a:t> </a:t>
            </a:r>
            <a:r>
              <a:rPr lang="en-US" sz="2000" dirty="0" err="1" smtClean="0"/>
              <a:t>mencapai</a:t>
            </a:r>
            <a:r>
              <a:rPr lang="en-US" sz="2000" dirty="0" smtClean="0"/>
              <a:t> </a:t>
            </a:r>
            <a:r>
              <a:rPr lang="en-US" sz="2000" dirty="0" err="1" smtClean="0"/>
              <a:t>tujuan</a:t>
            </a:r>
            <a:r>
              <a:rPr lang="en-US" sz="2000" dirty="0" smtClean="0"/>
              <a:t> </a:t>
            </a:r>
            <a:r>
              <a:rPr lang="en-US" sz="2000" dirty="0" err="1" smtClean="0"/>
              <a:t>maka</a:t>
            </a:r>
            <a:r>
              <a:rPr lang="en-US" sz="2000" dirty="0" smtClean="0"/>
              <a:t> </a:t>
            </a:r>
            <a:r>
              <a:rPr lang="en-US" sz="2000" dirty="0" err="1" smtClean="0"/>
              <a:t>organisasi</a:t>
            </a:r>
            <a:r>
              <a:rPr lang="en-US" sz="2000" dirty="0" smtClean="0"/>
              <a:t> </a:t>
            </a:r>
            <a:r>
              <a:rPr lang="en-US" sz="2000" dirty="0" err="1" smtClean="0"/>
              <a:t>tersebut</a:t>
            </a:r>
            <a:r>
              <a:rPr lang="en-US" sz="2000" dirty="0" smtClean="0"/>
              <a:t> </a:t>
            </a:r>
            <a:r>
              <a:rPr lang="en-US" sz="2000" dirty="0" err="1" smtClean="0"/>
              <a:t>dikatakan</a:t>
            </a:r>
            <a:r>
              <a:rPr lang="en-US" sz="2000" dirty="0" smtClean="0"/>
              <a:t> </a:t>
            </a:r>
            <a:r>
              <a:rPr lang="en-US" sz="2000" dirty="0" err="1" smtClean="0"/>
              <a:t>telah</a:t>
            </a:r>
            <a:r>
              <a:rPr lang="en-US" sz="2000" dirty="0" smtClean="0"/>
              <a:t> </a:t>
            </a:r>
            <a:r>
              <a:rPr lang="en-US" sz="2000" dirty="0" err="1" smtClean="0"/>
              <a:t>berjalan</a:t>
            </a:r>
            <a:r>
              <a:rPr lang="en-US" sz="2000" dirty="0" smtClean="0"/>
              <a:t> </a:t>
            </a:r>
            <a:r>
              <a:rPr lang="en-US" sz="2000" dirty="0" err="1" smtClean="0"/>
              <a:t>dengan</a:t>
            </a:r>
            <a:r>
              <a:rPr lang="en-US" sz="2000" dirty="0" smtClean="0"/>
              <a:t> </a:t>
            </a:r>
            <a:r>
              <a:rPr lang="en-US" sz="2000" dirty="0" err="1" smtClean="0"/>
              <a:t>efektif</a:t>
            </a:r>
            <a:r>
              <a:rPr lang="en-US" sz="2000" dirty="0" smtClean="0"/>
              <a:t>.</a:t>
            </a:r>
          </a:p>
          <a:p>
            <a:endParaRPr lang="en-US" sz="2000" dirty="0"/>
          </a:p>
          <a:p>
            <a:r>
              <a:rPr lang="en-US" sz="2000" b="1" dirty="0" err="1" smtClean="0"/>
              <a:t>Pengukuran</a:t>
            </a:r>
            <a:r>
              <a:rPr lang="en-US" sz="2000" b="1" dirty="0" smtClean="0"/>
              <a:t> Outcome</a:t>
            </a:r>
          </a:p>
          <a:p>
            <a:r>
              <a:rPr lang="en-US" sz="2000" dirty="0" smtClean="0"/>
              <a:t>Outcome </a:t>
            </a:r>
            <a:r>
              <a:rPr lang="en-US" sz="2000" dirty="0" err="1" smtClean="0"/>
              <a:t>adalah</a:t>
            </a:r>
            <a:r>
              <a:rPr lang="en-US" sz="2000" dirty="0" smtClean="0"/>
              <a:t> </a:t>
            </a:r>
            <a:r>
              <a:rPr lang="en-US" sz="2000" dirty="0" err="1" smtClean="0"/>
              <a:t>dampak</a:t>
            </a:r>
            <a:r>
              <a:rPr lang="en-US" sz="2000" dirty="0" smtClean="0"/>
              <a:t> </a:t>
            </a:r>
            <a:r>
              <a:rPr lang="en-US" sz="2000" dirty="0" err="1" smtClean="0"/>
              <a:t>suatu</a:t>
            </a:r>
            <a:r>
              <a:rPr lang="en-US" sz="2000" dirty="0" smtClean="0"/>
              <a:t> program </a:t>
            </a:r>
            <a:r>
              <a:rPr lang="en-US" sz="2000" dirty="0" err="1" smtClean="0"/>
              <a:t>atau</a:t>
            </a:r>
            <a:r>
              <a:rPr lang="en-US" sz="2000" dirty="0" smtClean="0"/>
              <a:t> </a:t>
            </a:r>
            <a:r>
              <a:rPr lang="en-US" sz="2000" dirty="0" err="1" smtClean="0"/>
              <a:t>kegiatan</a:t>
            </a:r>
            <a:r>
              <a:rPr lang="en-US" sz="2000" dirty="0" smtClean="0"/>
              <a:t> </a:t>
            </a:r>
            <a:r>
              <a:rPr lang="en-US" sz="2000" dirty="0" err="1" smtClean="0"/>
              <a:t>terhadap</a:t>
            </a:r>
            <a:r>
              <a:rPr lang="en-US" sz="2000" dirty="0" smtClean="0"/>
              <a:t> </a:t>
            </a:r>
            <a:r>
              <a:rPr lang="en-US" sz="2000" dirty="0" err="1" smtClean="0"/>
              <a:t>masyarakat</a:t>
            </a:r>
            <a:r>
              <a:rPr lang="en-US" sz="2000" dirty="0" smtClean="0"/>
              <a:t>. Outcome </a:t>
            </a:r>
            <a:r>
              <a:rPr lang="en-US" sz="2000" dirty="0" err="1" smtClean="0"/>
              <a:t>lebih</a:t>
            </a:r>
            <a:r>
              <a:rPr lang="en-US" sz="2000" dirty="0" smtClean="0"/>
              <a:t> </a:t>
            </a:r>
            <a:r>
              <a:rPr lang="en-US" sz="2000" dirty="0" err="1" smtClean="0"/>
              <a:t>tinggi</a:t>
            </a:r>
            <a:r>
              <a:rPr lang="en-US" sz="2000" dirty="0" smtClean="0"/>
              <a:t> </a:t>
            </a:r>
            <a:r>
              <a:rPr lang="en-US" sz="2000" dirty="0" err="1" smtClean="0"/>
              <a:t>nilainya</a:t>
            </a:r>
            <a:r>
              <a:rPr lang="en-US" sz="2000" dirty="0" smtClean="0"/>
              <a:t> </a:t>
            </a:r>
            <a:r>
              <a:rPr lang="en-US" sz="2000" dirty="0" err="1" smtClean="0"/>
              <a:t>daripada</a:t>
            </a:r>
            <a:r>
              <a:rPr lang="en-US" sz="2000" dirty="0" smtClean="0"/>
              <a:t> output, </a:t>
            </a:r>
            <a:r>
              <a:rPr lang="en-US" sz="2000" dirty="0" err="1" smtClean="0"/>
              <a:t>karena</a:t>
            </a:r>
            <a:r>
              <a:rPr lang="en-US" sz="2000" dirty="0" smtClean="0"/>
              <a:t> output </a:t>
            </a:r>
            <a:r>
              <a:rPr lang="en-US" sz="2000" dirty="0" err="1" smtClean="0"/>
              <a:t>hanya</a:t>
            </a:r>
            <a:r>
              <a:rPr lang="en-US" sz="2000" dirty="0" smtClean="0"/>
              <a:t> </a:t>
            </a:r>
            <a:r>
              <a:rPr lang="en-US" sz="2000" dirty="0" err="1" smtClean="0"/>
              <a:t>mengukur</a:t>
            </a:r>
            <a:r>
              <a:rPr lang="en-US" sz="2000" dirty="0" smtClean="0"/>
              <a:t> </a:t>
            </a:r>
            <a:r>
              <a:rPr lang="en-US" sz="2000" dirty="0" err="1" smtClean="0"/>
              <a:t>hasil</a:t>
            </a:r>
            <a:r>
              <a:rPr lang="en-US" sz="2000" dirty="0" smtClean="0"/>
              <a:t> </a:t>
            </a:r>
            <a:r>
              <a:rPr lang="en-US" sz="2000" dirty="0" err="1" smtClean="0"/>
              <a:t>tanpa</a:t>
            </a:r>
            <a:r>
              <a:rPr lang="en-US" sz="2000" dirty="0" smtClean="0"/>
              <a:t> </a:t>
            </a:r>
            <a:r>
              <a:rPr lang="en-US" sz="2000" dirty="0" err="1" smtClean="0"/>
              <a:t>mengukur</a:t>
            </a:r>
            <a:r>
              <a:rPr lang="en-US" sz="2000" dirty="0" smtClean="0"/>
              <a:t> </a:t>
            </a:r>
            <a:r>
              <a:rPr lang="en-US" sz="2000" dirty="0" err="1" smtClean="0"/>
              <a:t>dampaknya</a:t>
            </a:r>
            <a:r>
              <a:rPr lang="en-US" sz="2000" dirty="0" smtClean="0"/>
              <a:t> </a:t>
            </a:r>
            <a:r>
              <a:rPr lang="en-US" sz="2000" dirty="0" err="1" smtClean="0"/>
              <a:t>terhadap</a:t>
            </a:r>
            <a:r>
              <a:rPr lang="en-US" sz="2000" dirty="0" smtClean="0"/>
              <a:t> </a:t>
            </a:r>
            <a:r>
              <a:rPr lang="en-US" sz="2000" dirty="0" err="1" smtClean="0"/>
              <a:t>masyarakat</a:t>
            </a:r>
            <a:r>
              <a:rPr lang="en-US" sz="2000" dirty="0" smtClean="0"/>
              <a:t>, </a:t>
            </a:r>
            <a:r>
              <a:rPr lang="en-US" sz="2000" dirty="0" err="1" smtClean="0"/>
              <a:t>sedangkan</a:t>
            </a:r>
            <a:r>
              <a:rPr lang="en-US" sz="2000" dirty="0" smtClean="0"/>
              <a:t> outcome </a:t>
            </a:r>
            <a:r>
              <a:rPr lang="en-US" sz="2000" dirty="0" err="1" smtClean="0"/>
              <a:t>mengukur</a:t>
            </a:r>
            <a:r>
              <a:rPr lang="en-US" sz="2000" dirty="0" smtClean="0"/>
              <a:t> </a:t>
            </a:r>
            <a:r>
              <a:rPr lang="en-US" sz="2000" dirty="0" err="1" smtClean="0"/>
              <a:t>kualitas</a:t>
            </a:r>
            <a:r>
              <a:rPr lang="en-US" sz="2000" dirty="0" smtClean="0"/>
              <a:t> output </a:t>
            </a:r>
            <a:r>
              <a:rPr lang="en-US" sz="2000" dirty="0" err="1" smtClean="0"/>
              <a:t>dan</a:t>
            </a:r>
            <a:r>
              <a:rPr lang="en-US" sz="2000" dirty="0" smtClean="0"/>
              <a:t> </a:t>
            </a:r>
            <a:r>
              <a:rPr lang="en-US" sz="2000" dirty="0" err="1" smtClean="0"/>
              <a:t>dampak</a:t>
            </a:r>
            <a:r>
              <a:rPr lang="en-US" sz="2000" dirty="0" smtClean="0"/>
              <a:t> yang </a:t>
            </a:r>
            <a:r>
              <a:rPr lang="en-US" sz="2000" dirty="0" err="1" smtClean="0"/>
              <a:t>dihasilkan</a:t>
            </a:r>
            <a:r>
              <a:rPr lang="en-US" sz="2000" dirty="0" smtClean="0"/>
              <a:t>.</a:t>
            </a:r>
          </a:p>
          <a:p>
            <a:endParaRPr lang="en-US" sz="2000" dirty="0"/>
          </a:p>
          <a:p>
            <a:r>
              <a:rPr lang="en-US" sz="2000" b="1" dirty="0" err="1" smtClean="0"/>
              <a:t>Estimasi</a:t>
            </a:r>
            <a:r>
              <a:rPr lang="en-US" sz="2000" b="1" dirty="0" smtClean="0"/>
              <a:t> </a:t>
            </a:r>
            <a:r>
              <a:rPr lang="en-US" sz="2000" b="1" dirty="0" err="1" smtClean="0"/>
              <a:t>Indikator</a:t>
            </a:r>
            <a:r>
              <a:rPr lang="en-US" sz="2000" b="1" dirty="0" smtClean="0"/>
              <a:t> </a:t>
            </a:r>
            <a:r>
              <a:rPr lang="en-US" sz="2000" b="1" dirty="0" err="1" smtClean="0"/>
              <a:t>Kinerja</a:t>
            </a:r>
            <a:endParaRPr lang="en-US" sz="2000" b="1" dirty="0" smtClean="0"/>
          </a:p>
          <a:p>
            <a:r>
              <a:rPr lang="en-US" sz="2000" dirty="0" err="1" smtClean="0"/>
              <a:t>Suatu</a:t>
            </a:r>
            <a:r>
              <a:rPr lang="en-US" sz="2000" dirty="0" smtClean="0"/>
              <a:t> unit </a:t>
            </a:r>
            <a:r>
              <a:rPr lang="en-US" sz="2000" dirty="0" err="1" smtClean="0"/>
              <a:t>organisasi</a:t>
            </a:r>
            <a:r>
              <a:rPr lang="en-US" sz="2000" dirty="0" smtClean="0"/>
              <a:t> </a:t>
            </a:r>
            <a:r>
              <a:rPr lang="en-US" sz="2000" dirty="0" err="1" smtClean="0"/>
              <a:t>perlu</a:t>
            </a:r>
            <a:r>
              <a:rPr lang="en-US" sz="2000" dirty="0" smtClean="0"/>
              <a:t> </a:t>
            </a:r>
            <a:r>
              <a:rPr lang="en-US" sz="2000" dirty="0" err="1" smtClean="0"/>
              <a:t>melakukan</a:t>
            </a:r>
            <a:r>
              <a:rPr lang="en-US" sz="2000" dirty="0" smtClean="0"/>
              <a:t> </a:t>
            </a:r>
            <a:r>
              <a:rPr lang="en-US" sz="2000" dirty="0" err="1" smtClean="0"/>
              <a:t>estimasi</a:t>
            </a:r>
            <a:r>
              <a:rPr lang="en-US" sz="2000" dirty="0" smtClean="0"/>
              <a:t> </a:t>
            </a:r>
            <a:r>
              <a:rPr lang="en-US" sz="2000" dirty="0" err="1" smtClean="0"/>
              <a:t>untuk</a:t>
            </a:r>
            <a:r>
              <a:rPr lang="en-US" sz="2000" dirty="0" smtClean="0"/>
              <a:t> </a:t>
            </a:r>
            <a:r>
              <a:rPr lang="en-US" sz="2000" dirty="0" err="1" smtClean="0"/>
              <a:t>menentuikan</a:t>
            </a:r>
            <a:r>
              <a:rPr lang="en-US" sz="2000" dirty="0" smtClean="0"/>
              <a:t> target </a:t>
            </a:r>
            <a:r>
              <a:rPr lang="en-US" sz="2000" dirty="0" err="1" smtClean="0"/>
              <a:t>kinerja</a:t>
            </a:r>
            <a:r>
              <a:rPr lang="en-US" sz="2000" dirty="0" smtClean="0"/>
              <a:t> yang </a:t>
            </a:r>
            <a:r>
              <a:rPr lang="en-US" sz="2000" dirty="0" err="1" smtClean="0"/>
              <a:t>imgim</a:t>
            </a:r>
            <a:r>
              <a:rPr lang="en-US" sz="2000" dirty="0" smtClean="0"/>
              <a:t> </a:t>
            </a:r>
            <a:r>
              <a:rPr lang="en-US" sz="2000" dirty="0" err="1" smtClean="0"/>
              <a:t>dicapai</a:t>
            </a:r>
            <a:r>
              <a:rPr lang="en-US" sz="2000" dirty="0" smtClean="0"/>
              <a:t> </a:t>
            </a:r>
            <a:r>
              <a:rPr lang="en-US" sz="2000" dirty="0" err="1" smtClean="0"/>
              <a:t>pada</a:t>
            </a:r>
            <a:r>
              <a:rPr lang="en-US" sz="2000" dirty="0" smtClean="0"/>
              <a:t> </a:t>
            </a:r>
            <a:r>
              <a:rPr lang="en-US" sz="2000" dirty="0" err="1" smtClean="0"/>
              <a:t>periode</a:t>
            </a:r>
            <a:r>
              <a:rPr lang="en-US" sz="2000" dirty="0" smtClean="0"/>
              <a:t> </a:t>
            </a:r>
            <a:r>
              <a:rPr lang="en-US" sz="2000" dirty="0" err="1" smtClean="0"/>
              <a:t>mendatang</a:t>
            </a:r>
            <a:r>
              <a:rPr lang="en-US" sz="2000" dirty="0" smtClean="0"/>
              <a:t>. </a:t>
            </a:r>
            <a:r>
              <a:rPr lang="en-US" sz="2000" dirty="0" err="1" smtClean="0"/>
              <a:t>Penentuan</a:t>
            </a:r>
            <a:r>
              <a:rPr lang="en-US" sz="2000" dirty="0" smtClean="0"/>
              <a:t> target </a:t>
            </a:r>
            <a:r>
              <a:rPr lang="en-US" sz="2000" dirty="0" err="1" smtClean="0"/>
              <a:t>tersebut</a:t>
            </a:r>
            <a:r>
              <a:rPr lang="en-US" sz="2000" dirty="0" smtClean="0"/>
              <a:t> </a:t>
            </a:r>
            <a:r>
              <a:rPr lang="en-US" sz="2000" dirty="0" err="1" smtClean="0"/>
              <a:t>didasarkan</a:t>
            </a:r>
            <a:r>
              <a:rPr lang="en-US" sz="2000" dirty="0" smtClean="0"/>
              <a:t> </a:t>
            </a:r>
            <a:r>
              <a:rPr lang="en-US" sz="2000" dirty="0" err="1" smtClean="0"/>
              <a:t>pada</a:t>
            </a:r>
            <a:r>
              <a:rPr lang="en-US" sz="2000" dirty="0" smtClean="0"/>
              <a:t> </a:t>
            </a:r>
            <a:r>
              <a:rPr lang="en-US" sz="2000" dirty="0" err="1" smtClean="0"/>
              <a:t>perkembangan</a:t>
            </a:r>
            <a:r>
              <a:rPr lang="en-US" sz="2000" dirty="0" smtClean="0"/>
              <a:t> </a:t>
            </a:r>
            <a:r>
              <a:rPr lang="en-US" sz="2000" dirty="0" err="1" smtClean="0"/>
              <a:t>cakupan</a:t>
            </a:r>
            <a:r>
              <a:rPr lang="en-US" sz="2000" dirty="0" smtClean="0"/>
              <a:t> </a:t>
            </a:r>
            <a:r>
              <a:rPr lang="en-US" sz="2000" dirty="0" err="1" smtClean="0"/>
              <a:t>pelayanan</a:t>
            </a:r>
            <a:r>
              <a:rPr lang="en-US" sz="2000" dirty="0" smtClean="0"/>
              <a:t> </a:t>
            </a:r>
            <a:r>
              <a:rPr lang="en-US" sz="2000" dirty="0" err="1" smtClean="0"/>
              <a:t>atau</a:t>
            </a:r>
            <a:r>
              <a:rPr lang="en-US" sz="2000" dirty="0" smtClean="0"/>
              <a:t> </a:t>
            </a:r>
            <a:r>
              <a:rPr lang="en-US" sz="2000" dirty="0" err="1" smtClean="0"/>
              <a:t>indikator</a:t>
            </a:r>
            <a:r>
              <a:rPr lang="en-US" sz="2000" dirty="0" smtClean="0"/>
              <a:t> </a:t>
            </a:r>
            <a:r>
              <a:rPr lang="en-US" sz="2000" dirty="0" err="1" smtClean="0"/>
              <a:t>kinerja</a:t>
            </a:r>
            <a:r>
              <a:rPr lang="en-US" sz="2000" dirty="0" smtClean="0"/>
              <a:t> </a:t>
            </a:r>
            <a:r>
              <a:rPr lang="en-US" sz="2000" dirty="0" err="1" smtClean="0"/>
              <a:t>estimasi</a:t>
            </a:r>
            <a:r>
              <a:rPr lang="en-US" sz="2000" dirty="0" smtClean="0"/>
              <a:t> </a:t>
            </a:r>
            <a:r>
              <a:rPr lang="en-US" sz="2000" dirty="0" err="1" smtClean="0"/>
              <a:t>dapat</a:t>
            </a:r>
            <a:r>
              <a:rPr lang="en-US" sz="2000" dirty="0" smtClean="0"/>
              <a:t> </a:t>
            </a:r>
            <a:r>
              <a:rPr lang="en-US" sz="2000" dirty="0" err="1" smtClean="0"/>
              <a:t>dilakukan</a:t>
            </a:r>
            <a:r>
              <a:rPr lang="en-US" sz="2000" dirty="0" smtClean="0"/>
              <a:t> </a:t>
            </a:r>
            <a:r>
              <a:rPr lang="en-US" sz="2000" dirty="0" err="1" smtClean="0"/>
              <a:t>dengan</a:t>
            </a:r>
            <a:r>
              <a:rPr lang="en-US" sz="2000" dirty="0" smtClean="0"/>
              <a:t> </a:t>
            </a:r>
            <a:r>
              <a:rPr lang="en-US" sz="2000" dirty="0" err="1" smtClean="0"/>
              <a:t>menggunakan</a:t>
            </a:r>
            <a:r>
              <a:rPr lang="en-US" sz="2000" dirty="0" smtClean="0"/>
              <a:t> </a:t>
            </a:r>
            <a:r>
              <a:rPr lang="en-US" sz="2000" dirty="0" err="1" smtClean="0"/>
              <a:t>kinerja</a:t>
            </a:r>
            <a:r>
              <a:rPr lang="en-US" sz="2000" dirty="0" smtClean="0"/>
              <a:t> </a:t>
            </a:r>
            <a:r>
              <a:rPr lang="en-US" sz="2000" dirty="0" err="1" smtClean="0"/>
              <a:t>tahun</a:t>
            </a:r>
            <a:r>
              <a:rPr lang="en-US" sz="2000" dirty="0" smtClean="0"/>
              <a:t> </a:t>
            </a:r>
            <a:r>
              <a:rPr lang="en-US" sz="2000" dirty="0" err="1" smtClean="0"/>
              <a:t>lalu</a:t>
            </a:r>
            <a:r>
              <a:rPr lang="en-US" sz="2000" dirty="0" smtClean="0"/>
              <a:t>, expert </a:t>
            </a:r>
            <a:r>
              <a:rPr lang="en-US" sz="2000" dirty="0" err="1" smtClean="0"/>
              <a:t>judgement</a:t>
            </a:r>
            <a:r>
              <a:rPr lang="en-US" sz="2000" dirty="0" smtClean="0"/>
              <a:t> trend </a:t>
            </a:r>
            <a:r>
              <a:rPr lang="en-US" sz="2000" dirty="0" err="1" smtClean="0"/>
              <a:t>dan</a:t>
            </a:r>
            <a:r>
              <a:rPr lang="en-US" sz="2000" dirty="0" smtClean="0"/>
              <a:t> </a:t>
            </a:r>
            <a:r>
              <a:rPr lang="en-US" sz="2000" dirty="0" err="1" smtClean="0"/>
              <a:t>regresi</a:t>
            </a:r>
            <a:r>
              <a:rPr lang="en-US" sz="2000" dirty="0" smtClean="0"/>
              <a:t>.</a:t>
            </a:r>
            <a:endParaRPr lang="en-US" sz="2000" dirty="0"/>
          </a:p>
        </p:txBody>
      </p:sp>
    </p:spTree>
    <p:extLst>
      <p:ext uri="{BB962C8B-B14F-4D97-AF65-F5344CB8AC3E}">
        <p14:creationId xmlns:p14="http://schemas.microsoft.com/office/powerpoint/2010/main" val="189769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150" y="1295400"/>
            <a:ext cx="11353800" cy="2967479"/>
          </a:xfrm>
          <a:prstGeom prst="rect">
            <a:avLst/>
          </a:prstGeom>
        </p:spPr>
        <p:txBody>
          <a:bodyPr vert="horz" wrap="square" lIns="0" tIns="12700" rIns="0" bIns="0" rtlCol="0">
            <a:spAutoFit/>
          </a:bodyPr>
          <a:lstStyle/>
          <a:p>
            <a:pPr marL="12700" algn="ctr">
              <a:lnSpc>
                <a:spcPct val="100000"/>
              </a:lnSpc>
              <a:spcBef>
                <a:spcPts val="100"/>
              </a:spcBef>
            </a:pPr>
            <a:r>
              <a:rPr sz="4800" b="1" spc="-10" dirty="0">
                <a:latin typeface="Times New Roman"/>
                <a:cs typeface="Times New Roman"/>
              </a:rPr>
              <a:t>TERIM</a:t>
            </a:r>
            <a:r>
              <a:rPr sz="4800" b="1" dirty="0">
                <a:latin typeface="Times New Roman"/>
                <a:cs typeface="Times New Roman"/>
              </a:rPr>
              <a:t>A</a:t>
            </a:r>
            <a:r>
              <a:rPr sz="4800" b="1" spc="-305" dirty="0">
                <a:latin typeface="Times New Roman"/>
                <a:cs typeface="Times New Roman"/>
              </a:rPr>
              <a:t> </a:t>
            </a:r>
            <a:r>
              <a:rPr sz="4800" b="1" spc="-5" dirty="0">
                <a:latin typeface="Times New Roman"/>
                <a:cs typeface="Times New Roman"/>
              </a:rPr>
              <a:t>KASIH</a:t>
            </a:r>
            <a:r>
              <a:rPr lang="en-US" sz="4800" b="1" spc="-5" dirty="0">
                <a:latin typeface="Times New Roman"/>
                <a:cs typeface="Times New Roman"/>
              </a:rPr>
              <a:t/>
            </a:r>
            <a:br>
              <a:rPr lang="en-US" sz="4800" b="1" spc="-5" dirty="0">
                <a:latin typeface="Times New Roman"/>
                <a:cs typeface="Times New Roman"/>
              </a:rPr>
            </a:br>
            <a:r>
              <a:rPr lang="en-US" sz="4800" b="1" spc="-5" dirty="0">
                <a:latin typeface="Times New Roman"/>
                <a:cs typeface="Times New Roman"/>
              </a:rPr>
              <a:t/>
            </a:r>
            <a:br>
              <a:rPr lang="en-US" sz="4800" b="1" spc="-5" dirty="0">
                <a:latin typeface="Times New Roman"/>
                <a:cs typeface="Times New Roman"/>
              </a:rPr>
            </a:br>
            <a:r>
              <a:rPr lang="it-IT" sz="4800" b="1" spc="-5" dirty="0">
                <a:latin typeface="Times New Roman"/>
                <a:cs typeface="Times New Roman"/>
              </a:rPr>
              <a:t>Semoga materi ini bermanfaat</a:t>
            </a:r>
            <a:br>
              <a:rPr lang="it-IT" sz="4800" b="1" spc="-5" dirty="0">
                <a:latin typeface="Times New Roman"/>
                <a:cs typeface="Times New Roman"/>
              </a:rPr>
            </a:br>
            <a:r>
              <a:rPr lang="it-IT" sz="4800" b="1" spc="-5" dirty="0">
                <a:latin typeface="Times New Roman"/>
                <a:cs typeface="Times New Roman"/>
              </a:rPr>
              <a:t> bagi kita semua.</a:t>
            </a:r>
            <a:endParaRPr lang="it-IT" sz="48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68350" y="2057400"/>
            <a:ext cx="10972799" cy="2781300"/>
          </a:xfrm>
          <a:prstGeom prst="rect">
            <a:avLst/>
          </a:prstGeom>
        </p:spPr>
        <p:txBody>
          <a:bodyPr vert="horz" wrap="square" lIns="0" tIns="12700" rIns="0" bIns="0" rtlCol="0">
            <a:spAutoFit/>
          </a:bodyPr>
          <a:lstStyle/>
          <a:p>
            <a:pPr marL="12700" marR="5080" algn="just">
              <a:lnSpc>
                <a:spcPct val="100000"/>
              </a:lnSpc>
              <a:spcBef>
                <a:spcPts val="100"/>
              </a:spcBef>
            </a:pPr>
            <a:r>
              <a:rPr lang="x-none" altLang="en-US" sz="2000" dirty="0">
                <a:latin typeface="Times New Roman"/>
                <a:cs typeface="Times New Roman"/>
              </a:rPr>
              <a:t>Taha</a:t>
            </a:r>
            <a:r>
              <a:rPr sz="2000" dirty="0">
                <a:latin typeface="Times New Roman"/>
                <a:cs typeface="Times New Roman"/>
              </a:rPr>
              <a:t>p setelah operasionalisasi anggaran adalah pengukuran kinerja untuk menilai prestasi manajer dan unit organisasi yang dipimpinnya. Pengukuran kinerja sangat penting untuk menilai akuntabilitas organisasi dan manajer dalam menghasilkan pelayanan publik yang lebih baik. Akuntabilitas bukan sekedar kemampuan menunjukkan bagaimana uang publik di- belanjakan, akan tetapi meliputi kemampuan menunjukkan bahwa uang publik tersebut telah dibelanjakan secara ckonomis, efisien, dan efektif. Pusat pertanggungjawaban berperan untuk menciptakan indikator kinerja sebagai dasar untuk menilai kinerja. Dimilikinya sistem peng- kuran kinerja yang handal (reliable) merupakan salah satu faktor kunci suksesnya organisasi.</a:t>
            </a:r>
          </a:p>
          <a:p>
            <a:pPr marL="12700" marR="5080" algn="just">
              <a:lnSpc>
                <a:spcPct val="100000"/>
              </a:lnSpc>
              <a:spcBef>
                <a:spcPts val="100"/>
              </a:spcBef>
            </a:pPr>
            <a:endParaRPr sz="2000" dirty="0">
              <a:latin typeface="Times New Roman"/>
              <a:cs typeface="Times New Roman"/>
            </a:endParaRPr>
          </a:p>
          <a:p>
            <a:pPr marL="12700" marR="5080" algn="just">
              <a:lnSpc>
                <a:spcPct val="100000"/>
              </a:lnSpc>
              <a:spcBef>
                <a:spcPts val="100"/>
              </a:spcBef>
            </a:pPr>
            <a:endParaRPr sz="2000" dirty="0">
              <a:latin typeface="Times New Roman"/>
              <a:cs typeface="Times New Roman"/>
            </a:endParaRPr>
          </a:p>
        </p:txBody>
      </p:sp>
      <p:sp>
        <p:nvSpPr>
          <p:cNvPr id="8" name="object 2"/>
          <p:cNvSpPr txBox="1">
            <a:spLocks noGrp="1"/>
          </p:cNvSpPr>
          <p:nvPr>
            <p:ph type="title"/>
          </p:nvPr>
        </p:nvSpPr>
        <p:spPr>
          <a:xfrm>
            <a:off x="768350" y="1524000"/>
            <a:ext cx="9858374" cy="320601"/>
          </a:xfrm>
          <a:prstGeom prst="rect">
            <a:avLst/>
          </a:prstGeom>
        </p:spPr>
        <p:txBody>
          <a:bodyPr vert="horz" wrap="square" lIns="0" tIns="12700" rIns="0" bIns="0" rtlCol="0">
            <a:spAutoFit/>
          </a:bodyPr>
          <a:lstStyle/>
          <a:p>
            <a:pPr marL="12700" marR="5080" algn="just">
              <a:lnSpc>
                <a:spcPct val="100000"/>
              </a:lnSpc>
              <a:spcBef>
                <a:spcPts val="100"/>
              </a:spcBef>
            </a:pPr>
            <a:r>
              <a:rPr sz="2000" dirty="0">
                <a:sym typeface="+mn-ea"/>
              </a:rPr>
              <a:t>PENGUKURAN KINERJA SEKTOR PUBLIK</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63550" y="1636558"/>
            <a:ext cx="11277600" cy="3731791"/>
          </a:xfrm>
          <a:prstGeom prst="rect">
            <a:avLst/>
          </a:prstGeom>
        </p:spPr>
        <p:txBody>
          <a:bodyPr vert="horz" wrap="square" lIns="0" tIns="12700" rIns="0" bIns="0" rtlCol="0">
            <a:spAutoFit/>
          </a:bodyPr>
          <a:lstStyle/>
          <a:p>
            <a:pPr marL="12700" marR="5080" algn="just">
              <a:lnSpc>
                <a:spcPct val="100000"/>
              </a:lnSpc>
              <a:spcBef>
                <a:spcPts val="100"/>
              </a:spcBef>
            </a:pPr>
            <a:r>
              <a:rPr lang="en-US" sz="2000" spc="-5" dirty="0">
                <a:latin typeface="Times New Roman"/>
                <a:cs typeface="Times New Roman"/>
              </a:rPr>
              <a:t>Sistem pengukuran kinerja sektor publik adalah suatu sistem yang bertujuan untuk membantu manajer publik menilai pencapaian suatu strategi melalui alat ukur finansial dan nonfinansial. Sistem pengukuran kinerja dapat dijadikan sebagai alat pengendalian organisasi, karena pengukuran kinerja diperkuat dengan menetapkan reward and punishment system</a:t>
            </a:r>
            <a:r>
              <a:rPr lang="en-US" sz="2000" spc="-5" dirty="0" smtClean="0">
                <a:latin typeface="Times New Roman"/>
                <a:cs typeface="Times New Roman"/>
              </a:rPr>
              <a:t>.</a:t>
            </a:r>
            <a:endParaRPr lang="en-US" sz="2000" spc="-5" dirty="0">
              <a:latin typeface="Times New Roman"/>
              <a:cs typeface="Times New Roman"/>
            </a:endParaRPr>
          </a:p>
          <a:p>
            <a:pPr marL="12700" marR="5080" algn="just">
              <a:lnSpc>
                <a:spcPct val="100000"/>
              </a:lnSpc>
              <a:spcBef>
                <a:spcPts val="100"/>
              </a:spcBef>
            </a:pPr>
            <a:endParaRPr lang="en-US" sz="2000" spc="-5" dirty="0">
              <a:latin typeface="Times New Roman"/>
              <a:cs typeface="Times New Roman"/>
            </a:endParaRPr>
          </a:p>
          <a:p>
            <a:pPr marL="12700" marR="5080" algn="just">
              <a:lnSpc>
                <a:spcPct val="100000"/>
              </a:lnSpc>
              <a:spcBef>
                <a:spcPts val="100"/>
              </a:spcBef>
            </a:pPr>
            <a:r>
              <a:rPr lang="en-US" sz="2000" spc="-5" dirty="0">
                <a:latin typeface="Times New Roman"/>
                <a:cs typeface="Times New Roman"/>
              </a:rPr>
              <a:t>Pengukuran kinerja sektor publik dilakukan untuk memenuhi tiga maksud. Pertama, pengukuran kinerja sektor publik dimaksudkan untuk membantu memperbaiki kinerja peme- rintah. Ukuran kinerja dimaksudkan untuk dapat membantu pemerintah berfokus pada tujuan dan sasaran program unit kerja. Hal ini pada akhirnya akan meningkatkan efisiensi dan efektivitas organisasi sektor publik dalam pemberian pelayanan publik. Kedua, ukuran kinerja sektor publik digunakan untuk pengalokasian sumber daya dan pembuatan keputusan. Ketiga, ukuran kinerja sektor publik dimaksudkan untuk mewujudkan pertanggungjawaban publik dan memperbaiki komunikasi </a:t>
            </a:r>
            <a:r>
              <a:rPr lang="en-US" sz="2000" spc="-5" dirty="0" err="1">
                <a:latin typeface="Times New Roman"/>
                <a:cs typeface="Times New Roman"/>
              </a:rPr>
              <a:t>kelembagaan</a:t>
            </a:r>
            <a:r>
              <a:rPr lang="en-US" sz="2000" spc="-5" dirty="0" smtClean="0">
                <a:latin typeface="Times New Roman"/>
                <a:cs typeface="Times New Roman"/>
              </a:rPr>
              <a:t>.</a:t>
            </a:r>
            <a:endParaRPr lang="en-US" sz="2000" spc="-5" dirty="0">
              <a:latin typeface="Times New Roman"/>
              <a:cs typeface="Times New Roman"/>
            </a:endParaRPr>
          </a:p>
        </p:txBody>
      </p:sp>
      <p:sp>
        <p:nvSpPr>
          <p:cNvPr id="8" name="object 2"/>
          <p:cNvSpPr txBox="1">
            <a:spLocks noGrp="1"/>
          </p:cNvSpPr>
          <p:nvPr>
            <p:ph type="title"/>
          </p:nvPr>
        </p:nvSpPr>
        <p:spPr>
          <a:xfrm>
            <a:off x="539750" y="1143000"/>
            <a:ext cx="9858374" cy="349904"/>
          </a:xfrm>
          <a:prstGeom prst="rect">
            <a:avLst/>
          </a:prstGeom>
        </p:spPr>
        <p:txBody>
          <a:bodyPr vert="horz" wrap="square" lIns="0" tIns="12700" rIns="0" bIns="0" rtlCol="0">
            <a:spAutoFit/>
          </a:bodyPr>
          <a:lstStyle/>
          <a:p>
            <a:pPr marL="265430" marR="5080" indent="-253365" algn="l">
              <a:lnSpc>
                <a:spcPct val="120000"/>
              </a:lnSpc>
              <a:spcBef>
                <a:spcPts val="100"/>
              </a:spcBef>
            </a:pPr>
            <a:r>
              <a:rPr sz="2000" dirty="0"/>
              <a:t>A. PENGUKURAN KINERJA ORGANISASI SEKTOR PUBLIK</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1066800"/>
            <a:ext cx="11209236" cy="307777"/>
          </a:xfrm>
        </p:spPr>
        <p:txBody>
          <a:bodyPr/>
          <a:lstStyle/>
          <a:p>
            <a:pPr algn="l"/>
            <a:r>
              <a:rPr lang="en-US" sz="2000" dirty="0" err="1" smtClean="0"/>
              <a:t>Pengukuran</a:t>
            </a:r>
            <a:r>
              <a:rPr lang="en-US" sz="2000" dirty="0" smtClean="0"/>
              <a:t> </a:t>
            </a:r>
            <a:r>
              <a:rPr lang="en-US" sz="2000" dirty="0" err="1" smtClean="0"/>
              <a:t>Kinerja</a:t>
            </a:r>
            <a:r>
              <a:rPr lang="en-US" sz="2000" dirty="0" smtClean="0"/>
              <a:t> </a:t>
            </a:r>
            <a:r>
              <a:rPr lang="en-US" sz="2000" dirty="0" err="1" smtClean="0"/>
              <a:t>Ekonomi</a:t>
            </a:r>
            <a:r>
              <a:rPr lang="en-US" sz="2000" dirty="0" smtClean="0"/>
              <a:t> Dan Non </a:t>
            </a:r>
            <a:r>
              <a:rPr lang="en-US" sz="2000" dirty="0" err="1" smtClean="0"/>
              <a:t>Ekonomi</a:t>
            </a:r>
            <a:endParaRPr lang="en-US" sz="2000" dirty="0"/>
          </a:p>
        </p:txBody>
      </p:sp>
      <p:sp>
        <p:nvSpPr>
          <p:cNvPr id="3" name="Text Placeholder 2"/>
          <p:cNvSpPr>
            <a:spLocks noGrp="1"/>
          </p:cNvSpPr>
          <p:nvPr>
            <p:ph type="body" idx="1"/>
          </p:nvPr>
        </p:nvSpPr>
        <p:spPr>
          <a:xfrm>
            <a:off x="692150" y="1600200"/>
            <a:ext cx="10610461" cy="4308872"/>
          </a:xfrm>
        </p:spPr>
        <p:txBody>
          <a:bodyPr/>
          <a:lstStyle/>
          <a:p>
            <a:r>
              <a:rPr lang="en-US" sz="2000" b="1" dirty="0" err="1"/>
              <a:t>Pengukuran</a:t>
            </a:r>
            <a:r>
              <a:rPr lang="en-US" sz="2000" b="1" dirty="0"/>
              <a:t> </a:t>
            </a:r>
            <a:r>
              <a:rPr lang="en-US" sz="2000" b="1" dirty="0" err="1"/>
              <a:t>kinerja</a:t>
            </a:r>
            <a:r>
              <a:rPr lang="en-US" sz="2000" b="1" dirty="0"/>
              <a:t> </a:t>
            </a:r>
            <a:r>
              <a:rPr lang="en-US" sz="2000" b="1" dirty="0" err="1"/>
              <a:t>ekonomi</a:t>
            </a:r>
            <a:r>
              <a:rPr lang="en-US" sz="2000" b="1" dirty="0"/>
              <a:t> </a:t>
            </a:r>
            <a:r>
              <a:rPr lang="en-US" sz="2000" dirty="0"/>
              <a:t>di </a:t>
            </a:r>
            <a:r>
              <a:rPr lang="en-US" sz="2000" dirty="0" err="1"/>
              <a:t>sektor</a:t>
            </a:r>
            <a:r>
              <a:rPr lang="en-US" sz="2000" dirty="0"/>
              <a:t> </a:t>
            </a:r>
            <a:r>
              <a:rPr lang="en-US" sz="2000" dirty="0" err="1"/>
              <a:t>publik</a:t>
            </a:r>
            <a:r>
              <a:rPr lang="en-US" sz="2000" dirty="0"/>
              <a:t> </a:t>
            </a:r>
            <a:r>
              <a:rPr lang="en-US" sz="2000" dirty="0" err="1"/>
              <a:t>mengacu</a:t>
            </a:r>
            <a:r>
              <a:rPr lang="en-US" sz="2000" dirty="0"/>
              <a:t> </a:t>
            </a:r>
            <a:r>
              <a:rPr lang="en-US" sz="2000" dirty="0" err="1"/>
              <a:t>pada</a:t>
            </a:r>
            <a:r>
              <a:rPr lang="en-US" sz="2000" dirty="0"/>
              <a:t> </a:t>
            </a:r>
            <a:r>
              <a:rPr lang="en-US" sz="2000" dirty="0" err="1"/>
              <a:t>seberapa</a:t>
            </a:r>
            <a:r>
              <a:rPr lang="en-US" sz="2000" dirty="0"/>
              <a:t> </a:t>
            </a:r>
            <a:r>
              <a:rPr lang="en-US" sz="2000" dirty="0" err="1"/>
              <a:t>efisien</a:t>
            </a:r>
            <a:r>
              <a:rPr lang="en-US" sz="2000" dirty="0"/>
              <a:t> </a:t>
            </a:r>
            <a:r>
              <a:rPr lang="en-US" sz="2000" dirty="0" err="1"/>
              <a:t>dan</a:t>
            </a:r>
            <a:r>
              <a:rPr lang="en-US" sz="2000" dirty="0"/>
              <a:t> </a:t>
            </a:r>
            <a:r>
              <a:rPr lang="en-US" sz="2000" dirty="0" err="1"/>
              <a:t>ekonomis</a:t>
            </a:r>
            <a:r>
              <a:rPr lang="en-US" sz="2000" dirty="0"/>
              <a:t> </a:t>
            </a:r>
            <a:r>
              <a:rPr lang="en-US" sz="2000" dirty="0" err="1"/>
              <a:t>sumber</a:t>
            </a:r>
            <a:r>
              <a:rPr lang="en-US" sz="2000" dirty="0"/>
              <a:t> </a:t>
            </a:r>
            <a:r>
              <a:rPr lang="en-US" sz="2000" dirty="0" err="1"/>
              <a:t>daya</a:t>
            </a:r>
            <a:r>
              <a:rPr lang="en-US" sz="2000" dirty="0"/>
              <a:t> </a:t>
            </a:r>
            <a:r>
              <a:rPr lang="en-US" sz="2000" dirty="0" err="1"/>
              <a:t>digunakan</a:t>
            </a:r>
            <a:r>
              <a:rPr lang="en-US" sz="2000" dirty="0"/>
              <a:t> </a:t>
            </a:r>
            <a:r>
              <a:rPr lang="en-US" sz="2000" dirty="0" err="1"/>
              <a:t>untuk</a:t>
            </a:r>
            <a:r>
              <a:rPr lang="en-US" sz="2000" dirty="0"/>
              <a:t> </a:t>
            </a:r>
            <a:r>
              <a:rPr lang="en-US" sz="2000" dirty="0" err="1"/>
              <a:t>menghasilkan</a:t>
            </a:r>
            <a:r>
              <a:rPr lang="en-US" sz="2000" dirty="0"/>
              <a:t> output </a:t>
            </a:r>
            <a:r>
              <a:rPr lang="en-US" sz="2000" dirty="0" err="1"/>
              <a:t>atau</a:t>
            </a:r>
            <a:r>
              <a:rPr lang="en-US" sz="2000" dirty="0"/>
              <a:t> </a:t>
            </a:r>
            <a:r>
              <a:rPr lang="en-US" sz="2000" dirty="0" err="1"/>
              <a:t>layanan</a:t>
            </a:r>
            <a:r>
              <a:rPr lang="en-US" sz="2000" dirty="0"/>
              <a:t> </a:t>
            </a:r>
            <a:r>
              <a:rPr lang="en-US" sz="2000" dirty="0" err="1"/>
              <a:t>publik</a:t>
            </a:r>
            <a:r>
              <a:rPr lang="en-US" sz="2000" dirty="0"/>
              <a:t>. </a:t>
            </a:r>
            <a:r>
              <a:rPr lang="en-US" sz="2000" dirty="0" err="1"/>
              <a:t>Indikator</a:t>
            </a:r>
            <a:r>
              <a:rPr lang="en-US" sz="2000" dirty="0"/>
              <a:t> </a:t>
            </a:r>
            <a:r>
              <a:rPr lang="en-US" sz="2000" dirty="0" err="1"/>
              <a:t>ekonomi</a:t>
            </a:r>
            <a:r>
              <a:rPr lang="en-US" sz="2000" dirty="0"/>
              <a:t> </a:t>
            </a:r>
            <a:r>
              <a:rPr lang="en-US" sz="2000" dirty="0" err="1"/>
              <a:t>biasanya</a:t>
            </a:r>
            <a:r>
              <a:rPr lang="en-US" sz="2000" dirty="0"/>
              <a:t> </a:t>
            </a:r>
            <a:r>
              <a:rPr lang="en-US" sz="2000" dirty="0" err="1"/>
              <a:t>berkaitan</a:t>
            </a:r>
            <a:r>
              <a:rPr lang="en-US" sz="2000" dirty="0"/>
              <a:t> </a:t>
            </a:r>
            <a:r>
              <a:rPr lang="en-US" sz="2000" dirty="0" err="1" smtClean="0"/>
              <a:t>dengan</a:t>
            </a:r>
            <a:r>
              <a:rPr lang="en-US" sz="2000" dirty="0" smtClean="0"/>
              <a:t> </a:t>
            </a:r>
          </a:p>
          <a:p>
            <a:pPr marL="457200" indent="-457200">
              <a:buFont typeface="+mj-lt"/>
              <a:buAutoNum type="alphaLcParenR"/>
            </a:pPr>
            <a:r>
              <a:rPr lang="en-US" sz="2000" dirty="0" err="1"/>
              <a:t>Keekonomisan</a:t>
            </a:r>
            <a:r>
              <a:rPr lang="en-US" sz="2000" dirty="0"/>
              <a:t> (economy): </a:t>
            </a:r>
            <a:r>
              <a:rPr lang="en-US" sz="2000" dirty="0" err="1"/>
              <a:t>Sejauh</a:t>
            </a:r>
            <a:r>
              <a:rPr lang="en-US" sz="2000" dirty="0"/>
              <a:t> </a:t>
            </a:r>
            <a:r>
              <a:rPr lang="en-US" sz="2000" dirty="0" err="1"/>
              <a:t>mana</a:t>
            </a:r>
            <a:r>
              <a:rPr lang="en-US" sz="2000" dirty="0"/>
              <a:t> input (</a:t>
            </a:r>
            <a:r>
              <a:rPr lang="en-US" sz="2000" dirty="0" err="1"/>
              <a:t>sumber</a:t>
            </a:r>
            <a:r>
              <a:rPr lang="en-US" sz="2000" dirty="0"/>
              <a:t> </a:t>
            </a:r>
            <a:r>
              <a:rPr lang="en-US" sz="2000" dirty="0" err="1"/>
              <a:t>daya</a:t>
            </a:r>
            <a:r>
              <a:rPr lang="en-US" sz="2000" dirty="0"/>
              <a:t>) </a:t>
            </a:r>
            <a:r>
              <a:rPr lang="en-US" sz="2000" dirty="0" err="1"/>
              <a:t>diperoleh</a:t>
            </a:r>
            <a:r>
              <a:rPr lang="en-US" sz="2000" dirty="0"/>
              <a:t> </a:t>
            </a:r>
            <a:r>
              <a:rPr lang="en-US" sz="2000" dirty="0" err="1"/>
              <a:t>dengan</a:t>
            </a:r>
            <a:r>
              <a:rPr lang="en-US" sz="2000" dirty="0"/>
              <a:t> </a:t>
            </a:r>
            <a:r>
              <a:rPr lang="en-US" sz="2000" dirty="0" err="1"/>
              <a:t>biaya</a:t>
            </a:r>
            <a:r>
              <a:rPr lang="en-US" sz="2000" dirty="0"/>
              <a:t> </a:t>
            </a:r>
            <a:r>
              <a:rPr lang="en-US" sz="2000" dirty="0" err="1"/>
              <a:t>serendah</a:t>
            </a:r>
            <a:r>
              <a:rPr lang="en-US" sz="2000" dirty="0"/>
              <a:t> </a:t>
            </a:r>
            <a:r>
              <a:rPr lang="en-US" sz="2000" dirty="0" err="1"/>
              <a:t>mungkin</a:t>
            </a:r>
            <a:r>
              <a:rPr lang="en-US" sz="2000" dirty="0"/>
              <a:t> </a:t>
            </a:r>
            <a:r>
              <a:rPr lang="en-US" sz="2000" dirty="0" err="1"/>
              <a:t>tanpa</a:t>
            </a:r>
            <a:r>
              <a:rPr lang="en-US" sz="2000" dirty="0"/>
              <a:t> </a:t>
            </a:r>
            <a:r>
              <a:rPr lang="en-US" sz="2000" dirty="0" err="1"/>
              <a:t>mengurangi</a:t>
            </a:r>
            <a:r>
              <a:rPr lang="en-US" sz="2000" dirty="0"/>
              <a:t> </a:t>
            </a:r>
            <a:r>
              <a:rPr lang="en-US" sz="2000" dirty="0" err="1"/>
              <a:t>kualitas</a:t>
            </a:r>
            <a:r>
              <a:rPr lang="en-US" sz="2000" dirty="0" smtClean="0"/>
              <a:t>.</a:t>
            </a:r>
            <a:endParaRPr lang="en-US" sz="2000" dirty="0"/>
          </a:p>
          <a:p>
            <a:pPr marL="457200" indent="-457200">
              <a:buFont typeface="+mj-lt"/>
              <a:buAutoNum type="alphaLcParenR"/>
            </a:pPr>
            <a:r>
              <a:rPr lang="en-US" sz="2000" dirty="0" err="1"/>
              <a:t>Efisiensi</a:t>
            </a:r>
            <a:r>
              <a:rPr lang="en-US" sz="2000" dirty="0"/>
              <a:t>: </a:t>
            </a:r>
            <a:r>
              <a:rPr lang="en-US" sz="2000" dirty="0" err="1"/>
              <a:t>Perbandingan</a:t>
            </a:r>
            <a:r>
              <a:rPr lang="en-US" sz="2000" dirty="0"/>
              <a:t> </a:t>
            </a:r>
            <a:r>
              <a:rPr lang="en-US" sz="2000" dirty="0" err="1"/>
              <a:t>antara</a:t>
            </a:r>
            <a:r>
              <a:rPr lang="en-US" sz="2000" dirty="0"/>
              <a:t> input yang </a:t>
            </a:r>
            <a:r>
              <a:rPr lang="en-US" sz="2000" dirty="0" err="1"/>
              <a:t>digunakan</a:t>
            </a:r>
            <a:r>
              <a:rPr lang="en-US" sz="2000" dirty="0"/>
              <a:t> </a:t>
            </a:r>
            <a:r>
              <a:rPr lang="en-US" sz="2000" dirty="0" err="1"/>
              <a:t>dan</a:t>
            </a:r>
            <a:r>
              <a:rPr lang="en-US" sz="2000" dirty="0"/>
              <a:t> output yang </a:t>
            </a:r>
            <a:r>
              <a:rPr lang="en-US" sz="2000" dirty="0" err="1"/>
              <a:t>dihasilkan</a:t>
            </a:r>
            <a:r>
              <a:rPr lang="en-US" sz="2000" dirty="0" smtClean="0"/>
              <a:t>.</a:t>
            </a:r>
            <a:endParaRPr lang="en-US" sz="2000" dirty="0"/>
          </a:p>
          <a:p>
            <a:pPr marL="457200" indent="-457200">
              <a:buFont typeface="+mj-lt"/>
              <a:buAutoNum type="alphaLcParenR"/>
            </a:pPr>
            <a:r>
              <a:rPr lang="en-US" sz="2000" dirty="0" err="1"/>
              <a:t>Efektivitas</a:t>
            </a:r>
            <a:r>
              <a:rPr lang="en-US" sz="2000" dirty="0"/>
              <a:t>: Tingkat </a:t>
            </a:r>
            <a:r>
              <a:rPr lang="en-US" sz="2000" dirty="0" err="1"/>
              <a:t>pencapaian</a:t>
            </a:r>
            <a:r>
              <a:rPr lang="en-US" sz="2000" dirty="0"/>
              <a:t> </a:t>
            </a:r>
            <a:r>
              <a:rPr lang="en-US" sz="2000" dirty="0" err="1"/>
              <a:t>tujuan</a:t>
            </a:r>
            <a:r>
              <a:rPr lang="en-US" sz="2000" dirty="0"/>
              <a:t> </a:t>
            </a:r>
            <a:r>
              <a:rPr lang="en-US" sz="2000" dirty="0" err="1"/>
              <a:t>atau</a:t>
            </a:r>
            <a:r>
              <a:rPr lang="en-US" sz="2000" dirty="0"/>
              <a:t> </a:t>
            </a:r>
            <a:r>
              <a:rPr lang="en-US" sz="2000" dirty="0" err="1"/>
              <a:t>hasil</a:t>
            </a:r>
            <a:r>
              <a:rPr lang="en-US" sz="2000" dirty="0"/>
              <a:t> </a:t>
            </a:r>
            <a:r>
              <a:rPr lang="en-US" sz="2000" dirty="0" err="1"/>
              <a:t>dari</a:t>
            </a:r>
            <a:r>
              <a:rPr lang="en-US" sz="2000" dirty="0"/>
              <a:t> program/</a:t>
            </a:r>
            <a:r>
              <a:rPr lang="en-US" sz="2000" dirty="0" err="1"/>
              <a:t>kegiatan</a:t>
            </a:r>
            <a:r>
              <a:rPr lang="en-US" sz="2000" dirty="0"/>
              <a:t> </a:t>
            </a:r>
            <a:r>
              <a:rPr lang="en-US" sz="2000" dirty="0" err="1" smtClean="0"/>
              <a:t>publik</a:t>
            </a:r>
            <a:r>
              <a:rPr lang="en-US" sz="2000" dirty="0" smtClean="0"/>
              <a:t>.</a:t>
            </a:r>
          </a:p>
          <a:p>
            <a:endParaRPr lang="en-US" sz="2000" dirty="0" smtClean="0"/>
          </a:p>
          <a:p>
            <a:r>
              <a:rPr lang="en-US" sz="2000" b="1" dirty="0" err="1"/>
              <a:t>Pengukuran</a:t>
            </a:r>
            <a:r>
              <a:rPr lang="en-US" sz="2000" b="1" dirty="0"/>
              <a:t> </a:t>
            </a:r>
            <a:r>
              <a:rPr lang="en-US" sz="2000" b="1" dirty="0" err="1"/>
              <a:t>kinerja</a:t>
            </a:r>
            <a:r>
              <a:rPr lang="en-US" sz="2000" b="1" dirty="0"/>
              <a:t> non </a:t>
            </a:r>
            <a:r>
              <a:rPr lang="en-US" sz="2000" b="1" dirty="0" err="1"/>
              <a:t>ekonomi</a:t>
            </a:r>
            <a:r>
              <a:rPr lang="en-US" sz="2000" b="1" dirty="0"/>
              <a:t> </a:t>
            </a:r>
            <a:r>
              <a:rPr lang="en-US" sz="2000" dirty="0" err="1"/>
              <a:t>menilai</a:t>
            </a:r>
            <a:r>
              <a:rPr lang="en-US" sz="2000" dirty="0"/>
              <a:t> </a:t>
            </a:r>
            <a:r>
              <a:rPr lang="en-US" sz="2000" dirty="0" err="1"/>
              <a:t>aspek-aspek</a:t>
            </a:r>
            <a:r>
              <a:rPr lang="en-US" sz="2000" dirty="0"/>
              <a:t> yang </a:t>
            </a:r>
            <a:r>
              <a:rPr lang="en-US" sz="2000" dirty="0" err="1"/>
              <a:t>tidak</a:t>
            </a:r>
            <a:r>
              <a:rPr lang="en-US" sz="2000" dirty="0"/>
              <a:t> </a:t>
            </a:r>
            <a:r>
              <a:rPr lang="en-US" sz="2000" dirty="0" err="1"/>
              <a:t>langsung</a:t>
            </a:r>
            <a:r>
              <a:rPr lang="en-US" sz="2000" dirty="0"/>
              <a:t> </a:t>
            </a:r>
            <a:r>
              <a:rPr lang="en-US" sz="2000" dirty="0" err="1"/>
              <a:t>berkaitan</a:t>
            </a:r>
            <a:r>
              <a:rPr lang="en-US" sz="2000" dirty="0"/>
              <a:t> </a:t>
            </a:r>
            <a:r>
              <a:rPr lang="en-US" sz="2000" dirty="0" err="1"/>
              <a:t>dengan</a:t>
            </a:r>
            <a:r>
              <a:rPr lang="en-US" sz="2000" dirty="0"/>
              <a:t> </a:t>
            </a:r>
            <a:r>
              <a:rPr lang="en-US" sz="2000" dirty="0" err="1"/>
              <a:t>keuangan</a:t>
            </a:r>
            <a:r>
              <a:rPr lang="en-US" sz="2000" dirty="0"/>
              <a:t>, </a:t>
            </a:r>
            <a:r>
              <a:rPr lang="en-US" sz="2000" dirty="0" err="1"/>
              <a:t>seperti</a:t>
            </a:r>
            <a:r>
              <a:rPr lang="en-US" sz="2000" dirty="0"/>
              <a:t> </a:t>
            </a:r>
            <a:r>
              <a:rPr lang="en-US" sz="2000" dirty="0" err="1"/>
              <a:t>kualitas</a:t>
            </a:r>
            <a:r>
              <a:rPr lang="en-US" sz="2000" dirty="0"/>
              <a:t> </a:t>
            </a:r>
            <a:r>
              <a:rPr lang="en-US" sz="2000" dirty="0" err="1"/>
              <a:t>pelayanan</a:t>
            </a:r>
            <a:r>
              <a:rPr lang="en-US" sz="2000" dirty="0"/>
              <a:t>, </a:t>
            </a:r>
            <a:r>
              <a:rPr lang="en-US" sz="2000" dirty="0" err="1"/>
              <a:t>kepuasan</a:t>
            </a:r>
            <a:r>
              <a:rPr lang="en-US" sz="2000" dirty="0"/>
              <a:t> </a:t>
            </a:r>
            <a:r>
              <a:rPr lang="en-US" sz="2000" dirty="0" err="1"/>
              <a:t>masyarakat</a:t>
            </a:r>
            <a:r>
              <a:rPr lang="en-US" sz="2000" dirty="0"/>
              <a:t>, </a:t>
            </a:r>
            <a:r>
              <a:rPr lang="en-US" sz="2000" dirty="0" err="1"/>
              <a:t>transparansi</a:t>
            </a:r>
            <a:r>
              <a:rPr lang="en-US" sz="2000" dirty="0"/>
              <a:t>, </a:t>
            </a:r>
            <a:r>
              <a:rPr lang="en-US" sz="2000" dirty="0" err="1"/>
              <a:t>inovasi</a:t>
            </a:r>
            <a:r>
              <a:rPr lang="en-US" sz="2000" dirty="0"/>
              <a:t>, </a:t>
            </a:r>
            <a:r>
              <a:rPr lang="en-US" sz="2000" dirty="0" err="1"/>
              <a:t>dan</a:t>
            </a:r>
            <a:r>
              <a:rPr lang="en-US" sz="2000" dirty="0"/>
              <a:t> </a:t>
            </a:r>
            <a:r>
              <a:rPr lang="en-US" sz="2000" dirty="0" err="1"/>
              <a:t>dampak</a:t>
            </a:r>
            <a:r>
              <a:rPr lang="en-US" sz="2000" dirty="0"/>
              <a:t> </a:t>
            </a:r>
            <a:r>
              <a:rPr lang="en-US" sz="2000" dirty="0" err="1"/>
              <a:t>sosial</a:t>
            </a:r>
            <a:r>
              <a:rPr lang="en-US" sz="2000" dirty="0"/>
              <a:t>. Hal </a:t>
            </a:r>
            <a:r>
              <a:rPr lang="en-US" sz="2000" dirty="0" err="1"/>
              <a:t>ini</a:t>
            </a:r>
            <a:r>
              <a:rPr lang="en-US" sz="2000" dirty="0"/>
              <a:t> </a:t>
            </a:r>
            <a:r>
              <a:rPr lang="en-US" sz="2000" dirty="0" err="1"/>
              <a:t>penting</a:t>
            </a:r>
            <a:r>
              <a:rPr lang="en-US" sz="2000" dirty="0"/>
              <a:t> </a:t>
            </a:r>
            <a:r>
              <a:rPr lang="en-US" sz="2000" dirty="0" err="1"/>
              <a:t>karena</a:t>
            </a:r>
            <a:r>
              <a:rPr lang="en-US" sz="2000" dirty="0"/>
              <a:t> </a:t>
            </a:r>
            <a:r>
              <a:rPr lang="en-US" sz="2000" dirty="0" err="1"/>
              <a:t>tujuan</a:t>
            </a:r>
            <a:r>
              <a:rPr lang="en-US" sz="2000" dirty="0"/>
              <a:t> </a:t>
            </a:r>
            <a:r>
              <a:rPr lang="en-US" sz="2000" dirty="0" err="1"/>
              <a:t>utama</a:t>
            </a:r>
            <a:r>
              <a:rPr lang="en-US" sz="2000" dirty="0"/>
              <a:t> </a:t>
            </a:r>
            <a:r>
              <a:rPr lang="en-US" sz="2000" dirty="0" err="1"/>
              <a:t>organisasi</a:t>
            </a:r>
            <a:r>
              <a:rPr lang="en-US" sz="2000" dirty="0"/>
              <a:t> </a:t>
            </a:r>
            <a:r>
              <a:rPr lang="en-US" sz="2000" dirty="0" err="1"/>
              <a:t>sektor</a:t>
            </a:r>
            <a:r>
              <a:rPr lang="en-US" sz="2000" dirty="0"/>
              <a:t> </a:t>
            </a:r>
            <a:r>
              <a:rPr lang="en-US" sz="2000" dirty="0" err="1"/>
              <a:t>publik</a:t>
            </a:r>
            <a:r>
              <a:rPr lang="en-US" sz="2000" dirty="0"/>
              <a:t> </a:t>
            </a:r>
            <a:r>
              <a:rPr lang="en-US" sz="2000" dirty="0" err="1"/>
              <a:t>adalah</a:t>
            </a:r>
            <a:r>
              <a:rPr lang="en-US" sz="2000" dirty="0"/>
              <a:t> </a:t>
            </a:r>
            <a:r>
              <a:rPr lang="en-US" sz="2000" dirty="0" err="1"/>
              <a:t>memberikan</a:t>
            </a:r>
            <a:r>
              <a:rPr lang="en-US" sz="2000" dirty="0"/>
              <a:t> </a:t>
            </a:r>
            <a:r>
              <a:rPr lang="en-US" sz="2000" dirty="0" err="1"/>
              <a:t>manfaat</a:t>
            </a:r>
            <a:r>
              <a:rPr lang="en-US" sz="2000" dirty="0"/>
              <a:t> </a:t>
            </a:r>
            <a:r>
              <a:rPr lang="en-US" sz="2000" dirty="0" err="1"/>
              <a:t>sosial</a:t>
            </a:r>
            <a:r>
              <a:rPr lang="en-US" sz="2000" dirty="0"/>
              <a:t>, </a:t>
            </a:r>
            <a:r>
              <a:rPr lang="en-US" sz="2000" dirty="0" err="1"/>
              <a:t>bukan</a:t>
            </a:r>
            <a:r>
              <a:rPr lang="en-US" sz="2000" dirty="0"/>
              <a:t> </a:t>
            </a:r>
            <a:r>
              <a:rPr lang="en-US" sz="2000" dirty="0" err="1"/>
              <a:t>mencari</a:t>
            </a:r>
            <a:r>
              <a:rPr lang="en-US" sz="2000" dirty="0"/>
              <a:t> </a:t>
            </a:r>
            <a:r>
              <a:rPr lang="en-US" sz="2000" dirty="0" err="1" smtClean="0"/>
              <a:t>laba</a:t>
            </a:r>
            <a:r>
              <a:rPr lang="en-US" sz="2000" dirty="0"/>
              <a:t>. </a:t>
            </a:r>
            <a:r>
              <a:rPr lang="en-US" sz="2000" dirty="0" err="1"/>
              <a:t>Contoh</a:t>
            </a:r>
            <a:r>
              <a:rPr lang="en-US" sz="2000" dirty="0"/>
              <a:t> </a:t>
            </a:r>
            <a:r>
              <a:rPr lang="en-US" sz="2000" dirty="0" err="1" smtClean="0"/>
              <a:t>indikator</a:t>
            </a:r>
            <a:r>
              <a:rPr lang="en-US" sz="2000" dirty="0" smtClean="0"/>
              <a:t> non </a:t>
            </a:r>
            <a:r>
              <a:rPr lang="en-US" sz="2000" dirty="0" err="1" smtClean="0"/>
              <a:t>ekonomi</a:t>
            </a:r>
            <a:r>
              <a:rPr lang="en-US" sz="2000" dirty="0" smtClean="0"/>
              <a:t> </a:t>
            </a:r>
            <a:r>
              <a:rPr lang="en-US" sz="2000" dirty="0" err="1" smtClean="0"/>
              <a:t>tingkat</a:t>
            </a:r>
            <a:r>
              <a:rPr lang="en-US" sz="2000" dirty="0" smtClean="0"/>
              <a:t> </a:t>
            </a:r>
            <a:r>
              <a:rPr lang="en-US" sz="2000" dirty="0" err="1" smtClean="0"/>
              <a:t>kepuasan</a:t>
            </a:r>
            <a:r>
              <a:rPr lang="en-US" sz="2000" dirty="0" smtClean="0"/>
              <a:t> </a:t>
            </a:r>
            <a:r>
              <a:rPr lang="en-US" sz="2000" dirty="0" err="1"/>
              <a:t>masyarakat</a:t>
            </a:r>
            <a:r>
              <a:rPr lang="en-US" sz="2000" dirty="0"/>
              <a:t> </a:t>
            </a:r>
            <a:r>
              <a:rPr lang="en-US" sz="2000" dirty="0" err="1"/>
              <a:t>terhadap</a:t>
            </a:r>
            <a:r>
              <a:rPr lang="en-US" sz="2000" dirty="0"/>
              <a:t> </a:t>
            </a:r>
            <a:r>
              <a:rPr lang="en-US" sz="2000" dirty="0" err="1"/>
              <a:t>layanan</a:t>
            </a:r>
            <a:r>
              <a:rPr lang="en-US" sz="2000" dirty="0"/>
              <a:t> </a:t>
            </a:r>
            <a:r>
              <a:rPr lang="en-US" sz="2000" dirty="0" err="1" smtClean="0"/>
              <a:t>publik,waktu</a:t>
            </a:r>
            <a:r>
              <a:rPr lang="en-US" sz="2000" dirty="0" smtClean="0"/>
              <a:t> </a:t>
            </a:r>
            <a:r>
              <a:rPr lang="en-US" sz="2000" dirty="0" err="1"/>
              <a:t>penyelesaian</a:t>
            </a:r>
            <a:r>
              <a:rPr lang="en-US" sz="2000" dirty="0"/>
              <a:t> </a:t>
            </a:r>
            <a:r>
              <a:rPr lang="en-US" sz="2000" dirty="0" err="1" smtClean="0"/>
              <a:t>layanan</a:t>
            </a:r>
            <a:r>
              <a:rPr lang="en-US" sz="2000" dirty="0" smtClean="0"/>
              <a:t>, </a:t>
            </a:r>
            <a:r>
              <a:rPr lang="en-US" sz="2000" dirty="0" err="1"/>
              <a:t>k</a:t>
            </a:r>
            <a:r>
              <a:rPr lang="en-US" sz="2000" dirty="0" err="1" smtClean="0"/>
              <a:t>eadilan</a:t>
            </a:r>
            <a:r>
              <a:rPr lang="en-US" sz="2000" dirty="0" smtClean="0"/>
              <a:t> </a:t>
            </a:r>
            <a:r>
              <a:rPr lang="en-US" sz="2000" dirty="0" err="1"/>
              <a:t>dan</a:t>
            </a:r>
            <a:r>
              <a:rPr lang="en-US" sz="2000" dirty="0"/>
              <a:t> </a:t>
            </a:r>
            <a:r>
              <a:rPr lang="en-US" sz="2000" dirty="0" err="1"/>
              <a:t>aksesibilitas</a:t>
            </a:r>
            <a:r>
              <a:rPr lang="en-US" sz="2000" dirty="0"/>
              <a:t> </a:t>
            </a:r>
            <a:r>
              <a:rPr lang="en-US" sz="2000" dirty="0" err="1" smtClean="0"/>
              <a:t>layanan</a:t>
            </a:r>
            <a:r>
              <a:rPr lang="en-US" sz="2000" dirty="0" smtClean="0"/>
              <a:t>, </a:t>
            </a:r>
            <a:r>
              <a:rPr lang="en-US" sz="2000" dirty="0" err="1" smtClean="0"/>
              <a:t>tingkat</a:t>
            </a:r>
            <a:r>
              <a:rPr lang="en-US" sz="2000" dirty="0" smtClean="0"/>
              <a:t> </a:t>
            </a:r>
            <a:r>
              <a:rPr lang="en-US" sz="2000" dirty="0" err="1"/>
              <a:t>partisipasi</a:t>
            </a:r>
            <a:r>
              <a:rPr lang="en-US" sz="2000" dirty="0"/>
              <a:t> </a:t>
            </a:r>
            <a:r>
              <a:rPr lang="en-US" sz="2000" dirty="0" err="1"/>
              <a:t>masyarakat</a:t>
            </a:r>
            <a:r>
              <a:rPr lang="en-US" sz="2000" dirty="0"/>
              <a:t> </a:t>
            </a:r>
            <a:r>
              <a:rPr lang="en-US" sz="2000" dirty="0" err="1"/>
              <a:t>dalam</a:t>
            </a:r>
            <a:r>
              <a:rPr lang="en-US" sz="2000" dirty="0"/>
              <a:t> </a:t>
            </a:r>
            <a:r>
              <a:rPr lang="en-US" sz="2000" dirty="0" err="1"/>
              <a:t>perumusan</a:t>
            </a:r>
            <a:r>
              <a:rPr lang="en-US" sz="2000" dirty="0"/>
              <a:t> </a:t>
            </a:r>
            <a:r>
              <a:rPr lang="en-US" sz="2000" dirty="0" err="1"/>
              <a:t>kebijakan</a:t>
            </a:r>
            <a:r>
              <a:rPr lang="en-US" sz="2000" dirty="0"/>
              <a:t>.</a:t>
            </a:r>
          </a:p>
        </p:txBody>
      </p:sp>
    </p:spTree>
    <p:extLst>
      <p:ext uri="{BB962C8B-B14F-4D97-AF65-F5344CB8AC3E}">
        <p14:creationId xmlns:p14="http://schemas.microsoft.com/office/powerpoint/2010/main" val="281079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92150" y="1295400"/>
            <a:ext cx="10972799" cy="2846933"/>
          </a:xfrm>
          <a:prstGeom prst="rect">
            <a:avLst/>
          </a:prstGeom>
        </p:spPr>
        <p:txBody>
          <a:bodyPr vert="horz" wrap="square" lIns="0" tIns="12700" rIns="0" bIns="0" rtlCol="0">
            <a:spAutoFit/>
          </a:bodyPr>
          <a:lstStyle/>
          <a:p>
            <a:pPr marL="12700" marR="5080" algn="just">
              <a:lnSpc>
                <a:spcPct val="100000"/>
              </a:lnSpc>
              <a:spcBef>
                <a:spcPts val="100"/>
              </a:spcBef>
            </a:pPr>
            <a:r>
              <a:rPr sz="2000" b="1" dirty="0">
                <a:latin typeface="Times New Roman"/>
                <a:cs typeface="Times New Roman"/>
              </a:rPr>
              <a:t>Tujuan Sistem </a:t>
            </a:r>
            <a:r>
              <a:rPr sz="2000" b="1" dirty="0" err="1">
                <a:latin typeface="Times New Roman"/>
                <a:cs typeface="Times New Roman"/>
              </a:rPr>
              <a:t>Pengukuran</a:t>
            </a:r>
            <a:r>
              <a:rPr sz="2000" b="1" dirty="0">
                <a:latin typeface="Times New Roman"/>
                <a:cs typeface="Times New Roman"/>
              </a:rPr>
              <a:t> </a:t>
            </a:r>
            <a:r>
              <a:rPr sz="2000" b="1" dirty="0" err="1" smtClean="0">
                <a:latin typeface="Times New Roman"/>
                <a:cs typeface="Times New Roman"/>
              </a:rPr>
              <a:t>Kinerja</a:t>
            </a:r>
            <a:endParaRPr lang="en-US" sz="2000" b="1" dirty="0" smtClean="0">
              <a:latin typeface="Times New Roman"/>
              <a:cs typeface="Times New Roman"/>
            </a:endParaRPr>
          </a:p>
          <a:p>
            <a:pPr marL="12700" marR="5080" algn="just">
              <a:lnSpc>
                <a:spcPct val="100000"/>
              </a:lnSpc>
              <a:spcBef>
                <a:spcPts val="100"/>
              </a:spcBef>
            </a:pPr>
            <a:r>
              <a:rPr sz="2000" dirty="0" err="1" smtClean="0">
                <a:latin typeface="Times New Roman"/>
                <a:cs typeface="Times New Roman"/>
              </a:rPr>
              <a:t>Secara</a:t>
            </a:r>
            <a:r>
              <a:rPr sz="2000" dirty="0" smtClean="0">
                <a:latin typeface="Times New Roman"/>
                <a:cs typeface="Times New Roman"/>
              </a:rPr>
              <a:t> </a:t>
            </a:r>
            <a:r>
              <a:rPr sz="2000" dirty="0">
                <a:latin typeface="Times New Roman"/>
                <a:cs typeface="Times New Roman"/>
              </a:rPr>
              <a:t>umum, tujuan sistem pengukuran kinerja adalah: </a:t>
            </a:r>
          </a:p>
          <a:p>
            <a:pPr marL="12700" marR="5080" algn="just">
              <a:lnSpc>
                <a:spcPct val="100000"/>
              </a:lnSpc>
              <a:spcBef>
                <a:spcPts val="100"/>
              </a:spcBef>
            </a:pPr>
            <a:r>
              <a:rPr lang="x-none" altLang="en-US" sz="2000" dirty="0">
                <a:latin typeface="Times New Roman"/>
                <a:cs typeface="Times New Roman"/>
              </a:rPr>
              <a:t>a. </a:t>
            </a:r>
            <a:r>
              <a:rPr sz="2000" dirty="0">
                <a:latin typeface="Times New Roman"/>
                <a:cs typeface="Times New Roman"/>
              </a:rPr>
              <a:t>Untuk mengkomunikasikan strategi secara lebih baik (top down </a:t>
            </a:r>
            <a:r>
              <a:rPr sz="2000" dirty="0" err="1">
                <a:latin typeface="Times New Roman"/>
                <a:cs typeface="Times New Roman"/>
              </a:rPr>
              <a:t>dan</a:t>
            </a:r>
            <a:r>
              <a:rPr sz="2000" dirty="0">
                <a:latin typeface="Times New Roman"/>
                <a:cs typeface="Times New Roman"/>
              </a:rPr>
              <a:t> </a:t>
            </a:r>
            <a:r>
              <a:rPr sz="2000" dirty="0" smtClean="0">
                <a:latin typeface="Times New Roman"/>
                <a:cs typeface="Times New Roman"/>
              </a:rPr>
              <a:t>bottom</a:t>
            </a:r>
            <a:endParaRPr lang="x-none" altLang="en-US" sz="2000" dirty="0">
              <a:latin typeface="Times New Roman"/>
              <a:cs typeface="Times New Roman"/>
            </a:endParaRPr>
          </a:p>
          <a:p>
            <a:pPr marL="12700" marR="5080" algn="just">
              <a:lnSpc>
                <a:spcPct val="100000"/>
              </a:lnSpc>
              <a:spcBef>
                <a:spcPts val="100"/>
              </a:spcBef>
            </a:pPr>
            <a:r>
              <a:rPr sz="2000" dirty="0">
                <a:latin typeface="Times New Roman"/>
                <a:cs typeface="Times New Roman"/>
              </a:rPr>
              <a:t>b. Untuk mengukur kineria finansial dan non-finansial secara berimbang sehingga </a:t>
            </a:r>
            <a:r>
              <a:rPr sz="2000" dirty="0" err="1">
                <a:latin typeface="Times New Roman"/>
                <a:cs typeface="Times New Roman"/>
              </a:rPr>
              <a:t>dapat</a:t>
            </a:r>
            <a:r>
              <a:rPr sz="2000" dirty="0">
                <a:latin typeface="Times New Roman"/>
                <a:cs typeface="Times New Roman"/>
              </a:rPr>
              <a:t> </a:t>
            </a:r>
            <a:r>
              <a:rPr lang="en-US" sz="2000" dirty="0" smtClean="0">
                <a:latin typeface="Times New Roman"/>
                <a:cs typeface="Times New Roman"/>
              </a:rPr>
              <a:t>  </a:t>
            </a:r>
            <a:r>
              <a:rPr sz="2000" dirty="0" err="1" smtClean="0">
                <a:latin typeface="Times New Roman"/>
                <a:cs typeface="Times New Roman"/>
              </a:rPr>
              <a:t>telusur</a:t>
            </a:r>
            <a:r>
              <a:rPr sz="2000" dirty="0" smtClean="0">
                <a:latin typeface="Times New Roman"/>
                <a:cs typeface="Times New Roman"/>
              </a:rPr>
              <a:t> </a:t>
            </a:r>
            <a:r>
              <a:rPr sz="2000" dirty="0">
                <a:latin typeface="Times New Roman"/>
                <a:cs typeface="Times New Roman"/>
              </a:rPr>
              <a:t>perkembangan </a:t>
            </a:r>
            <a:r>
              <a:rPr sz="2000" dirty="0" err="1">
                <a:latin typeface="Times New Roman"/>
                <a:cs typeface="Times New Roman"/>
              </a:rPr>
              <a:t>pencapaian</a:t>
            </a:r>
            <a:r>
              <a:rPr sz="2000" dirty="0">
                <a:latin typeface="Times New Roman"/>
                <a:cs typeface="Times New Roman"/>
              </a:rPr>
              <a:t> </a:t>
            </a:r>
            <a:r>
              <a:rPr sz="2000" dirty="0" err="1" smtClean="0">
                <a:latin typeface="Times New Roman"/>
                <a:cs typeface="Times New Roman"/>
              </a:rPr>
              <a:t>strategi</a:t>
            </a:r>
            <a:endParaRPr sz="2000" dirty="0">
              <a:latin typeface="Times New Roman"/>
              <a:cs typeface="Times New Roman"/>
            </a:endParaRPr>
          </a:p>
          <a:p>
            <a:pPr marL="12700" marR="5080" algn="just">
              <a:lnSpc>
                <a:spcPct val="100000"/>
              </a:lnSpc>
              <a:spcBef>
                <a:spcPts val="100"/>
              </a:spcBef>
            </a:pPr>
            <a:r>
              <a:rPr sz="2000" dirty="0">
                <a:latin typeface="Times New Roman"/>
                <a:cs typeface="Times New Roman"/>
              </a:rPr>
              <a:t>c. Untuk mengakomodasi pemahaman kepentingan manajer level menengah dan </a:t>
            </a:r>
            <a:r>
              <a:rPr sz="2000" dirty="0" err="1">
                <a:latin typeface="Times New Roman"/>
                <a:cs typeface="Times New Roman"/>
              </a:rPr>
              <a:t>bawah</a:t>
            </a:r>
            <a:r>
              <a:rPr sz="2000" dirty="0">
                <a:latin typeface="Times New Roman"/>
                <a:cs typeface="Times New Roman"/>
              </a:rPr>
              <a:t> </a:t>
            </a:r>
            <a:r>
              <a:rPr sz="2000" dirty="0" err="1" smtClean="0">
                <a:latin typeface="Times New Roman"/>
                <a:cs typeface="Times New Roman"/>
              </a:rPr>
              <a:t>s</a:t>
            </a:r>
            <a:r>
              <a:rPr lang="en-US" sz="2000" dirty="0" err="1" smtClean="0">
                <a:latin typeface="Times New Roman"/>
                <a:cs typeface="Times New Roman"/>
              </a:rPr>
              <a:t>er</a:t>
            </a:r>
            <a:r>
              <a:rPr sz="2000" dirty="0" err="1" smtClean="0">
                <a:latin typeface="Times New Roman"/>
                <a:cs typeface="Times New Roman"/>
              </a:rPr>
              <a:t>ta</a:t>
            </a:r>
            <a:r>
              <a:rPr sz="2000" dirty="0" smtClean="0">
                <a:latin typeface="Times New Roman"/>
                <a:cs typeface="Times New Roman"/>
              </a:rPr>
              <a:t> </a:t>
            </a:r>
            <a:r>
              <a:rPr sz="2000" dirty="0">
                <a:latin typeface="Times New Roman"/>
                <a:cs typeface="Times New Roman"/>
              </a:rPr>
              <a:t>memotivasi untuk mencapai goal </a:t>
            </a:r>
            <a:r>
              <a:rPr sz="2000" dirty="0" smtClean="0">
                <a:latin typeface="Times New Roman"/>
                <a:cs typeface="Times New Roman"/>
              </a:rPr>
              <a:t>congruence</a:t>
            </a:r>
            <a:endParaRPr sz="2000" dirty="0">
              <a:latin typeface="Times New Roman"/>
              <a:cs typeface="Times New Roman"/>
            </a:endParaRPr>
          </a:p>
          <a:p>
            <a:pPr marL="12700" marR="5080" algn="just">
              <a:lnSpc>
                <a:spcPct val="100000"/>
              </a:lnSpc>
              <a:spcBef>
                <a:spcPts val="100"/>
              </a:spcBef>
            </a:pPr>
            <a:r>
              <a:rPr sz="2000" dirty="0">
                <a:latin typeface="Times New Roman"/>
                <a:cs typeface="Times New Roman"/>
              </a:rPr>
              <a:t>d. Sebagai alat untuk mencapai kepuasan berdasarkan pendekatan individual </a:t>
            </a:r>
            <a:r>
              <a:rPr sz="2000" dirty="0" err="1">
                <a:latin typeface="Times New Roman"/>
                <a:cs typeface="Times New Roman"/>
              </a:rPr>
              <a:t>dan</a:t>
            </a:r>
            <a:r>
              <a:rPr sz="2000" dirty="0">
                <a:latin typeface="Times New Roman"/>
                <a:cs typeface="Times New Roman"/>
              </a:rPr>
              <a:t> </a:t>
            </a:r>
            <a:r>
              <a:rPr sz="2000" dirty="0" err="1" smtClean="0">
                <a:latin typeface="Times New Roman"/>
                <a:cs typeface="Times New Roman"/>
              </a:rPr>
              <a:t>kemamp</a:t>
            </a:r>
            <a:r>
              <a:rPr lang="en-US" sz="2000" dirty="0" err="1" smtClean="0">
                <a:latin typeface="Times New Roman"/>
                <a:cs typeface="Times New Roman"/>
              </a:rPr>
              <a:t>uan</a:t>
            </a:r>
            <a:r>
              <a:rPr sz="2000" dirty="0" smtClean="0">
                <a:latin typeface="Times New Roman"/>
                <a:cs typeface="Times New Roman"/>
              </a:rPr>
              <a:t> </a:t>
            </a:r>
            <a:r>
              <a:rPr sz="2000" dirty="0">
                <a:latin typeface="Times New Roman"/>
                <a:cs typeface="Times New Roman"/>
              </a:rPr>
              <a:t>kolektif yang rasional.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15950" y="1179194"/>
            <a:ext cx="10972799" cy="3547125"/>
          </a:xfrm>
          <a:prstGeom prst="rect">
            <a:avLst/>
          </a:prstGeom>
        </p:spPr>
        <p:txBody>
          <a:bodyPr vert="horz" wrap="square" lIns="0" tIns="12700" rIns="0" bIns="0" rtlCol="0">
            <a:spAutoFit/>
          </a:bodyPr>
          <a:lstStyle/>
          <a:p>
            <a:pPr marL="12700" marR="5080" algn="just">
              <a:lnSpc>
                <a:spcPct val="100000"/>
              </a:lnSpc>
              <a:spcBef>
                <a:spcPts val="100"/>
              </a:spcBef>
            </a:pPr>
            <a:r>
              <a:rPr sz="2000" b="1" dirty="0">
                <a:latin typeface="Times New Roman"/>
                <a:cs typeface="Times New Roman"/>
              </a:rPr>
              <a:t>Manfaat </a:t>
            </a:r>
            <a:r>
              <a:rPr sz="2000" b="1" dirty="0" err="1">
                <a:latin typeface="Times New Roman"/>
                <a:cs typeface="Times New Roman"/>
              </a:rPr>
              <a:t>Pengukuran</a:t>
            </a:r>
            <a:r>
              <a:rPr sz="2000" b="1" dirty="0">
                <a:latin typeface="Times New Roman"/>
                <a:cs typeface="Times New Roman"/>
              </a:rPr>
              <a:t> </a:t>
            </a:r>
            <a:r>
              <a:rPr sz="2000" b="1" dirty="0" err="1" smtClean="0">
                <a:latin typeface="Times New Roman"/>
                <a:cs typeface="Times New Roman"/>
              </a:rPr>
              <a:t>Kinerja</a:t>
            </a:r>
            <a:endParaRPr sz="2000" dirty="0">
              <a:latin typeface="Times New Roman"/>
              <a:cs typeface="Times New Roman"/>
            </a:endParaRPr>
          </a:p>
          <a:p>
            <a:pPr marL="12700" marR="5080" algn="just">
              <a:lnSpc>
                <a:spcPct val="100000"/>
              </a:lnSpc>
              <a:spcBef>
                <a:spcPts val="100"/>
              </a:spcBef>
            </a:pPr>
            <a:r>
              <a:rPr sz="2000" dirty="0">
                <a:latin typeface="Times New Roman"/>
                <a:cs typeface="Times New Roman"/>
              </a:rPr>
              <a:t>a. Memberikan pemahaman mengenai ukuran yang digunakan untuk menilai kinerja ma</a:t>
            </a:r>
            <a:r>
              <a:rPr lang="x-none" altLang="en-US" sz="2000" dirty="0">
                <a:latin typeface="Times New Roman"/>
                <a:cs typeface="Times New Roman"/>
              </a:rPr>
              <a:t>najemen</a:t>
            </a:r>
            <a:endParaRPr sz="2000" dirty="0">
              <a:latin typeface="Times New Roman"/>
              <a:cs typeface="Times New Roman"/>
            </a:endParaRPr>
          </a:p>
          <a:p>
            <a:pPr marL="12700" marR="5080" algn="just">
              <a:lnSpc>
                <a:spcPct val="100000"/>
              </a:lnSpc>
              <a:spcBef>
                <a:spcPts val="100"/>
              </a:spcBef>
            </a:pPr>
            <a:r>
              <a:rPr sz="2000" dirty="0">
                <a:latin typeface="Times New Roman"/>
                <a:cs typeface="Times New Roman"/>
              </a:rPr>
              <a:t> b. Memberikan arah untuk mencapai target kinerja yang telah ditetapkan;</a:t>
            </a:r>
          </a:p>
          <a:p>
            <a:pPr marL="12700" marR="5080" algn="just">
              <a:lnSpc>
                <a:spcPct val="100000"/>
              </a:lnSpc>
              <a:spcBef>
                <a:spcPts val="100"/>
              </a:spcBef>
            </a:pPr>
            <a:r>
              <a:rPr sz="2000" dirty="0">
                <a:latin typeface="Times New Roman"/>
                <a:cs typeface="Times New Roman"/>
              </a:rPr>
              <a:t>c. Untuk memonitor dan mengevaluasi pencapaian kinerja dan membandingkannya denga target kinerja serta melakukan tindakan korektif untuk memperbaiki kinerja;</a:t>
            </a:r>
          </a:p>
          <a:p>
            <a:pPr marL="12700" marR="5080" algn="just">
              <a:lnSpc>
                <a:spcPct val="100000"/>
              </a:lnSpc>
              <a:spcBef>
                <a:spcPts val="100"/>
              </a:spcBef>
            </a:pPr>
            <a:r>
              <a:rPr sz="2000" dirty="0">
                <a:latin typeface="Times New Roman"/>
                <a:cs typeface="Times New Roman"/>
              </a:rPr>
              <a:t>d. Sebagai dasar untuk memberikan penghargaan dan hukuman (reward &amp; punishment) secan obyektif atas pencapain prestasi yang diukur sesuai dengan sistem pengukuran kinerja yang telah disepakati;</a:t>
            </a:r>
          </a:p>
          <a:p>
            <a:pPr marL="12700" marR="5080" algn="just">
              <a:lnSpc>
                <a:spcPct val="100000"/>
              </a:lnSpc>
              <a:spcBef>
                <a:spcPts val="100"/>
              </a:spcBef>
            </a:pPr>
            <a:r>
              <a:rPr lang="x-none" altLang="en-US" sz="2000" dirty="0">
                <a:latin typeface="Times New Roman"/>
                <a:cs typeface="Times New Roman"/>
              </a:rPr>
              <a:t>e</a:t>
            </a:r>
            <a:r>
              <a:rPr sz="2000" dirty="0">
                <a:latin typeface="Times New Roman"/>
                <a:cs typeface="Times New Roman"/>
              </a:rPr>
              <a:t>. Sebagai alat komunikasi antara bawahan dan pimpinan dalam rangka memperbaiki kinerja organisasi;</a:t>
            </a:r>
          </a:p>
          <a:p>
            <a:pPr marL="12700" marR="5080" algn="just">
              <a:lnSpc>
                <a:spcPct val="100000"/>
              </a:lnSpc>
              <a:spcBef>
                <a:spcPts val="100"/>
              </a:spcBef>
            </a:pPr>
            <a:r>
              <a:rPr sz="2000" dirty="0">
                <a:latin typeface="Times New Roman"/>
                <a:cs typeface="Times New Roman"/>
              </a:rPr>
              <a:t>f. Membantu mengidentifikasikan apakah kepuasan pelanggan sudah terpenuhi;</a:t>
            </a:r>
          </a:p>
          <a:p>
            <a:pPr marL="12700" marR="5080" algn="just">
              <a:lnSpc>
                <a:spcPct val="100000"/>
              </a:lnSpc>
              <a:spcBef>
                <a:spcPts val="100"/>
              </a:spcBef>
            </a:pPr>
            <a:r>
              <a:rPr sz="2000" dirty="0">
                <a:latin typeface="Times New Roman"/>
                <a:cs typeface="Times New Roman"/>
              </a:rPr>
              <a:t>g. Membantu memahami proses kegiatan instansi pemerintah; dan</a:t>
            </a:r>
          </a:p>
          <a:p>
            <a:pPr marL="12700" marR="5080" algn="just">
              <a:lnSpc>
                <a:spcPct val="100000"/>
              </a:lnSpc>
              <a:spcBef>
                <a:spcPts val="100"/>
              </a:spcBef>
            </a:pPr>
            <a:r>
              <a:rPr sz="2000" dirty="0">
                <a:latin typeface="Times New Roman"/>
                <a:cs typeface="Times New Roman"/>
              </a:rPr>
              <a:t>h. Memastikan bahwa pengambilan keputusan dilakukan secara obyektif</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91210" y="1931849"/>
            <a:ext cx="10972799" cy="3944670"/>
          </a:xfrm>
          <a:prstGeom prst="rect">
            <a:avLst/>
          </a:prstGeom>
        </p:spPr>
        <p:txBody>
          <a:bodyPr vert="horz" wrap="square" lIns="0" tIns="12700" rIns="0" bIns="0" rtlCol="0">
            <a:spAutoFit/>
          </a:bodyPr>
          <a:lstStyle/>
          <a:p>
            <a:pPr marL="12700" marR="5080" algn="just">
              <a:lnSpc>
                <a:spcPct val="100000"/>
              </a:lnSpc>
              <a:spcBef>
                <a:spcPts val="100"/>
              </a:spcBef>
            </a:pPr>
            <a:r>
              <a:rPr lang="en-US" sz="2000" b="1" dirty="0">
                <a:latin typeface="Times New Roman"/>
                <a:cs typeface="Times New Roman"/>
              </a:rPr>
              <a:t>1. </a:t>
            </a:r>
            <a:r>
              <a:rPr lang="en-US" sz="2000" b="1" dirty="0" err="1">
                <a:latin typeface="Times New Roman"/>
                <a:cs typeface="Times New Roman"/>
              </a:rPr>
              <a:t>Informasi</a:t>
            </a:r>
            <a:r>
              <a:rPr lang="en-US" sz="2000" b="1" dirty="0">
                <a:latin typeface="Times New Roman"/>
                <a:cs typeface="Times New Roman"/>
              </a:rPr>
              <a:t> </a:t>
            </a:r>
            <a:r>
              <a:rPr lang="en-US" sz="2000" b="1" dirty="0" err="1" smtClean="0">
                <a:latin typeface="Times New Roman"/>
                <a:cs typeface="Times New Roman"/>
              </a:rPr>
              <a:t>Finansial</a:t>
            </a:r>
            <a:endParaRPr lang="en-US" sz="2000" b="1" dirty="0">
              <a:latin typeface="Times New Roman"/>
              <a:cs typeface="Times New Roman"/>
            </a:endParaRPr>
          </a:p>
          <a:p>
            <a:pPr marL="12700" marR="5080" algn="just">
              <a:lnSpc>
                <a:spcPct val="100000"/>
              </a:lnSpc>
              <a:spcBef>
                <a:spcPts val="100"/>
              </a:spcBef>
            </a:pPr>
            <a:r>
              <a:rPr lang="en-US" sz="2000" dirty="0">
                <a:latin typeface="Times New Roman"/>
                <a:cs typeface="Times New Roman"/>
              </a:rPr>
              <a:t>Penilaian laporan kinerja finansial diukur berdasarkan pada anggaran yang telah dibuat. Penilaian tersebut dilakukan dengan menganalisis varians (selisih atau perbedaan) antara kinerja aktual dengan yang dianggarkan.</a:t>
            </a:r>
          </a:p>
          <a:p>
            <a:pPr marL="12700" marR="5080" algn="just">
              <a:lnSpc>
                <a:spcPct val="100000"/>
              </a:lnSpc>
              <a:spcBef>
                <a:spcPts val="100"/>
              </a:spcBef>
            </a:pPr>
            <a:r>
              <a:rPr lang="en-US" sz="2000" dirty="0">
                <a:latin typeface="Times New Roman"/>
                <a:cs typeface="Times New Roman"/>
              </a:rPr>
              <a:t>Fokus analisis varians</a:t>
            </a:r>
          </a:p>
          <a:p>
            <a:pPr marL="12700" marR="5080" algn="just">
              <a:lnSpc>
                <a:spcPct val="100000"/>
              </a:lnSpc>
              <a:spcBef>
                <a:spcPts val="100"/>
              </a:spcBef>
            </a:pPr>
            <a:r>
              <a:rPr lang="en-US" sz="2000" dirty="0">
                <a:latin typeface="Times New Roman"/>
                <a:cs typeface="Times New Roman"/>
              </a:rPr>
              <a:t>Analisis varians secara garis besar berfokus pada:</a:t>
            </a:r>
          </a:p>
          <a:p>
            <a:pPr marL="12700" marR="5080" algn="just">
              <a:lnSpc>
                <a:spcPct val="100000"/>
              </a:lnSpc>
              <a:spcBef>
                <a:spcPts val="100"/>
              </a:spcBef>
            </a:pPr>
            <a:r>
              <a:rPr lang="en-US" sz="2000" dirty="0">
                <a:latin typeface="Times New Roman"/>
                <a:cs typeface="Times New Roman"/>
              </a:rPr>
              <a:t>a. Varians pendapatan (revenue variance)</a:t>
            </a:r>
          </a:p>
          <a:p>
            <a:pPr marL="12700" marR="5080" algn="just">
              <a:lnSpc>
                <a:spcPct val="100000"/>
              </a:lnSpc>
              <a:spcBef>
                <a:spcPts val="100"/>
              </a:spcBef>
            </a:pPr>
            <a:r>
              <a:rPr lang="en-US" sz="2000" dirty="0">
                <a:latin typeface="Times New Roman"/>
                <a:cs typeface="Times New Roman"/>
              </a:rPr>
              <a:t>b. Varians pengeluaran (expenditure variumer)</a:t>
            </a:r>
          </a:p>
          <a:p>
            <a:pPr marL="12700" marR="5080" algn="just">
              <a:lnSpc>
                <a:spcPct val="100000"/>
              </a:lnSpc>
              <a:spcBef>
                <a:spcPts val="100"/>
              </a:spcBef>
            </a:pPr>
            <a:r>
              <a:rPr lang="en-US" sz="2000" dirty="0">
                <a:latin typeface="Times New Roman"/>
                <a:cs typeface="Times New Roman"/>
              </a:rPr>
              <a:t>V</a:t>
            </a:r>
            <a:r>
              <a:rPr lang="x-none" altLang="en-US" sz="2000" dirty="0">
                <a:latin typeface="Times New Roman"/>
                <a:cs typeface="Times New Roman"/>
              </a:rPr>
              <a:t>a</a:t>
            </a:r>
            <a:r>
              <a:rPr lang="en-US" sz="2000" dirty="0">
                <a:latin typeface="Times New Roman"/>
                <a:cs typeface="Times New Roman"/>
              </a:rPr>
              <a:t>rians belanja rutin (recurrent expenditure variance)</a:t>
            </a:r>
          </a:p>
          <a:p>
            <a:pPr marL="12700" marR="5080" algn="just">
              <a:lnSpc>
                <a:spcPct val="100000"/>
              </a:lnSpc>
              <a:spcBef>
                <a:spcPts val="100"/>
              </a:spcBef>
            </a:pPr>
            <a:r>
              <a:rPr lang="en-US" sz="2000" dirty="0">
                <a:latin typeface="Times New Roman"/>
                <a:cs typeface="Times New Roman"/>
              </a:rPr>
              <a:t>Varians belanja investasi/modal (capital expenditure variance)</a:t>
            </a:r>
          </a:p>
          <a:p>
            <a:pPr marL="12700" marR="5080" algn="just">
              <a:lnSpc>
                <a:spcPct val="100000"/>
              </a:lnSpc>
              <a:spcBef>
                <a:spcPts val="100"/>
              </a:spcBef>
            </a:pPr>
            <a:endParaRPr lang="en-US" sz="2000" dirty="0">
              <a:latin typeface="Times New Roman"/>
              <a:cs typeface="Times New Roman"/>
            </a:endParaRPr>
          </a:p>
          <a:p>
            <a:pPr marL="12700" marR="5080" algn="just">
              <a:lnSpc>
                <a:spcPct val="100000"/>
              </a:lnSpc>
              <a:spcBef>
                <a:spcPts val="100"/>
              </a:spcBef>
            </a:pPr>
            <a:endParaRPr lang="en-US" sz="2400" dirty="0">
              <a:latin typeface="Times New Roman"/>
              <a:cs typeface="Times New Roman"/>
            </a:endParaRPr>
          </a:p>
        </p:txBody>
      </p:sp>
      <p:sp>
        <p:nvSpPr>
          <p:cNvPr id="8" name="object 2"/>
          <p:cNvSpPr txBox="1">
            <a:spLocks noGrp="1"/>
          </p:cNvSpPr>
          <p:nvPr>
            <p:ph type="title"/>
          </p:nvPr>
        </p:nvSpPr>
        <p:spPr>
          <a:xfrm>
            <a:off x="844550" y="1295400"/>
            <a:ext cx="11116945" cy="349904"/>
          </a:xfrm>
          <a:prstGeom prst="rect">
            <a:avLst/>
          </a:prstGeom>
        </p:spPr>
        <p:txBody>
          <a:bodyPr vert="horz" wrap="square" lIns="0" tIns="12700" rIns="0" bIns="0" rtlCol="0">
            <a:spAutoFit/>
          </a:bodyPr>
          <a:lstStyle/>
          <a:p>
            <a:pPr marL="265430" marR="5080" indent="-253365" algn="l">
              <a:lnSpc>
                <a:spcPct val="120000"/>
              </a:lnSpc>
              <a:spcBef>
                <a:spcPts val="100"/>
              </a:spcBef>
            </a:pPr>
            <a:r>
              <a:rPr sz="2000" dirty="0"/>
              <a:t>B. INFORMASI YANG DIGUNAKAN UNTUK PENGUKURAN KINERJA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8730" y="1524000"/>
            <a:ext cx="10972799" cy="3141886"/>
          </a:xfrm>
          <a:prstGeom prst="rect">
            <a:avLst/>
          </a:prstGeom>
        </p:spPr>
        <p:txBody>
          <a:bodyPr vert="horz" wrap="square" lIns="0" tIns="12700" rIns="0" bIns="0" rtlCol="0">
            <a:spAutoFit/>
          </a:bodyPr>
          <a:lstStyle/>
          <a:p>
            <a:pPr marL="12700" marR="5080" algn="just">
              <a:lnSpc>
                <a:spcPct val="100000"/>
              </a:lnSpc>
              <a:spcBef>
                <a:spcPts val="100"/>
              </a:spcBef>
            </a:pPr>
            <a:r>
              <a:rPr lang="en-US" sz="2000" dirty="0">
                <a:latin typeface="Times New Roman"/>
                <a:cs typeface="Times New Roman"/>
              </a:rPr>
              <a:t>Informasi nonfinansial dapat dijadikan sebagai tolok ukur lainnya. Informasi non- finansial dapat menambah keyakinan terhadap kualitas proses pengendalian manajemen. Teknik pengukuran kinerja yang komprehensif yang banyak dikembangkan oleh berbagai organisasi dewasa ini adalah Balanced Scorecard. Dengan Balanced Scorecard </a:t>
            </a:r>
            <a:r>
              <a:rPr lang="en-US" sz="2000" dirty="0" err="1">
                <a:latin typeface="Times New Roman"/>
                <a:cs typeface="Times New Roman"/>
              </a:rPr>
              <a:t>kinerja</a:t>
            </a:r>
            <a:r>
              <a:rPr lang="en-US" sz="2000" dirty="0">
                <a:latin typeface="Times New Roman"/>
                <a:cs typeface="Times New Roman"/>
              </a:rPr>
              <a:t> </a:t>
            </a:r>
            <a:r>
              <a:rPr lang="en-US" sz="2000" dirty="0" err="1" smtClean="0">
                <a:latin typeface="Times New Roman"/>
                <a:cs typeface="Times New Roman"/>
              </a:rPr>
              <a:t>organisasi</a:t>
            </a:r>
            <a:r>
              <a:rPr lang="en-US" sz="2000" dirty="0" smtClean="0">
                <a:latin typeface="Times New Roman"/>
                <a:cs typeface="Times New Roman"/>
              </a:rPr>
              <a:t> </a:t>
            </a:r>
            <a:r>
              <a:rPr lang="en-US" sz="2000" dirty="0">
                <a:latin typeface="Times New Roman"/>
                <a:cs typeface="Times New Roman"/>
              </a:rPr>
              <a:t>diukur tidak hanya berdasarkan aspek finansialnya saja, akan tetapi juga aspek non- finansial. Pengukuran dengan metode Balanced Scorecard melibatkan empat aspek, yaitu: </a:t>
            </a:r>
          </a:p>
          <a:p>
            <a:pPr marL="12700" marR="5080" algn="just">
              <a:lnSpc>
                <a:spcPct val="100000"/>
              </a:lnSpc>
              <a:spcBef>
                <a:spcPts val="100"/>
              </a:spcBef>
            </a:pPr>
            <a:r>
              <a:rPr lang="en-US" sz="2000" dirty="0">
                <a:latin typeface="Times New Roman"/>
                <a:cs typeface="Times New Roman"/>
              </a:rPr>
              <a:t>1. Perspektif finansial (financial perspective),</a:t>
            </a:r>
          </a:p>
          <a:p>
            <a:pPr marL="12700" marR="5080" algn="just">
              <a:lnSpc>
                <a:spcPct val="100000"/>
              </a:lnSpc>
              <a:spcBef>
                <a:spcPts val="100"/>
              </a:spcBef>
            </a:pPr>
            <a:r>
              <a:rPr lang="en-US" sz="2000" dirty="0">
                <a:latin typeface="Times New Roman"/>
                <a:cs typeface="Times New Roman"/>
              </a:rPr>
              <a:t>2. Perspektif kepuasan pelanggan (customer perspective),</a:t>
            </a:r>
          </a:p>
          <a:p>
            <a:pPr marL="12700" marR="5080" algn="just">
              <a:lnSpc>
                <a:spcPct val="100000"/>
              </a:lnSpc>
              <a:spcBef>
                <a:spcPts val="100"/>
              </a:spcBef>
            </a:pPr>
            <a:r>
              <a:rPr lang="en-US" sz="2000" dirty="0">
                <a:latin typeface="Times New Roman"/>
                <a:cs typeface="Times New Roman"/>
              </a:rPr>
              <a:t>3. Perspektif efisiensi proses internal (internal process efficiency), dan</a:t>
            </a:r>
          </a:p>
          <a:p>
            <a:pPr marL="12700" marR="5080" algn="just">
              <a:lnSpc>
                <a:spcPct val="100000"/>
              </a:lnSpc>
              <a:spcBef>
                <a:spcPts val="100"/>
              </a:spcBef>
            </a:pPr>
            <a:r>
              <a:rPr lang="en-US" sz="2000" dirty="0">
                <a:latin typeface="Times New Roman"/>
                <a:cs typeface="Times New Roman"/>
              </a:rPr>
              <a:t>4. Perspektif pembelajaran dan pertumbuhan (learning and growth perspective).</a:t>
            </a:r>
          </a:p>
        </p:txBody>
      </p:sp>
      <p:sp>
        <p:nvSpPr>
          <p:cNvPr id="8" name="object 2"/>
          <p:cNvSpPr txBox="1">
            <a:spLocks noGrp="1"/>
          </p:cNvSpPr>
          <p:nvPr>
            <p:ph type="title"/>
          </p:nvPr>
        </p:nvSpPr>
        <p:spPr>
          <a:xfrm>
            <a:off x="635870" y="1066800"/>
            <a:ext cx="9858374" cy="349904"/>
          </a:xfrm>
          <a:prstGeom prst="rect">
            <a:avLst/>
          </a:prstGeom>
        </p:spPr>
        <p:txBody>
          <a:bodyPr vert="horz" wrap="square" lIns="0" tIns="12700" rIns="0" bIns="0" rtlCol="0">
            <a:spAutoFit/>
          </a:bodyPr>
          <a:lstStyle/>
          <a:p>
            <a:pPr marL="265430" marR="5080" indent="-253365" algn="l">
              <a:lnSpc>
                <a:spcPct val="120000"/>
              </a:lnSpc>
              <a:spcBef>
                <a:spcPts val="100"/>
              </a:spcBef>
            </a:pPr>
            <a:r>
              <a:rPr sz="2000" dirty="0"/>
              <a:t>2. Informasi Nonfinansial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92150" y="1761946"/>
            <a:ext cx="10972799" cy="3252172"/>
          </a:xfrm>
          <a:prstGeom prst="rect">
            <a:avLst/>
          </a:prstGeom>
        </p:spPr>
        <p:txBody>
          <a:bodyPr vert="horz" wrap="square" lIns="0" tIns="12700" rIns="0" bIns="0" rtlCol="0">
            <a:spAutoFit/>
          </a:bodyPr>
          <a:lstStyle/>
          <a:p>
            <a:pPr marL="12700" marR="5080" algn="just">
              <a:lnSpc>
                <a:spcPct val="100000"/>
              </a:lnSpc>
              <a:spcBef>
                <a:spcPts val="100"/>
              </a:spcBef>
            </a:pPr>
            <a:r>
              <a:rPr lang="en-US" sz="2000" dirty="0">
                <a:latin typeface="Times New Roman"/>
                <a:cs typeface="Times New Roman"/>
              </a:rPr>
              <a:t>Untuk melakukan pengukuran kinerja, variabel kunci yang sudah </a:t>
            </a:r>
            <a:r>
              <a:rPr lang="en-US" sz="2000" dirty="0" err="1">
                <a:latin typeface="Times New Roman"/>
                <a:cs typeface="Times New Roman"/>
              </a:rPr>
              <a:t>teridentifikasi</a:t>
            </a:r>
            <a:r>
              <a:rPr lang="en-US" sz="2000" dirty="0">
                <a:latin typeface="Times New Roman"/>
                <a:cs typeface="Times New Roman"/>
              </a:rPr>
              <a:t> </a:t>
            </a:r>
            <a:r>
              <a:rPr lang="en-US" sz="2000" dirty="0" err="1" smtClean="0">
                <a:latin typeface="Times New Roman"/>
                <a:cs typeface="Times New Roman"/>
              </a:rPr>
              <a:t>tersebut</a:t>
            </a:r>
            <a:r>
              <a:rPr lang="en-US" sz="2000" dirty="0" smtClean="0">
                <a:latin typeface="Times New Roman"/>
                <a:cs typeface="Times New Roman"/>
              </a:rPr>
              <a:t> </a:t>
            </a:r>
            <a:r>
              <a:rPr lang="en-US" sz="2000" dirty="0">
                <a:latin typeface="Times New Roman"/>
                <a:cs typeface="Times New Roman"/>
              </a:rPr>
              <a:t>kemudian dikembangkan menjadi indikator kinerja untuk unit kerja yang bersangkutan. Untuk dapat diketahui tingkat capaian kinerja, indikator kinerja tersebut kemudian dibanding- kan dengan target kinerja atau standar kinerja. Tahap terakhir adalah evaluasi kinerja yang hasilnya berupa feedback, reward, dan punishment kepada manajer pusat pertanggungjawaban.</a:t>
            </a:r>
          </a:p>
          <a:p>
            <a:pPr marL="12700" marR="5080" algn="just">
              <a:lnSpc>
                <a:spcPct val="100000"/>
              </a:lnSpc>
              <a:spcBef>
                <a:spcPts val="100"/>
              </a:spcBef>
            </a:pPr>
            <a:r>
              <a:rPr lang="en-US" sz="2000" dirty="0" err="1" smtClean="0">
                <a:latin typeface="Times New Roman"/>
                <a:cs typeface="Times New Roman"/>
              </a:rPr>
              <a:t>Indikator</a:t>
            </a:r>
            <a:r>
              <a:rPr lang="en-US" sz="2000" dirty="0" smtClean="0">
                <a:latin typeface="Times New Roman"/>
                <a:cs typeface="Times New Roman"/>
              </a:rPr>
              <a:t> </a:t>
            </a:r>
            <a:r>
              <a:rPr lang="en-US" sz="2000" dirty="0">
                <a:latin typeface="Times New Roman"/>
                <a:cs typeface="Times New Roman"/>
              </a:rPr>
              <a:t>Kinerja digunakan sebagai indikator pelaksanaan strategi yang telah ditetap- kan. Indikator kinerja tersebut dapat berbentuk faktor-faktor keberhasilan utama organisasi (critical success factors) dan indikator kinerja kunci (key performance indicator).</a:t>
            </a:r>
          </a:p>
          <a:p>
            <a:pPr marL="12700" marR="5080" algn="just">
              <a:lnSpc>
                <a:spcPct val="100000"/>
              </a:lnSpc>
              <a:spcBef>
                <a:spcPts val="100"/>
              </a:spcBef>
            </a:pPr>
            <a:endParaRPr lang="en-US" sz="2400" dirty="0">
              <a:latin typeface="Times New Roman"/>
              <a:cs typeface="Times New Roman"/>
            </a:endParaRPr>
          </a:p>
          <a:p>
            <a:pPr marL="12700" marR="5080" algn="just">
              <a:lnSpc>
                <a:spcPct val="100000"/>
              </a:lnSpc>
              <a:spcBef>
                <a:spcPts val="100"/>
              </a:spcBef>
            </a:pPr>
            <a:endParaRPr lang="en-US" sz="2400" dirty="0">
              <a:latin typeface="Times New Roman"/>
              <a:cs typeface="Times New Roman"/>
            </a:endParaRPr>
          </a:p>
        </p:txBody>
      </p:sp>
      <p:sp>
        <p:nvSpPr>
          <p:cNvPr id="8" name="object 2"/>
          <p:cNvSpPr txBox="1">
            <a:spLocks noGrp="1"/>
          </p:cNvSpPr>
          <p:nvPr>
            <p:ph type="title"/>
          </p:nvPr>
        </p:nvSpPr>
        <p:spPr>
          <a:xfrm>
            <a:off x="692150" y="1066800"/>
            <a:ext cx="10785475" cy="349904"/>
          </a:xfrm>
          <a:prstGeom prst="rect">
            <a:avLst/>
          </a:prstGeom>
        </p:spPr>
        <p:txBody>
          <a:bodyPr vert="horz" wrap="square" lIns="0" tIns="12700" rIns="0" bIns="0" rtlCol="0">
            <a:spAutoFit/>
          </a:bodyPr>
          <a:lstStyle/>
          <a:p>
            <a:pPr marL="265430" marR="5080" indent="-253365" algn="l">
              <a:lnSpc>
                <a:spcPct val="120000"/>
              </a:lnSpc>
              <a:spcBef>
                <a:spcPts val="100"/>
              </a:spcBef>
            </a:pPr>
            <a:r>
              <a:rPr sz="2000" dirty="0"/>
              <a:t>C. PERANAN INDIKATOR KINERJA DALAM PENGUKURAN KINERJA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 Presentasi Tentang Manajemen Kas dan Anggaran Kas</Template>
  <TotalTime>90</TotalTime>
  <Words>1764</Words>
  <Application>Microsoft Office PowerPoint</Application>
  <PresentationFormat>Custom</PresentationFormat>
  <Paragraphs>106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BAB 8 PENGUKURAN KINERJA SEKTOR PUBLIK</vt:lpstr>
      <vt:lpstr>PENGUKURAN KINERJA SEKTOR PUBLIK</vt:lpstr>
      <vt:lpstr>A. PENGUKURAN KINERJA ORGANISASI SEKTOR PUBLIK</vt:lpstr>
      <vt:lpstr>Pengukuran Kinerja Ekonomi Dan Non Ekonomi</vt:lpstr>
      <vt:lpstr>PowerPoint Presentation</vt:lpstr>
      <vt:lpstr>PowerPoint Presentation</vt:lpstr>
      <vt:lpstr>B. INFORMASI YANG DIGUNAKAN UNTUK PENGUKURAN KINERJA</vt:lpstr>
      <vt:lpstr>2. Informasi Nonfinansial</vt:lpstr>
      <vt:lpstr>C. PERANAN INDIKATOR KINERJA DALAM PENGUKURAN KINERJA</vt:lpstr>
      <vt:lpstr>PowerPoint Presentation</vt:lpstr>
      <vt:lpstr>CONTOH PENGEMBANGAN INDIKATOR KERJA</vt:lpstr>
      <vt:lpstr>PowerPoint Presentation</vt:lpstr>
      <vt:lpstr>D. INDIKATOR KINERJA DAN PENGUKURAN VALUE FOR MONEY</vt:lpstr>
      <vt:lpstr>PowerPoint Presentation</vt:lpstr>
      <vt:lpstr>E. PENGUKURAN VALUE FOR MONEY</vt:lpstr>
      <vt:lpstr>G. LANGKAH LANGKAH PENGUKURAN VALUE FOR MONEY</vt:lpstr>
      <vt:lpstr>Pengukuran Efektivitas</vt:lpstr>
      <vt:lpstr>TERIMA KASIH  Semoga materi ini bermanfaat  bagi kita semua.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Rifki Yufriza</dc:creator>
  <cp:lastModifiedBy>MyBook 14F</cp:lastModifiedBy>
  <cp:revision>75</cp:revision>
  <dcterms:created xsi:type="dcterms:W3CDTF">1900-01-01T00:00:00Z</dcterms:created>
  <dcterms:modified xsi:type="dcterms:W3CDTF">2025-06-11T02:21:16Z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Impress</vt:lpwstr>
  </property>
  <property fmtid="{D5CDD505-2E9C-101B-9397-08002B2CF9AE}" pid="3" name="ICV">
    <vt:lpwstr>7B7E48444F93120E06B8486801E3FA7B_33</vt:lpwstr>
  </property>
  <property fmtid="{D5CDD505-2E9C-101B-9397-08002B2CF9AE}" pid="4" name="KSOProductBuildVer">
    <vt:lpwstr>2052-11.34.01</vt:lpwstr>
  </property>
</Properties>
</file>