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2" r:id="rId3"/>
    <p:sldId id="278" r:id="rId4"/>
    <p:sldId id="273" r:id="rId5"/>
    <p:sldId id="274" r:id="rId6"/>
    <p:sldId id="275" r:id="rId7"/>
    <p:sldId id="276" r:id="rId8"/>
    <p:sldId id="277" r:id="rId9"/>
    <p:sldId id="271" r:id="rId10"/>
  </p:sldIdLst>
  <p:sldSz cx="12204700" cy="6858000"/>
  <p:notesSz cx="122047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60"/>
  </p:normalViewPr>
  <p:slideViewPr>
    <p:cSldViewPr>
      <p:cViewPr varScale="1">
        <p:scale>
          <a:sx n="68" d="100"/>
          <a:sy n="68" d="100"/>
        </p:scale>
        <p:origin x="786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Holder 2"/>
          <p:cNvSpPr>
            <a:spLocks noGrp="1"/>
          </p:cNvSpPr>
          <p:nvPr>
            <p:ph type="ctrTitle"/>
          </p:nvPr>
        </p:nvSpPr>
        <p:spPr>
          <a:xfrm>
            <a:off x="3844990" y="1359485"/>
            <a:ext cx="469626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626" name="Holder 3"/>
          <p:cNvSpPr>
            <a:spLocks noGrp="1"/>
          </p:cNvSpPr>
          <p:nvPr>
            <p:ph type="subTitle" idx="4"/>
          </p:nvPr>
        </p:nvSpPr>
        <p:spPr>
          <a:xfrm>
            <a:off x="1830705" y="3840480"/>
            <a:ext cx="8543290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48627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628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629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955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582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583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584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585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98659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631" name="Holder 3"/>
          <p:cNvSpPr>
            <a:spLocks noGrp="1"/>
          </p:cNvSpPr>
          <p:nvPr>
            <p:ph sz="half" idx="2"/>
          </p:nvPr>
        </p:nvSpPr>
        <p:spPr>
          <a:xfrm>
            <a:off x="610235" y="1577340"/>
            <a:ext cx="530904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2" name="Holder 4"/>
          <p:cNvSpPr>
            <a:spLocks noGrp="1"/>
          </p:cNvSpPr>
          <p:nvPr>
            <p:ph sz="half" idx="3"/>
          </p:nvPr>
        </p:nvSpPr>
        <p:spPr>
          <a:xfrm>
            <a:off x="6285420" y="1577340"/>
            <a:ext cx="5309045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3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634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635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076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48637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638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639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5330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641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642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173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" y="1"/>
            <a:ext cx="12203513" cy="6857363"/>
          </a:xfrm>
          <a:prstGeom prst="rect">
            <a:avLst/>
          </a:prstGeom>
        </p:spPr>
      </p:pic>
      <p:sp>
        <p:nvSpPr>
          <p:cNvPr id="1048576" name="Holder 2"/>
          <p:cNvSpPr>
            <a:spLocks noGrp="1"/>
          </p:cNvSpPr>
          <p:nvPr>
            <p:ph type="title"/>
          </p:nvPr>
        </p:nvSpPr>
        <p:spPr>
          <a:xfrm>
            <a:off x="157982" y="923367"/>
            <a:ext cx="112092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1048577" name="Holder 3"/>
          <p:cNvSpPr>
            <a:spLocks noGrp="1"/>
          </p:cNvSpPr>
          <p:nvPr>
            <p:ph type="body" idx="1"/>
          </p:nvPr>
        </p:nvSpPr>
        <p:spPr>
          <a:xfrm>
            <a:off x="711669" y="1870252"/>
            <a:ext cx="10610461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0" i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</a:defRPr>
            </a:lvl1pPr>
          </a:lstStyle>
          <a:p>
            <a:endParaRPr/>
          </a:p>
        </p:txBody>
      </p:sp>
      <p:sp>
        <p:nvSpPr>
          <p:cNvPr id="1048578" name="Holder 4"/>
          <p:cNvSpPr>
            <a:spLocks noGrp="1"/>
          </p:cNvSpPr>
          <p:nvPr>
            <p:ph type="ftr" sz="quarter" idx="5"/>
          </p:nvPr>
        </p:nvSpPr>
        <p:spPr>
          <a:xfrm>
            <a:off x="4149598" y="6377940"/>
            <a:ext cx="39055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1048579" name="Holder 5"/>
          <p:cNvSpPr>
            <a:spLocks noGrp="1"/>
          </p:cNvSpPr>
          <p:nvPr>
            <p:ph type="dt" sz="half" idx="6"/>
          </p:nvPr>
        </p:nvSpPr>
        <p:spPr>
          <a:xfrm>
            <a:off x="610235" y="6377940"/>
            <a:ext cx="28070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1048580" name="Holder 6"/>
          <p:cNvSpPr>
            <a:spLocks noGrp="1"/>
          </p:cNvSpPr>
          <p:nvPr>
            <p:ph type="sldNum" sz="quarter" idx="7"/>
          </p:nvPr>
        </p:nvSpPr>
        <p:spPr>
          <a:xfrm>
            <a:off x="8787384" y="6377940"/>
            <a:ext cx="28070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4642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object 2"/>
          <p:cNvSpPr txBox="1">
            <a:spLocks noGrp="1"/>
          </p:cNvSpPr>
          <p:nvPr>
            <p:ph type="title"/>
          </p:nvPr>
        </p:nvSpPr>
        <p:spPr>
          <a:xfrm>
            <a:off x="1911350" y="1447800"/>
            <a:ext cx="8382000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sz="3200" dirty="0"/>
              <a:t>BAB 9</a:t>
            </a:r>
            <a:br>
              <a:rPr lang="en-US" sz="3200" dirty="0"/>
            </a:br>
            <a:br>
              <a:rPr lang="en-US" sz="3200" dirty="0"/>
            </a:br>
            <a:r>
              <a:rPr lang="en-ID" sz="3200" dirty="0"/>
              <a:t>Teknik </a:t>
            </a:r>
            <a:r>
              <a:rPr lang="en-ID" sz="3200" dirty="0" err="1"/>
              <a:t>Akuntansi</a:t>
            </a:r>
            <a:r>
              <a:rPr lang="en-ID" sz="3200" dirty="0"/>
              <a:t> </a:t>
            </a:r>
            <a:r>
              <a:rPr lang="en-ID" sz="3200" dirty="0" err="1"/>
              <a:t>Keuangan</a:t>
            </a:r>
            <a:r>
              <a:rPr lang="en-ID" sz="3200" dirty="0"/>
              <a:t> Sektor Publik </a:t>
            </a:r>
            <a:endParaRPr lang="en-US" sz="3200" dirty="0"/>
          </a:p>
        </p:txBody>
      </p:sp>
      <p:sp>
        <p:nvSpPr>
          <p:cNvPr id="1048588" name="object 4"/>
          <p:cNvSpPr txBox="1"/>
          <p:nvPr/>
        </p:nvSpPr>
        <p:spPr>
          <a:xfrm>
            <a:off x="920750" y="3810000"/>
            <a:ext cx="1036320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sz="2000" b="1" spc="3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2000" b="1" spc="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Publik</a:t>
            </a:r>
          </a:p>
          <a:p>
            <a:pPr algn="ctr"/>
            <a:r>
              <a:rPr lang="en-US" sz="2000" b="1" spc="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Dinda Paramita (2312129007P)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B534BD-2D7D-7934-6236-FB432E4A9F08}"/>
              </a:ext>
            </a:extLst>
          </p:cNvPr>
          <p:cNvSpPr txBox="1"/>
          <p:nvPr/>
        </p:nvSpPr>
        <p:spPr>
          <a:xfrm>
            <a:off x="158750" y="533400"/>
            <a:ext cx="1204595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b="1" dirty="0"/>
              <a:t>TEORI AKUNTANSI SEKTOR PUBLIK </a:t>
            </a:r>
          </a:p>
          <a:p>
            <a:pPr algn="ctr"/>
            <a:endParaRPr lang="en-ID" dirty="0"/>
          </a:p>
          <a:p>
            <a:pPr algn="just"/>
            <a:r>
              <a:rPr lang="en-ID" dirty="0"/>
              <a:t>Teori yang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.  Teori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dipertanyakan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Tujuan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,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kekurangan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kelebihan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, dan </a:t>
            </a:r>
            <a:r>
              <a:rPr lang="en-ID" dirty="0" err="1"/>
              <a:t>memperbaiki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datang</a:t>
            </a:r>
            <a:r>
              <a:rPr lang="en-ID" dirty="0"/>
              <a:t> agar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. Dalam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pula </a:t>
            </a:r>
            <a:r>
              <a:rPr lang="en-ID" dirty="0" err="1"/>
              <a:t>kendala-kendala</a:t>
            </a:r>
            <a:r>
              <a:rPr lang="en-ID" dirty="0"/>
              <a:t> yang </a:t>
            </a:r>
            <a:r>
              <a:rPr lang="en-ID" dirty="0" err="1"/>
              <a:t>dialami</a:t>
            </a:r>
            <a:r>
              <a:rPr lang="en-ID" dirty="0"/>
              <a:t> oleh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:</a:t>
            </a:r>
          </a:p>
          <a:p>
            <a:pPr marL="342900" indent="-342900" algn="just">
              <a:buAutoNum type="arabicPeriod"/>
            </a:pPr>
            <a:r>
              <a:rPr lang="en-ID" dirty="0" err="1"/>
              <a:t>Objektivitas</a:t>
            </a:r>
            <a:endParaRPr lang="en-ID" dirty="0"/>
          </a:p>
          <a:p>
            <a:pPr algn="just"/>
            <a:r>
              <a:rPr lang="en-ID" dirty="0"/>
              <a:t>Adanya </a:t>
            </a:r>
            <a:r>
              <a:rPr lang="en-ID" dirty="0" err="1"/>
              <a:t>benturan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stakeholder. Adanya </a:t>
            </a:r>
            <a:r>
              <a:rPr lang="en-ID" dirty="0" err="1"/>
              <a:t>sikap</a:t>
            </a:r>
            <a:r>
              <a:rPr lang="en-ID" dirty="0"/>
              <a:t> </a:t>
            </a:r>
            <a:r>
              <a:rPr lang="en-ID" dirty="0" err="1"/>
              <a:t>membela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tersendiri</a:t>
            </a:r>
            <a:r>
              <a:rPr lang="en-ID" dirty="0"/>
              <a:t>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sikap</a:t>
            </a:r>
            <a:r>
              <a:rPr lang="en-ID" dirty="0"/>
              <a:t> yang </a:t>
            </a:r>
            <a:r>
              <a:rPr lang="en-ID" dirty="0" err="1"/>
              <a:t>objektiv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2. </a:t>
            </a:r>
            <a:r>
              <a:rPr lang="en-ID" dirty="0" err="1"/>
              <a:t>Konsisten</a:t>
            </a:r>
            <a:endParaRPr lang="en-ID" dirty="0"/>
          </a:p>
          <a:p>
            <a:pPr algn="just"/>
            <a:r>
              <a:rPr lang="sv-SE" dirty="0"/>
              <a:t>Seorang akuntan harus konsisten dengan metode yang dipakai saat melakukan pencatatan agar dapat mengetahui perkembangan dari tahun ke tahun.</a:t>
            </a:r>
          </a:p>
          <a:p>
            <a:pPr algn="just"/>
            <a:r>
              <a:rPr lang="sv-SE" dirty="0"/>
              <a:t>3. Daya Banding</a:t>
            </a:r>
          </a:p>
          <a:p>
            <a:pPr algn="just"/>
            <a:r>
              <a:rPr lang="sv-SE" dirty="0"/>
              <a:t>Laporan keuangan sektor publik hendaknya dapat dibandingkan antara periode waktu dan dengan instansi lain yang sejenis.</a:t>
            </a:r>
          </a:p>
          <a:p>
            <a:pPr algn="just"/>
            <a:r>
              <a:rPr lang="sv-SE" dirty="0"/>
              <a:t>4. Tepat Waktu</a:t>
            </a:r>
          </a:p>
          <a:p>
            <a:pPr algn="just"/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disajikan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agar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Keputusan </a:t>
            </a:r>
            <a:r>
              <a:rPr lang="en-ID" dirty="0" err="1"/>
              <a:t>ekonomi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 dan </a:t>
            </a:r>
            <a:r>
              <a:rPr lang="en-ID" dirty="0" err="1"/>
              <a:t>politik</a:t>
            </a:r>
            <a:endParaRPr lang="en-ID" dirty="0"/>
          </a:p>
          <a:p>
            <a:pPr algn="just"/>
            <a:r>
              <a:rPr lang="en-ID" dirty="0"/>
              <a:t>5. </a:t>
            </a:r>
            <a:r>
              <a:rPr lang="en-ID" dirty="0" err="1"/>
              <a:t>Ekonomis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penyajian</a:t>
            </a:r>
            <a:r>
              <a:rPr lang="en-ID" dirty="0"/>
              <a:t> </a:t>
            </a:r>
            <a:r>
              <a:rPr lang="en-ID" dirty="0" err="1"/>
              <a:t>laporan</a:t>
            </a:r>
            <a:endParaRPr lang="en-ID" dirty="0"/>
          </a:p>
          <a:p>
            <a:pPr algn="just"/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dibutuhkan</a:t>
            </a:r>
            <a:r>
              <a:rPr lang="en-ID" dirty="0"/>
              <a:t>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pula </a:t>
            </a:r>
            <a:r>
              <a:rPr lang="en-ID" dirty="0" err="1"/>
              <a:t>biaya</a:t>
            </a:r>
            <a:r>
              <a:rPr lang="en-ID" dirty="0"/>
              <a:t> yang </a:t>
            </a:r>
            <a:r>
              <a:rPr lang="en-ID" dirty="0" err="1"/>
              <a:t>dibutuhkan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6. </a:t>
            </a:r>
            <a:r>
              <a:rPr lang="en-ID" dirty="0" err="1"/>
              <a:t>Materialistis</a:t>
            </a:r>
            <a:endParaRPr lang="en-ID" dirty="0"/>
          </a:p>
          <a:p>
            <a:pPr algn="just"/>
            <a:r>
              <a:rPr lang="en-ID" dirty="0" err="1"/>
              <a:t>Informasi</a:t>
            </a:r>
            <a:r>
              <a:rPr lang="en-ID" dirty="0"/>
              <a:t> yang material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signifikan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Keputusan.</a:t>
            </a:r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612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52ADF3-DE21-AC3E-B347-6EC5064C04EA}"/>
              </a:ext>
            </a:extLst>
          </p:cNvPr>
          <p:cNvSpPr txBox="1"/>
          <p:nvPr/>
        </p:nvSpPr>
        <p:spPr>
          <a:xfrm>
            <a:off x="387350" y="838200"/>
            <a:ext cx="11658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PERLUNYA SISTEM AKUNTANSI SEKTOR PUBLIK</a:t>
            </a:r>
          </a:p>
          <a:p>
            <a:endParaRPr lang="en-US" b="1" dirty="0"/>
          </a:p>
          <a:p>
            <a:pPr algn="just"/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aktifitas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Keputusan.</a:t>
            </a:r>
            <a:r>
              <a:rPr lang="en-ID" dirty="0"/>
              <a:t> Ruang </a:t>
            </a:r>
            <a:r>
              <a:rPr lang="en-ID" dirty="0" err="1"/>
              <a:t>lingkup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yang </a:t>
            </a:r>
            <a:r>
              <a:rPr lang="en-ID" dirty="0" err="1"/>
              <a:t>mencngkup</a:t>
            </a:r>
            <a:r>
              <a:rPr lang="en-ID" dirty="0"/>
              <a:t> </a:t>
            </a:r>
            <a:r>
              <a:rPr lang="en-ID" dirty="0" err="1"/>
              <a:t>pengumpulan</a:t>
            </a:r>
            <a:r>
              <a:rPr lang="en-ID" dirty="0"/>
              <a:t> data, </a:t>
            </a:r>
            <a:r>
              <a:rPr lang="en-ID" dirty="0" err="1"/>
              <a:t>penganalisisan</a:t>
            </a:r>
            <a:r>
              <a:rPr lang="en-ID" dirty="0"/>
              <a:t>, </a:t>
            </a:r>
            <a:r>
              <a:rPr lang="en-ID" dirty="0" err="1"/>
              <a:t>pengklasifikasian</a:t>
            </a:r>
            <a:r>
              <a:rPr lang="en-ID" dirty="0"/>
              <a:t>, </a:t>
            </a:r>
            <a:r>
              <a:rPr lang="en-ID" dirty="0" err="1"/>
              <a:t>pencatatan</a:t>
            </a:r>
            <a:r>
              <a:rPr lang="en-ID" dirty="0"/>
              <a:t>, dan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entitas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penafsiran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hasil-hasil</a:t>
            </a:r>
            <a:r>
              <a:rPr lang="en-ID" dirty="0"/>
              <a:t> </a:t>
            </a:r>
            <a:r>
              <a:rPr lang="en-ID" dirty="0" err="1"/>
              <a:t>nya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Masisi (1978) </a:t>
            </a:r>
            <a:r>
              <a:rPr lang="en-ID" dirty="0" err="1"/>
              <a:t>dalam</a:t>
            </a:r>
            <a:r>
              <a:rPr lang="en-ID" dirty="0"/>
              <a:t> Glynn (1933)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system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Identifikasi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Pengklasifikasian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operasi</a:t>
            </a:r>
            <a:r>
              <a:rPr lang="en-ID" dirty="0"/>
              <a:t> </a:t>
            </a:r>
            <a:r>
              <a:rPr lang="en-ID" dirty="0" err="1"/>
              <a:t>secar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 :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pembelian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diakui</a:t>
            </a:r>
            <a:r>
              <a:rPr lang="en-ID" dirty="0"/>
              <a:t>/</a:t>
            </a:r>
            <a:r>
              <a:rPr lang="en-ID" dirty="0" err="1"/>
              <a:t>dicatat</a:t>
            </a:r>
            <a:r>
              <a:rPr lang="en-ID" dirty="0"/>
              <a:t> Ketika Keputusan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, pada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pesanan</a:t>
            </a:r>
            <a:r>
              <a:rPr lang="en-ID" dirty="0"/>
              <a:t>, Ketika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, Ketika </a:t>
            </a:r>
            <a:r>
              <a:rPr lang="en-ID" dirty="0" err="1"/>
              <a:t>faktur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, Ketika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proses </a:t>
            </a:r>
            <a:r>
              <a:rPr lang="en-ID" dirty="0" err="1"/>
              <a:t>produksi</a:t>
            </a:r>
            <a:r>
              <a:rPr lang="en-ID" dirty="0"/>
              <a:t>. Atau Ketika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kas. Oleh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dicatat</a:t>
            </a:r>
            <a:r>
              <a:rPr lang="en-ID" dirty="0"/>
              <a:t>/</a:t>
            </a:r>
            <a:r>
              <a:rPr lang="en-ID" dirty="0" err="1"/>
              <a:t>diakui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/>
              <a:t>Adanya system </a:t>
            </a:r>
            <a:r>
              <a:rPr lang="en-ID" dirty="0" err="1"/>
              <a:t>pengendalian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realibilitas</a:t>
            </a:r>
            <a:r>
              <a:rPr lang="en-ID" dirty="0"/>
              <a:t>.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pengendalian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dua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 formal dan </a:t>
            </a:r>
            <a:r>
              <a:rPr lang="en-ID" dirty="0" err="1"/>
              <a:t>substansial</a:t>
            </a:r>
            <a:r>
              <a:rPr lang="en-ID" dirty="0"/>
              <a:t>. </a:t>
            </a:r>
            <a:r>
              <a:rPr lang="en-ID" dirty="0" err="1"/>
              <a:t>Kmponen</a:t>
            </a:r>
            <a:r>
              <a:rPr lang="en-ID" dirty="0"/>
              <a:t> formal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pembukuan</a:t>
            </a:r>
            <a:r>
              <a:rPr lang="en-ID" dirty="0"/>
              <a:t> </a:t>
            </a:r>
            <a:r>
              <a:rPr lang="en-ID" dirty="0" err="1"/>
              <a:t>berpasangan</a:t>
            </a:r>
            <a:r>
              <a:rPr lang="en-ID" dirty="0"/>
              <a:t>, </a:t>
            </a:r>
            <a:r>
              <a:rPr lang="en-ID" dirty="0" err="1"/>
              <a:t>komponen</a:t>
            </a:r>
            <a:r>
              <a:rPr lang="en-ID" dirty="0"/>
              <a:t> </a:t>
            </a:r>
            <a:r>
              <a:rPr lang="en-ID" dirty="0" err="1"/>
              <a:t>sustansial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Menghitung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masing </a:t>
            </a:r>
            <a:r>
              <a:rPr lang="en-ID" dirty="0" err="1"/>
              <a:t>masing</a:t>
            </a:r>
            <a:r>
              <a:rPr lang="en-US" dirty="0"/>
              <a:t>: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. Pada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direkomendasikan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system </a:t>
            </a:r>
            <a:r>
              <a:rPr lang="en-US" dirty="0" err="1"/>
              <a:t>pembukuan</a:t>
            </a:r>
            <a:r>
              <a:rPr lang="en-US" dirty="0"/>
              <a:t> </a:t>
            </a:r>
            <a:r>
              <a:rPr lang="en-US" dirty="0" err="1"/>
              <a:t>berpasangan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akun-akun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sama-sama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agar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. </a:t>
            </a:r>
            <a:r>
              <a:rPr lang="en-US" dirty="0" err="1"/>
              <a:t>Sisklus</a:t>
            </a:r>
            <a:r>
              <a:rPr lang="en-US" dirty="0"/>
              <a:t> </a:t>
            </a:r>
            <a:r>
              <a:rPr lang="en-US" dirty="0" err="1"/>
              <a:t>akuntasi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216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3D2846-1D27-5A13-780E-F9DC5827461F}"/>
              </a:ext>
            </a:extLst>
          </p:cNvPr>
          <p:cNvSpPr txBox="1"/>
          <p:nvPr/>
        </p:nvSpPr>
        <p:spPr>
          <a:xfrm>
            <a:off x="234950" y="1066800"/>
            <a:ext cx="1151391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STANDAR AKUNTASI SEKTOR PUBLIK</a:t>
            </a:r>
          </a:p>
          <a:p>
            <a:pPr algn="ctr"/>
            <a:endParaRPr lang="en-US" b="1" dirty="0"/>
          </a:p>
          <a:p>
            <a:pPr algn="just"/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– </a:t>
            </a:r>
            <a:r>
              <a:rPr lang="en-ID" dirty="0" err="1"/>
              <a:t>prinsip</a:t>
            </a:r>
            <a:r>
              <a:rPr lang="en-ID" dirty="0"/>
              <a:t>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perlakuan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penyusunan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akuntasi</a:t>
            </a:r>
            <a:r>
              <a:rPr lang="en-ID" dirty="0"/>
              <a:t> sangat </a:t>
            </a:r>
            <a:r>
              <a:rPr lang="en-ID" dirty="0" err="1"/>
              <a:t>diperlukan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menjamin</a:t>
            </a:r>
            <a:r>
              <a:rPr lang="en-ID" dirty="0"/>
              <a:t>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 Tidak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yang </a:t>
            </a:r>
            <a:r>
              <a:rPr lang="en-ID" dirty="0" err="1"/>
              <a:t>memadai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impilkasi</a:t>
            </a:r>
            <a:r>
              <a:rPr lang="en-ID" dirty="0"/>
              <a:t> negative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rendahnya</a:t>
            </a:r>
            <a:r>
              <a:rPr lang="en-ID" dirty="0"/>
              <a:t> </a:t>
            </a:r>
            <a:r>
              <a:rPr lang="en-ID" dirty="0" err="1"/>
              <a:t>reliabilitas</a:t>
            </a:r>
            <a:r>
              <a:rPr lang="en-ID" dirty="0"/>
              <a:t> dan </a:t>
            </a:r>
            <a:r>
              <a:rPr lang="en-ID" dirty="0" err="1"/>
              <a:t>objektivitas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disajikan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Hal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dipertimbangkan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disajikan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, </a:t>
            </a:r>
            <a:r>
              <a:rPr lang="en-ID" dirty="0" err="1"/>
              <a:t>kinerja</a:t>
            </a:r>
            <a:r>
              <a:rPr lang="en-ID" dirty="0"/>
              <a:t>, dan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petunjuk</a:t>
            </a:r>
            <a:r>
              <a:rPr lang="en-ID" dirty="0"/>
              <a:t> dan </a:t>
            </a:r>
            <a:r>
              <a:rPr lang="en-ID" dirty="0" err="1"/>
              <a:t>aturan</a:t>
            </a:r>
            <a:r>
              <a:rPr lang="en-ID" dirty="0"/>
              <a:t> Tindakan </a:t>
            </a:r>
            <a:r>
              <a:rPr lang="en-ID" dirty="0" err="1"/>
              <a:t>bagi</a:t>
            </a:r>
            <a:r>
              <a:rPr lang="en-ID" dirty="0"/>
              <a:t> auditor yang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pengujian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hati-hati</a:t>
            </a:r>
            <a:r>
              <a:rPr lang="en-ID" dirty="0"/>
              <a:t> dan independent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menggnakan</a:t>
            </a:r>
            <a:r>
              <a:rPr lang="en-ID" dirty="0"/>
              <a:t> </a:t>
            </a:r>
            <a:r>
              <a:rPr lang="en-ID" dirty="0" err="1"/>
              <a:t>keahlin</a:t>
            </a:r>
            <a:r>
              <a:rPr lang="en-ID" dirty="0"/>
              <a:t> dan </a:t>
            </a:r>
            <a:r>
              <a:rPr lang="en-ID" dirty="0" err="1"/>
              <a:t>integritasnya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mengaudit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membuktikan</a:t>
            </a:r>
            <a:r>
              <a:rPr lang="en-ID" dirty="0"/>
              <a:t> </a:t>
            </a:r>
            <a:r>
              <a:rPr lang="en-ID" dirty="0" err="1"/>
              <a:t>kewajaranya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petunjuk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kumpulan</a:t>
            </a:r>
            <a:r>
              <a:rPr lang="en-ID" dirty="0"/>
              <a:t> data yang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disajikan</a:t>
            </a:r>
            <a:r>
              <a:rPr lang="en-ID" dirty="0"/>
              <a:t> yang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variable yang </a:t>
            </a:r>
            <a:r>
              <a:rPr lang="en-ID" dirty="0" err="1"/>
              <a:t>patut</a:t>
            </a:r>
            <a:r>
              <a:rPr lang="en-ID" dirty="0"/>
              <a:t> </a:t>
            </a:r>
            <a:r>
              <a:rPr lang="en-ID" dirty="0" err="1"/>
              <a:t>dipertimbangkan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perpajakan</a:t>
            </a:r>
            <a:r>
              <a:rPr lang="en-ID" dirty="0"/>
              <a:t>, </a:t>
            </a:r>
            <a:r>
              <a:rPr lang="en-ID" dirty="0" err="1"/>
              <a:t>regulasi</a:t>
            </a:r>
            <a:r>
              <a:rPr lang="en-ID" dirty="0"/>
              <a:t>, </a:t>
            </a:r>
            <a:r>
              <a:rPr lang="en-ID" dirty="0" err="1"/>
              <a:t>ekonomi</a:t>
            </a:r>
            <a:r>
              <a:rPr lang="en-ID" dirty="0"/>
              <a:t> dan </a:t>
            </a:r>
            <a:r>
              <a:rPr lang="en-ID" dirty="0" err="1"/>
              <a:t>penigkatan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social </a:t>
            </a:r>
            <a:r>
              <a:rPr lang="en-ID" dirty="0" err="1"/>
              <a:t>lainnya</a:t>
            </a:r>
            <a:r>
              <a:rPr lang="en-ID" dirty="0"/>
              <a:t>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dan </a:t>
            </a:r>
            <a:r>
              <a:rPr lang="en-ID" dirty="0" err="1"/>
              <a:t>teori</a:t>
            </a:r>
            <a:r>
              <a:rPr lang="en-ID" dirty="0"/>
              <a:t> yang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berkepentingan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disiplin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8183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67DBF3-C880-BF11-B99F-C7B26365F490}"/>
              </a:ext>
            </a:extLst>
          </p:cNvPr>
          <p:cNvSpPr txBox="1"/>
          <p:nvPr/>
        </p:nvSpPr>
        <p:spPr>
          <a:xfrm>
            <a:off x="265918" y="1219200"/>
            <a:ext cx="119697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dirty="0"/>
              <a:t>Hal yang </a:t>
            </a:r>
            <a:r>
              <a:rPr lang="en-ID" dirty="0" err="1"/>
              <a:t>diperhatikan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penyusunan</a:t>
            </a:r>
            <a:r>
              <a:rPr lang="en-ID" dirty="0"/>
              <a:t> dan </a:t>
            </a:r>
            <a:r>
              <a:rPr lang="en-ID" dirty="0" err="1"/>
              <a:t>penetapan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terjadinya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yang overload. </a:t>
            </a:r>
            <a:r>
              <a:rPr lang="en-ID" dirty="0" err="1"/>
              <a:t>Standar</a:t>
            </a:r>
            <a:r>
              <a:rPr lang="en-ID" dirty="0"/>
              <a:t> overload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: 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banyak</a:t>
            </a:r>
            <a:endParaRPr lang="en-ID" dirty="0"/>
          </a:p>
          <a:p>
            <a:pPr marL="342900" indent="-342900" algn="just">
              <a:buFont typeface="+mj-lt"/>
              <a:buAutoNum type="alphaLcParenR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rumit</a:t>
            </a:r>
            <a:endParaRPr lang="en-ID" dirty="0"/>
          </a:p>
          <a:p>
            <a:pPr marL="342900" indent="-342900" algn="just">
              <a:buFont typeface="+mj-lt"/>
              <a:buAutoNum type="alphaLcParenR"/>
            </a:pPr>
            <a:r>
              <a:rPr lang="en-ID" dirty="0"/>
              <a:t>Tidak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yang </a:t>
            </a:r>
            <a:r>
              <a:rPr lang="en-ID" dirty="0" err="1"/>
              <a:t>tegas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sulit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pilihan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penerapannya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mempu</a:t>
            </a:r>
            <a:r>
              <a:rPr lang="en-ID" dirty="0"/>
              <a:t> 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yang </a:t>
            </a:r>
            <a:r>
              <a:rPr lang="en-ID" dirty="0" err="1"/>
              <a:t>sifatnya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(general purpose standards),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gagal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menyajikan</a:t>
            </a:r>
            <a:r>
              <a:rPr lang="en-ID" dirty="0"/>
              <a:t> </a:t>
            </a:r>
            <a:r>
              <a:rPr lang="en-ID" dirty="0" err="1"/>
              <a:t>pebedaan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diantara</a:t>
            </a:r>
            <a:r>
              <a:rPr lang="en-ID" dirty="0"/>
              <a:t> para </a:t>
            </a:r>
            <a:r>
              <a:rPr lang="en-ID" dirty="0" err="1"/>
              <a:t>penyaji</a:t>
            </a:r>
            <a:r>
              <a:rPr lang="en-ID" dirty="0"/>
              <a:t> dan </a:t>
            </a:r>
            <a:r>
              <a:rPr lang="en-ID" dirty="0" err="1"/>
              <a:t>pengguna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spesifik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gagal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Entitas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dan </a:t>
            </a:r>
            <a:r>
              <a:rPr lang="en-ID" dirty="0" err="1"/>
              <a:t>entitas</a:t>
            </a:r>
            <a:r>
              <a:rPr lang="en-ID" dirty="0"/>
              <a:t> non </a:t>
            </a:r>
            <a:r>
              <a:rPr lang="en-ID" dirty="0" err="1"/>
              <a:t>publik</a:t>
            </a:r>
            <a:r>
              <a:rPr lang="en-ID" dirty="0"/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tahunan</a:t>
            </a:r>
            <a:r>
              <a:rPr lang="en-ID" dirty="0"/>
              <a:t> dan interim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dan </a:t>
            </a:r>
            <a:r>
              <a:rPr lang="en-ID" dirty="0" err="1"/>
              <a:t>kecil</a:t>
            </a:r>
            <a:r>
              <a:rPr lang="en-ID" dirty="0"/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auditan</a:t>
            </a:r>
            <a:r>
              <a:rPr lang="en-ID" dirty="0"/>
              <a:t> dan non </a:t>
            </a:r>
            <a:r>
              <a:rPr lang="en-ID" dirty="0" err="1"/>
              <a:t>auditan</a:t>
            </a:r>
            <a:endParaRPr lang="en-ID" dirty="0"/>
          </a:p>
          <a:p>
            <a:pPr algn="just"/>
            <a:r>
              <a:rPr lang="en-ID" dirty="0"/>
              <a:t>f) </a:t>
            </a:r>
            <a:r>
              <a:rPr lang="en-ID" dirty="0" err="1"/>
              <a:t>Pengungkapan</a:t>
            </a:r>
            <a:r>
              <a:rPr lang="en-ID" dirty="0"/>
              <a:t> yang </a:t>
            </a:r>
            <a:r>
              <a:rPr lang="en-ID" dirty="0" err="1"/>
              <a:t>berlebihan</a:t>
            </a:r>
            <a:r>
              <a:rPr lang="en-ID" dirty="0"/>
              <a:t>, </a:t>
            </a:r>
            <a:r>
              <a:rPr lang="en-ID" dirty="0" err="1"/>
              <a:t>pengukuran</a:t>
            </a:r>
            <a:r>
              <a:rPr lang="en-ID" dirty="0"/>
              <a:t> yang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kompleks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keduaduanya</a:t>
            </a:r>
            <a:r>
              <a:rPr lang="en-ID" dirty="0"/>
              <a:t>.</a:t>
            </a:r>
          </a:p>
          <a:p>
            <a:pPr algn="just"/>
            <a:endParaRPr lang="en-ID" dirty="0"/>
          </a:p>
          <a:p>
            <a:pPr marL="342900" indent="-342900">
              <a:buFont typeface="+mj-lt"/>
              <a:buAutoNum type="alphaLcParenR"/>
            </a:pPr>
            <a:endParaRPr lang="en-ID" dirty="0"/>
          </a:p>
          <a:p>
            <a:pPr marL="342900" indent="-342900">
              <a:buFont typeface="+mj-lt"/>
              <a:buAutoNum type="alphaLcParenR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3167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941EC3-166B-9A30-D0D6-602835756ACB}"/>
              </a:ext>
            </a:extLst>
          </p:cNvPr>
          <p:cNvSpPr txBox="1"/>
          <p:nvPr/>
        </p:nvSpPr>
        <p:spPr>
          <a:xfrm flipH="1">
            <a:off x="463550" y="914400"/>
            <a:ext cx="11582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TEKNIK-TEKNIK AKUNTANSI KEUANGAN SEKTOR PUBLIK</a:t>
            </a:r>
          </a:p>
          <a:p>
            <a:endParaRPr lang="en-US" b="1" dirty="0"/>
          </a:p>
          <a:p>
            <a:pPr algn="just"/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Teknik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di </a:t>
            </a:r>
            <a:r>
              <a:rPr lang="en-US" dirty="0" err="1"/>
              <a:t>adopsi</a:t>
            </a:r>
            <a:r>
              <a:rPr lang="en-US" dirty="0"/>
              <a:t> oleh </a:t>
            </a:r>
            <a:r>
              <a:rPr lang="en-US" dirty="0" err="1"/>
              <a:t>sektor</a:t>
            </a:r>
            <a:r>
              <a:rPr lang="en-US" dirty="0"/>
              <a:t> public,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342900" indent="-342900" algn="just">
              <a:buAutoNum type="arabicPeriod"/>
            </a:pP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endParaRPr lang="en-US" b="1" dirty="0"/>
          </a:p>
          <a:p>
            <a:pPr algn="just"/>
            <a:r>
              <a:rPr lang="en-US" dirty="0" err="1"/>
              <a:t>Merupakan</a:t>
            </a:r>
            <a:r>
              <a:rPr lang="en-US" dirty="0"/>
              <a:t> Teknik yang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yang </a:t>
            </a:r>
            <a:r>
              <a:rPr lang="en-US" dirty="0" err="1"/>
              <a:t>dianggarkan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actual dan </a:t>
            </a:r>
            <a:r>
              <a:rPr lang="en-US" dirty="0" err="1"/>
              <a:t>dicatat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berpsangan</a:t>
            </a:r>
            <a:r>
              <a:rPr lang="en-US" dirty="0"/>
              <a:t> (doble entry). Teknik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 dan </a:t>
            </a:r>
            <a:r>
              <a:rPr lang="en-US" dirty="0" err="1"/>
              <a:t>kontinyu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realisasi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, dan </a:t>
            </a:r>
            <a:r>
              <a:rPr lang="en-US" dirty="0" err="1"/>
              <a:t>akuntabilitas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2</a:t>
            </a:r>
            <a:r>
              <a:rPr lang="en-US" dirty="0"/>
              <a:t>. </a:t>
            </a: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Komitmen</a:t>
            </a:r>
            <a:endParaRPr lang="en-US" b="1" dirty="0"/>
          </a:p>
          <a:p>
            <a:pPr algn="just"/>
            <a:r>
              <a:rPr lang="en-US" dirty="0" err="1"/>
              <a:t>Merupakan</a:t>
            </a:r>
            <a:r>
              <a:rPr lang="en-US" dirty="0"/>
              <a:t> system </a:t>
            </a:r>
            <a:r>
              <a:rPr lang="en-US" dirty="0" err="1"/>
              <a:t>akuntansi</a:t>
            </a:r>
            <a:r>
              <a:rPr lang="en-US" dirty="0"/>
              <a:t> yang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dan </a:t>
            </a:r>
            <a:r>
              <a:rPr lang="en-US" dirty="0" err="1"/>
              <a:t>mencatatnya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order </a:t>
            </a:r>
            <a:r>
              <a:rPr lang="en-US" dirty="0" err="1"/>
              <a:t>dikeluarkan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faktur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dan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Ketika </a:t>
            </a:r>
            <a:r>
              <a:rPr lang="en-US" dirty="0" err="1"/>
              <a:t>faktur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.  Tujuan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berfoks</a:t>
            </a:r>
            <a:r>
              <a:rPr lang="en-US" dirty="0"/>
              <a:t> pada order yang </a:t>
            </a:r>
            <a:r>
              <a:rPr lang="en-US" dirty="0" err="1"/>
              <a:t>dikeluarkan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3. </a:t>
            </a:r>
            <a:r>
              <a:rPr lang="en-US" b="1" dirty="0" err="1"/>
              <a:t>Akuntansi</a:t>
            </a:r>
            <a:r>
              <a:rPr lang="en-US" b="1" dirty="0"/>
              <a:t> Dana</a:t>
            </a:r>
          </a:p>
          <a:p>
            <a:pPr algn="just"/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</a:t>
            </a:r>
            <a:r>
              <a:rPr lang="en-US" dirty="0" err="1"/>
              <a:t>yaitu</a:t>
            </a:r>
            <a:r>
              <a:rPr lang="en-US" dirty="0"/>
              <a:t> 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dana dan </a:t>
            </a:r>
            <a:r>
              <a:rPr lang="en-US" dirty="0" err="1"/>
              <a:t>alokasi</a:t>
            </a:r>
            <a:r>
              <a:rPr lang="en-US" dirty="0"/>
              <a:t> dana. Teori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oleh Vatter (1947)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Terdapat</a:t>
            </a:r>
            <a:r>
              <a:rPr lang="en-US" dirty="0"/>
              <a:t> dua </a:t>
            </a:r>
            <a:r>
              <a:rPr lang="en-US" dirty="0" err="1"/>
              <a:t>jenis</a:t>
            </a:r>
            <a:r>
              <a:rPr lang="en-US" dirty="0"/>
              <a:t> dana yang </a:t>
            </a:r>
            <a:r>
              <a:rPr lang="en-US" dirty="0" err="1"/>
              <a:t>digunakan</a:t>
            </a:r>
            <a:r>
              <a:rPr lang="en-US" dirty="0"/>
              <a:t> pada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Dana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dibelanjakan</a:t>
            </a:r>
            <a:r>
              <a:rPr lang="en-US" dirty="0"/>
              <a:t>;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, utang,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bersih</a:t>
            </a:r>
            <a:r>
              <a:rPr lang="en-US" dirty="0"/>
              <a:t>, dan </a:t>
            </a:r>
            <a:r>
              <a:rPr lang="en-US" dirty="0" err="1"/>
              <a:t>saldo</a:t>
            </a:r>
            <a:r>
              <a:rPr lang="en-US" dirty="0"/>
              <a:t> dana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dibelanjakan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. Jenis </a:t>
            </a:r>
            <a:r>
              <a:rPr lang="en-US" dirty="0" err="1"/>
              <a:t>akuntansi</a:t>
            </a:r>
            <a:r>
              <a:rPr lang="en-US" dirty="0"/>
              <a:t> dana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506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79E32E-4C21-935A-4A85-7409F784AAC1}"/>
              </a:ext>
            </a:extLst>
          </p:cNvPr>
          <p:cNvSpPr txBox="1"/>
          <p:nvPr/>
        </p:nvSpPr>
        <p:spPr>
          <a:xfrm>
            <a:off x="539750" y="1219200"/>
            <a:ext cx="10896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Dana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dibelanjakan</a:t>
            </a:r>
            <a:r>
              <a:rPr lang="en-US" dirty="0"/>
              <a:t>; </a:t>
            </a:r>
            <a:r>
              <a:rPr lang="en-US" dirty="0" err="1"/>
              <a:t>untk</a:t>
            </a:r>
            <a:r>
              <a:rPr lang="en-US" dirty="0"/>
              <a:t> </a:t>
            </a:r>
            <a:r>
              <a:rPr lang="en-US" dirty="0" err="1"/>
              <a:t>mencatat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, </a:t>
            </a:r>
            <a:r>
              <a:rPr lang="en-US" dirty="0" err="1"/>
              <a:t>aktiva</a:t>
            </a:r>
            <a:r>
              <a:rPr lang="en-US" dirty="0"/>
              <a:t>, utang, dan modal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. </a:t>
            </a:r>
            <a:r>
              <a:rPr lang="en-US" dirty="0" err="1"/>
              <a:t>Jeis</a:t>
            </a:r>
            <a:r>
              <a:rPr lang="en-US" dirty="0"/>
              <a:t> dana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pada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4. </a:t>
            </a:r>
            <a:r>
              <a:rPr lang="en-US" b="1" dirty="0" err="1"/>
              <a:t>Akuntansi</a:t>
            </a:r>
            <a:r>
              <a:rPr lang="en-US" b="1" dirty="0"/>
              <a:t> Kas</a:t>
            </a:r>
          </a:p>
          <a:p>
            <a:pPr algn="just"/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kas,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dicatat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kas </a:t>
            </a:r>
            <a:r>
              <a:rPr lang="en-US" dirty="0" err="1"/>
              <a:t>diterima</a:t>
            </a:r>
            <a:r>
              <a:rPr lang="en-US" dirty="0"/>
              <a:t>, dan </a:t>
            </a:r>
            <a:r>
              <a:rPr lang="en-US" dirty="0" err="1"/>
              <a:t>pengeluarandicatat</a:t>
            </a:r>
            <a:r>
              <a:rPr lang="en-US" dirty="0"/>
              <a:t> </a:t>
            </a:r>
            <a:r>
              <a:rPr lang="en-US" dirty="0" err="1"/>
              <a:t>ketikakas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. </a:t>
            </a:r>
            <a:r>
              <a:rPr lang="en-US" dirty="0" err="1"/>
              <a:t>Kelebihan</a:t>
            </a:r>
            <a:r>
              <a:rPr lang="en-US" dirty="0"/>
              <a:t> cash basis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yang actual, rill, dan </a:t>
            </a:r>
            <a:r>
              <a:rPr lang="en-US" dirty="0" err="1"/>
              <a:t>obyektif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cash basis Tingkat </a:t>
            </a:r>
            <a:r>
              <a:rPr lang="en-US" dirty="0" err="1"/>
              <a:t>efisiensi</a:t>
            </a:r>
            <a:r>
              <a:rPr lang="en-US" dirty="0"/>
              <a:t> dan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, program,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5. </a:t>
            </a: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Akrual</a:t>
            </a:r>
            <a:endParaRPr lang="en-US" b="1" dirty="0"/>
          </a:p>
          <a:p>
            <a:pPr algn="just"/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kas. Teknik </a:t>
            </a:r>
            <a:r>
              <a:rPr lang="en-US" dirty="0" err="1"/>
              <a:t>kuntansi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diyakini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, </a:t>
            </a:r>
            <a:r>
              <a:rPr lang="en-US" dirty="0" err="1"/>
              <a:t>komperhensif</a:t>
            </a:r>
            <a:r>
              <a:rPr lang="en-US" dirty="0"/>
              <a:t>, dan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r>
              <a:rPr lang="en-US" dirty="0" err="1"/>
              <a:t>ekonomi</a:t>
            </a:r>
            <a:r>
              <a:rPr lang="en-US" dirty="0"/>
              <a:t>, social, dan </a:t>
            </a:r>
            <a:r>
              <a:rPr lang="en-US" dirty="0" err="1"/>
              <a:t>politik</a:t>
            </a:r>
            <a:r>
              <a:rPr lang="en-US" dirty="0"/>
              <a:t>. </a:t>
            </a:r>
            <a:r>
              <a:rPr lang="en-US" dirty="0" err="1"/>
              <a:t>Pengaplikasian</a:t>
            </a:r>
            <a:r>
              <a:rPr lang="en-US" dirty="0"/>
              <a:t> accrual basis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public pada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ID" dirty="0"/>
              <a:t>cost of services dan charging for services,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yang </a:t>
            </a:r>
            <a:r>
              <a:rPr lang="en-ID" dirty="0" err="1"/>
              <a:t>dibutuhkan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public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penentuan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yang </a:t>
            </a:r>
            <a:r>
              <a:rPr lang="en-ID" dirty="0" err="1"/>
              <a:t>dibebankan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public.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pengaplikasian</a:t>
            </a:r>
            <a:r>
              <a:rPr lang="en-ID" dirty="0"/>
              <a:t> accrual basis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swasta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dan </a:t>
            </a:r>
            <a:r>
              <a:rPr lang="en-ID" dirty="0" err="1"/>
              <a:t>mmbandingkan</a:t>
            </a:r>
            <a:r>
              <a:rPr lang="en-ID" dirty="0"/>
              <a:t>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.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disebabakan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pada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swasta</a:t>
            </a:r>
            <a:r>
              <a:rPr lang="en-ID" dirty="0"/>
              <a:t> </a:t>
            </a:r>
            <a:r>
              <a:rPr lang="en-ID" dirty="0" err="1"/>
              <a:t>orientasi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berfokus</a:t>
            </a:r>
            <a:r>
              <a:rPr lang="en-ID" dirty="0"/>
              <a:t> pada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memaksimalkan</a:t>
            </a:r>
            <a:r>
              <a:rPr lang="en-ID" dirty="0"/>
              <a:t> </a:t>
            </a:r>
            <a:r>
              <a:rPr lang="en-ID" dirty="0" err="1"/>
              <a:t>laba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sektor</a:t>
            </a:r>
            <a:r>
              <a:rPr lang="en-ID" dirty="0"/>
              <a:t> public </a:t>
            </a:r>
            <a:r>
              <a:rPr lang="en-ID" dirty="0" err="1"/>
              <a:t>orientasi</a:t>
            </a:r>
            <a:r>
              <a:rPr lang="en-ID" dirty="0"/>
              <a:t> </a:t>
            </a:r>
            <a:r>
              <a:rPr lang="en-ID" dirty="0" err="1"/>
              <a:t>difokuskan</a:t>
            </a:r>
            <a:r>
              <a:rPr lang="en-ID" dirty="0"/>
              <a:t> pada </a:t>
            </a:r>
            <a:r>
              <a:rPr lang="en-ID" dirty="0" err="1"/>
              <a:t>optimalisasi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public.</a:t>
            </a:r>
          </a:p>
        </p:txBody>
      </p:sp>
    </p:spTree>
    <p:extLst>
      <p:ext uri="{BB962C8B-B14F-4D97-AF65-F5344CB8AC3E}">
        <p14:creationId xmlns:p14="http://schemas.microsoft.com/office/powerpoint/2010/main" val="201075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58A39B-E777-CDA3-DE03-FAB9DCA63C4D}"/>
              </a:ext>
            </a:extLst>
          </p:cNvPr>
          <p:cNvSpPr txBox="1"/>
          <p:nvPr/>
        </p:nvSpPr>
        <p:spPr>
          <a:xfrm>
            <a:off x="234950" y="1219200"/>
            <a:ext cx="11277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akuntasi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kas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bernasis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/>
              <a:t>Basis kas: </a:t>
            </a:r>
            <a:r>
              <a:rPr lang="en-US" dirty="0" err="1"/>
              <a:t>penerimaan</a:t>
            </a:r>
            <a:r>
              <a:rPr lang="en-US" dirty="0"/>
              <a:t> kas - </a:t>
            </a:r>
            <a:r>
              <a:rPr lang="en-US" dirty="0" err="1"/>
              <a:t>pengeluaran</a:t>
            </a:r>
            <a:r>
              <a:rPr lang="en-US" dirty="0"/>
              <a:t> kas = </a:t>
            </a:r>
            <a:r>
              <a:rPr lang="en-US" dirty="0" err="1"/>
              <a:t>perubahan</a:t>
            </a:r>
            <a:r>
              <a:rPr lang="en-US" dirty="0"/>
              <a:t> kas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/>
              <a:t>Basis </a:t>
            </a:r>
            <a:r>
              <a:rPr lang="en-US" dirty="0" err="1"/>
              <a:t>akrual</a:t>
            </a:r>
            <a:r>
              <a:rPr lang="en-US" dirty="0"/>
              <a:t>: </a:t>
            </a:r>
            <a:r>
              <a:rPr lang="en-US" dirty="0" err="1"/>
              <a:t>pendapatan</a:t>
            </a:r>
            <a:r>
              <a:rPr lang="en-US" dirty="0"/>
              <a:t> –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= </a:t>
            </a:r>
            <a:r>
              <a:rPr lang="en-US" dirty="0" err="1"/>
              <a:t>rugi</a:t>
            </a:r>
            <a:r>
              <a:rPr lang="en-US" dirty="0"/>
              <a:t>/</a:t>
            </a:r>
            <a:r>
              <a:rPr lang="en-US" dirty="0" err="1"/>
              <a:t>laba</a:t>
            </a:r>
            <a:endParaRPr lang="en-US" dirty="0"/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Pendapatan</a:t>
            </a:r>
            <a:r>
              <a:rPr lang="en-US" dirty="0"/>
              <a:t>: </a:t>
            </a:r>
            <a:r>
              <a:rPr lang="en-US" dirty="0" err="1"/>
              <a:t>penerimaan</a:t>
            </a:r>
            <a:r>
              <a:rPr lang="en-US" dirty="0"/>
              <a:t> kas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–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+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piutang</a:t>
            </a:r>
            <a:endParaRPr lang="en-US" dirty="0"/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Biaya</a:t>
            </a:r>
            <a:r>
              <a:rPr lang="en-US" dirty="0"/>
              <a:t>: kas yang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–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utang +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utang.</a:t>
            </a:r>
          </a:p>
          <a:p>
            <a:pPr marL="342900" indent="-342900" algn="just">
              <a:buFont typeface="+mj-lt"/>
              <a:buAutoNum type="arabicPeriod"/>
            </a:pPr>
            <a:endParaRPr lang="en-US" dirty="0"/>
          </a:p>
          <a:p>
            <a:pPr algn="just"/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kas dan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kas,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kas dan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kas. Oleh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system </a:t>
            </a:r>
            <a:r>
              <a:rPr lang="en-US" dirty="0" err="1"/>
              <a:t>akrual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pada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kas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38589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50" y="1295400"/>
            <a:ext cx="11353800" cy="29674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800" b="1" spc="-10" dirty="0">
                <a:latin typeface="Times New Roman"/>
                <a:cs typeface="Times New Roman"/>
              </a:rPr>
              <a:t>TERIM</a:t>
            </a:r>
            <a:r>
              <a:rPr sz="4800" b="1" dirty="0">
                <a:latin typeface="Times New Roman"/>
                <a:cs typeface="Times New Roman"/>
              </a:rPr>
              <a:t>A</a:t>
            </a:r>
            <a:r>
              <a:rPr sz="4800" b="1" spc="-305" dirty="0">
                <a:latin typeface="Times New Roman"/>
                <a:cs typeface="Times New Roman"/>
              </a:rPr>
              <a:t> </a:t>
            </a:r>
            <a:r>
              <a:rPr sz="4800" b="1" spc="-5" dirty="0">
                <a:latin typeface="Times New Roman"/>
                <a:cs typeface="Times New Roman"/>
              </a:rPr>
              <a:t>KASIH</a:t>
            </a:r>
            <a:br>
              <a:rPr lang="en-US" sz="4800" b="1" spc="-5" dirty="0">
                <a:latin typeface="Times New Roman"/>
                <a:cs typeface="Times New Roman"/>
              </a:rPr>
            </a:br>
            <a:br>
              <a:rPr lang="en-US" sz="4800" b="1" spc="-5" dirty="0">
                <a:latin typeface="Times New Roman"/>
                <a:cs typeface="Times New Roman"/>
              </a:rPr>
            </a:br>
            <a:r>
              <a:rPr lang="it-IT" sz="4800" b="1" spc="-5" dirty="0">
                <a:latin typeface="Times New Roman"/>
                <a:cs typeface="Times New Roman"/>
              </a:rPr>
              <a:t>Semoga materi ini bermanfaat</a:t>
            </a:r>
            <a:br>
              <a:rPr lang="it-IT" sz="4800" b="1" spc="-5" dirty="0">
                <a:latin typeface="Times New Roman"/>
                <a:cs typeface="Times New Roman"/>
              </a:rPr>
            </a:br>
            <a:r>
              <a:rPr lang="it-IT" sz="4800" b="1" spc="-5" dirty="0">
                <a:latin typeface="Times New Roman"/>
                <a:cs typeface="Times New Roman"/>
              </a:rPr>
              <a:t> bagi kita semua.</a:t>
            </a:r>
            <a:endParaRPr lang="it-IT" sz="4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8. Presentasi Tentang Manajemen Kas dan Anggaran Kas</Template>
  <TotalTime>778</TotalTime>
  <Words>1268</Words>
  <Application>Microsoft Office PowerPoint</Application>
  <PresentationFormat>Custom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Office Theme</vt:lpstr>
      <vt:lpstr>BAB 9  Teknik Akuntansi Keuangan Sektor Publik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  Semoga materi ini bermanfaat  bagi kita semua.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user-pc</dc:creator>
  <cp:lastModifiedBy>USER</cp:lastModifiedBy>
  <cp:revision>56</cp:revision>
  <dcterms:created xsi:type="dcterms:W3CDTF">2024-06-13T09:40:55Z</dcterms:created>
  <dcterms:modified xsi:type="dcterms:W3CDTF">2025-06-10T14:50:59Z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2021-06-12T00:00:00Z</vt:filetime>
  </property>
  <property fmtid="{D5CDD505-2E9C-101B-9397-08002B2CF9AE}" pid="3" name="Creator">
    <vt:lpwstr>Impress</vt:lpwstr>
  </property>
  <property fmtid="{D5CDD505-2E9C-101B-9397-08002B2CF9AE}" pid="4" name="LastSaved">
    <vt:filetime>2021-06-12T00:00:00Z</vt:filetime>
  </property>
</Properties>
</file>