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59" r:id="rId5"/>
    <p:sldId id="261" r:id="rId6"/>
    <p:sldId id="268" r:id="rId7"/>
    <p:sldId id="269" r:id="rId8"/>
    <p:sldId id="262" r:id="rId9"/>
    <p:sldId id="263" r:id="rId10"/>
    <p:sldId id="264"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57" r:id="rId28"/>
  </p:sldIdLst>
  <p:sldSz cx="9144000" cy="6858000" type="screen4x3"/>
  <p:notesSz cx="6858000" cy="9144000"/>
  <p:custDataLst>
    <p:tags r:id="rId3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4660"/>
  </p:normalViewPr>
  <p:slideViewPr>
    <p:cSldViewPr>
      <p:cViewPr varScale="1">
        <p:scale>
          <a:sx n="65" d="100"/>
          <a:sy n="65" d="100"/>
        </p:scale>
        <p:origin x="15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635793-101F-745A-E4EB-8734CE69D7C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9493473-7991-A386-6B39-56B4580984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41230AB-2F94-4ACC-81BC-C436585D9D8F}" type="datetimeFigureOut">
              <a:rPr lang="en-US"/>
              <a:pPr>
                <a:defRPr/>
              </a:pPr>
              <a:t>8/7/2024</a:t>
            </a:fld>
            <a:endParaRPr lang="en-US"/>
          </a:p>
        </p:txBody>
      </p:sp>
      <p:sp>
        <p:nvSpPr>
          <p:cNvPr id="4" name="Slide Image Placeholder 3">
            <a:extLst>
              <a:ext uri="{FF2B5EF4-FFF2-40B4-BE49-F238E27FC236}">
                <a16:creationId xmlns:a16="http://schemas.microsoft.com/office/drawing/2014/main" id="{1CDEEC4A-7C6F-3A64-AF3A-9A71110280F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8154FC0-06AC-0616-CB7C-0C75A6B74B6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449EB15-3C9F-D4BD-962F-E11A13F1DB3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E7405FF-66B2-43B1-ACFA-B5A406358F1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87D7299-E860-4252-8D3F-028D0AC7A54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219829A-A424-E94F-FF3A-B0840FCD2BFA}"/>
              </a:ext>
            </a:extLst>
          </p:cNvPr>
          <p:cNvSpPr>
            <a:spLocks noGrp="1"/>
          </p:cNvSpPr>
          <p:nvPr>
            <p:ph type="dt" sz="half" idx="10"/>
          </p:nvPr>
        </p:nvSpPr>
        <p:spPr/>
        <p:txBody>
          <a:bodyPr/>
          <a:lstStyle>
            <a:lvl1pPr>
              <a:defRPr/>
            </a:lvl1pPr>
          </a:lstStyle>
          <a:p>
            <a:pPr>
              <a:defRPr/>
            </a:pPr>
            <a:fld id="{0F589270-596F-4DFB-A473-6F433D6F3594}" type="datetimeFigureOut">
              <a:rPr lang="en-US"/>
              <a:pPr>
                <a:defRPr/>
              </a:pPr>
              <a:t>8/7/2024</a:t>
            </a:fld>
            <a:endParaRPr lang="en-US"/>
          </a:p>
        </p:txBody>
      </p:sp>
      <p:sp>
        <p:nvSpPr>
          <p:cNvPr id="5" name="Footer Placeholder 4">
            <a:extLst>
              <a:ext uri="{FF2B5EF4-FFF2-40B4-BE49-F238E27FC236}">
                <a16:creationId xmlns:a16="http://schemas.microsoft.com/office/drawing/2014/main" id="{3E2ABA7F-7538-B619-3146-DB2B353623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17C901-6B1F-B914-993B-82EB323B847E}"/>
              </a:ext>
            </a:extLst>
          </p:cNvPr>
          <p:cNvSpPr>
            <a:spLocks noGrp="1"/>
          </p:cNvSpPr>
          <p:nvPr>
            <p:ph type="sldNum" sz="quarter" idx="12"/>
          </p:nvPr>
        </p:nvSpPr>
        <p:spPr/>
        <p:txBody>
          <a:bodyPr/>
          <a:lstStyle>
            <a:lvl1pPr>
              <a:defRPr/>
            </a:lvl1pPr>
          </a:lstStyle>
          <a:p>
            <a:fld id="{DCC289E9-3997-46A6-A804-CA1591A6DFFB}" type="slidenum">
              <a:rPr lang="en-US" altLang="en-US"/>
              <a:pPr/>
              <a:t>‹#›</a:t>
            </a:fld>
            <a:endParaRPr lang="en-US" altLang="en-US"/>
          </a:p>
        </p:txBody>
      </p:sp>
    </p:spTree>
    <p:extLst>
      <p:ext uri="{BB962C8B-B14F-4D97-AF65-F5344CB8AC3E}">
        <p14:creationId xmlns:p14="http://schemas.microsoft.com/office/powerpoint/2010/main" val="111305814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4EB56-0A47-5BD2-ADC8-EECEF6D423C6}"/>
              </a:ext>
            </a:extLst>
          </p:cNvPr>
          <p:cNvSpPr>
            <a:spLocks noGrp="1"/>
          </p:cNvSpPr>
          <p:nvPr>
            <p:ph type="dt" sz="half" idx="10"/>
          </p:nvPr>
        </p:nvSpPr>
        <p:spPr/>
        <p:txBody>
          <a:bodyPr/>
          <a:lstStyle>
            <a:lvl1pPr>
              <a:defRPr/>
            </a:lvl1pPr>
          </a:lstStyle>
          <a:p>
            <a:pPr>
              <a:defRPr/>
            </a:pPr>
            <a:fld id="{37B055CD-9B27-46E8-B6B8-4DFC7B7D5AF5}" type="datetimeFigureOut">
              <a:rPr lang="en-US"/>
              <a:pPr>
                <a:defRPr/>
              </a:pPr>
              <a:t>8/7/2024</a:t>
            </a:fld>
            <a:endParaRPr lang="en-US"/>
          </a:p>
        </p:txBody>
      </p:sp>
      <p:sp>
        <p:nvSpPr>
          <p:cNvPr id="5" name="Footer Placeholder 4">
            <a:extLst>
              <a:ext uri="{FF2B5EF4-FFF2-40B4-BE49-F238E27FC236}">
                <a16:creationId xmlns:a16="http://schemas.microsoft.com/office/drawing/2014/main" id="{69EC2648-AF39-580B-66BD-D8221A3E2C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0776EA-081C-AE46-7ABD-D6E49DF6C99F}"/>
              </a:ext>
            </a:extLst>
          </p:cNvPr>
          <p:cNvSpPr>
            <a:spLocks noGrp="1"/>
          </p:cNvSpPr>
          <p:nvPr>
            <p:ph type="sldNum" sz="quarter" idx="12"/>
          </p:nvPr>
        </p:nvSpPr>
        <p:spPr/>
        <p:txBody>
          <a:bodyPr/>
          <a:lstStyle>
            <a:lvl1pPr>
              <a:defRPr/>
            </a:lvl1pPr>
          </a:lstStyle>
          <a:p>
            <a:fld id="{1C271041-30A5-4B72-B0B7-C08BA672C94A}" type="slidenum">
              <a:rPr lang="en-US" altLang="en-US"/>
              <a:pPr/>
              <a:t>‹#›</a:t>
            </a:fld>
            <a:endParaRPr lang="en-US" altLang="en-US"/>
          </a:p>
        </p:txBody>
      </p:sp>
    </p:spTree>
    <p:extLst>
      <p:ext uri="{BB962C8B-B14F-4D97-AF65-F5344CB8AC3E}">
        <p14:creationId xmlns:p14="http://schemas.microsoft.com/office/powerpoint/2010/main" val="401890635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0443B-26D3-E1D3-395A-C888427BD160}"/>
              </a:ext>
            </a:extLst>
          </p:cNvPr>
          <p:cNvSpPr>
            <a:spLocks noGrp="1"/>
          </p:cNvSpPr>
          <p:nvPr>
            <p:ph type="dt" sz="half" idx="10"/>
          </p:nvPr>
        </p:nvSpPr>
        <p:spPr/>
        <p:txBody>
          <a:bodyPr/>
          <a:lstStyle>
            <a:lvl1pPr>
              <a:defRPr/>
            </a:lvl1pPr>
          </a:lstStyle>
          <a:p>
            <a:pPr>
              <a:defRPr/>
            </a:pPr>
            <a:fld id="{ADA93C80-3902-4C5D-AADD-45C2786BEBF7}" type="datetimeFigureOut">
              <a:rPr lang="en-US"/>
              <a:pPr>
                <a:defRPr/>
              </a:pPr>
              <a:t>8/7/2024</a:t>
            </a:fld>
            <a:endParaRPr lang="en-US"/>
          </a:p>
        </p:txBody>
      </p:sp>
      <p:sp>
        <p:nvSpPr>
          <p:cNvPr id="5" name="Footer Placeholder 4">
            <a:extLst>
              <a:ext uri="{FF2B5EF4-FFF2-40B4-BE49-F238E27FC236}">
                <a16:creationId xmlns:a16="http://schemas.microsoft.com/office/drawing/2014/main" id="{0EE55EAC-0617-CE35-97D0-3AFD168EEE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3E8970-B4E9-FB65-358C-B15D171D5A8A}"/>
              </a:ext>
            </a:extLst>
          </p:cNvPr>
          <p:cNvSpPr>
            <a:spLocks noGrp="1"/>
          </p:cNvSpPr>
          <p:nvPr>
            <p:ph type="sldNum" sz="quarter" idx="12"/>
          </p:nvPr>
        </p:nvSpPr>
        <p:spPr/>
        <p:txBody>
          <a:bodyPr/>
          <a:lstStyle>
            <a:lvl1pPr>
              <a:defRPr/>
            </a:lvl1pPr>
          </a:lstStyle>
          <a:p>
            <a:fld id="{8FD145CE-4D67-4BB4-9825-E3C40409BE3F}" type="slidenum">
              <a:rPr lang="en-US" altLang="en-US"/>
              <a:pPr/>
              <a:t>‹#›</a:t>
            </a:fld>
            <a:endParaRPr lang="en-US" altLang="en-US"/>
          </a:p>
        </p:txBody>
      </p:sp>
    </p:spTree>
    <p:extLst>
      <p:ext uri="{BB962C8B-B14F-4D97-AF65-F5344CB8AC3E}">
        <p14:creationId xmlns:p14="http://schemas.microsoft.com/office/powerpoint/2010/main" val="674816501"/>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5E722-06F3-A649-86D3-6C948F80A776}"/>
              </a:ext>
            </a:extLst>
          </p:cNvPr>
          <p:cNvSpPr>
            <a:spLocks noGrp="1"/>
          </p:cNvSpPr>
          <p:nvPr>
            <p:ph type="dt" sz="half" idx="10"/>
          </p:nvPr>
        </p:nvSpPr>
        <p:spPr/>
        <p:txBody>
          <a:bodyPr/>
          <a:lstStyle>
            <a:lvl1pPr>
              <a:defRPr/>
            </a:lvl1pPr>
          </a:lstStyle>
          <a:p>
            <a:pPr>
              <a:defRPr/>
            </a:pPr>
            <a:fld id="{399F74D4-7310-40A3-A2D5-ECA16AA4FAF9}" type="datetimeFigureOut">
              <a:rPr lang="en-US"/>
              <a:pPr>
                <a:defRPr/>
              </a:pPr>
              <a:t>8/7/2024</a:t>
            </a:fld>
            <a:endParaRPr lang="en-US"/>
          </a:p>
        </p:txBody>
      </p:sp>
      <p:sp>
        <p:nvSpPr>
          <p:cNvPr id="5" name="Footer Placeholder 4">
            <a:extLst>
              <a:ext uri="{FF2B5EF4-FFF2-40B4-BE49-F238E27FC236}">
                <a16:creationId xmlns:a16="http://schemas.microsoft.com/office/drawing/2014/main" id="{0FEAA62A-E6B5-8476-DC2C-9DC3190BB1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6F0313-77C5-2FD0-C78D-BC86B9A5B67B}"/>
              </a:ext>
            </a:extLst>
          </p:cNvPr>
          <p:cNvSpPr>
            <a:spLocks noGrp="1"/>
          </p:cNvSpPr>
          <p:nvPr>
            <p:ph type="sldNum" sz="quarter" idx="12"/>
          </p:nvPr>
        </p:nvSpPr>
        <p:spPr/>
        <p:txBody>
          <a:bodyPr/>
          <a:lstStyle>
            <a:lvl1pPr>
              <a:defRPr/>
            </a:lvl1pPr>
          </a:lstStyle>
          <a:p>
            <a:fld id="{B90E5CAC-314F-4163-AA5C-A28BDFF11FC7}" type="slidenum">
              <a:rPr lang="en-US" altLang="en-US"/>
              <a:pPr/>
              <a:t>‹#›</a:t>
            </a:fld>
            <a:endParaRPr lang="en-US" altLang="en-US"/>
          </a:p>
        </p:txBody>
      </p:sp>
    </p:spTree>
    <p:extLst>
      <p:ext uri="{BB962C8B-B14F-4D97-AF65-F5344CB8AC3E}">
        <p14:creationId xmlns:p14="http://schemas.microsoft.com/office/powerpoint/2010/main" val="2219704651"/>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FB26F7-6A0F-F156-6272-D28221A89FD1}"/>
              </a:ext>
            </a:extLst>
          </p:cNvPr>
          <p:cNvSpPr>
            <a:spLocks noGrp="1"/>
          </p:cNvSpPr>
          <p:nvPr>
            <p:ph type="dt" sz="half" idx="10"/>
          </p:nvPr>
        </p:nvSpPr>
        <p:spPr/>
        <p:txBody>
          <a:bodyPr/>
          <a:lstStyle>
            <a:lvl1pPr>
              <a:defRPr/>
            </a:lvl1pPr>
          </a:lstStyle>
          <a:p>
            <a:pPr>
              <a:defRPr/>
            </a:pPr>
            <a:fld id="{08738EC8-B385-42D9-A540-2C0BD8111FE7}" type="datetimeFigureOut">
              <a:rPr lang="en-US"/>
              <a:pPr>
                <a:defRPr/>
              </a:pPr>
              <a:t>8/7/2024</a:t>
            </a:fld>
            <a:endParaRPr lang="en-US"/>
          </a:p>
        </p:txBody>
      </p:sp>
      <p:sp>
        <p:nvSpPr>
          <p:cNvPr id="5" name="Footer Placeholder 4">
            <a:extLst>
              <a:ext uri="{FF2B5EF4-FFF2-40B4-BE49-F238E27FC236}">
                <a16:creationId xmlns:a16="http://schemas.microsoft.com/office/drawing/2014/main" id="{4F6FB8B5-1D8F-D397-F345-CC8C29619A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76E9C-81E9-FE73-AF6F-B2500519EE62}"/>
              </a:ext>
            </a:extLst>
          </p:cNvPr>
          <p:cNvSpPr>
            <a:spLocks noGrp="1"/>
          </p:cNvSpPr>
          <p:nvPr>
            <p:ph type="sldNum" sz="quarter" idx="12"/>
          </p:nvPr>
        </p:nvSpPr>
        <p:spPr/>
        <p:txBody>
          <a:bodyPr/>
          <a:lstStyle>
            <a:lvl1pPr>
              <a:defRPr/>
            </a:lvl1pPr>
          </a:lstStyle>
          <a:p>
            <a:fld id="{2CE66FEB-298D-4162-AC5E-8BDDDDFDFF4C}" type="slidenum">
              <a:rPr lang="en-US" altLang="en-US"/>
              <a:pPr/>
              <a:t>‹#›</a:t>
            </a:fld>
            <a:endParaRPr lang="en-US" altLang="en-US"/>
          </a:p>
        </p:txBody>
      </p:sp>
    </p:spTree>
    <p:extLst>
      <p:ext uri="{BB962C8B-B14F-4D97-AF65-F5344CB8AC3E}">
        <p14:creationId xmlns:p14="http://schemas.microsoft.com/office/powerpoint/2010/main" val="299881141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7B94A5-7071-4814-BAF9-2D2D34247605}"/>
              </a:ext>
            </a:extLst>
          </p:cNvPr>
          <p:cNvSpPr>
            <a:spLocks noGrp="1"/>
          </p:cNvSpPr>
          <p:nvPr>
            <p:ph type="dt" sz="half" idx="10"/>
          </p:nvPr>
        </p:nvSpPr>
        <p:spPr/>
        <p:txBody>
          <a:bodyPr/>
          <a:lstStyle>
            <a:lvl1pPr>
              <a:defRPr/>
            </a:lvl1pPr>
          </a:lstStyle>
          <a:p>
            <a:pPr>
              <a:defRPr/>
            </a:pPr>
            <a:fld id="{A85C871B-25E7-4004-8132-829F241CED35}" type="datetimeFigureOut">
              <a:rPr lang="en-US"/>
              <a:pPr>
                <a:defRPr/>
              </a:pPr>
              <a:t>8/7/2024</a:t>
            </a:fld>
            <a:endParaRPr lang="en-US"/>
          </a:p>
        </p:txBody>
      </p:sp>
      <p:sp>
        <p:nvSpPr>
          <p:cNvPr id="6" name="Footer Placeholder 4">
            <a:extLst>
              <a:ext uri="{FF2B5EF4-FFF2-40B4-BE49-F238E27FC236}">
                <a16:creationId xmlns:a16="http://schemas.microsoft.com/office/drawing/2014/main" id="{DBACD3B2-BE19-2E86-C7CA-E8834433BB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3D2ADE-6237-1DC9-3381-120FCFF0C972}"/>
              </a:ext>
            </a:extLst>
          </p:cNvPr>
          <p:cNvSpPr>
            <a:spLocks noGrp="1"/>
          </p:cNvSpPr>
          <p:nvPr>
            <p:ph type="sldNum" sz="quarter" idx="12"/>
          </p:nvPr>
        </p:nvSpPr>
        <p:spPr/>
        <p:txBody>
          <a:bodyPr/>
          <a:lstStyle>
            <a:lvl1pPr>
              <a:defRPr/>
            </a:lvl1pPr>
          </a:lstStyle>
          <a:p>
            <a:fld id="{E63B7634-A19C-43E5-80F2-540EA8217762}" type="slidenum">
              <a:rPr lang="en-US" altLang="en-US"/>
              <a:pPr/>
              <a:t>‹#›</a:t>
            </a:fld>
            <a:endParaRPr lang="en-US" altLang="en-US"/>
          </a:p>
        </p:txBody>
      </p:sp>
    </p:spTree>
    <p:extLst>
      <p:ext uri="{BB962C8B-B14F-4D97-AF65-F5344CB8AC3E}">
        <p14:creationId xmlns:p14="http://schemas.microsoft.com/office/powerpoint/2010/main" val="426185388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5C6B629-CEFB-C240-35F7-09737988F742}"/>
              </a:ext>
            </a:extLst>
          </p:cNvPr>
          <p:cNvSpPr>
            <a:spLocks noGrp="1"/>
          </p:cNvSpPr>
          <p:nvPr>
            <p:ph type="dt" sz="half" idx="10"/>
          </p:nvPr>
        </p:nvSpPr>
        <p:spPr/>
        <p:txBody>
          <a:bodyPr/>
          <a:lstStyle>
            <a:lvl1pPr>
              <a:defRPr/>
            </a:lvl1pPr>
          </a:lstStyle>
          <a:p>
            <a:pPr>
              <a:defRPr/>
            </a:pPr>
            <a:fld id="{1BAE1D9F-FA0E-4E8E-8BEB-2105272443B3}" type="datetimeFigureOut">
              <a:rPr lang="en-US"/>
              <a:pPr>
                <a:defRPr/>
              </a:pPr>
              <a:t>8/7/2024</a:t>
            </a:fld>
            <a:endParaRPr lang="en-US"/>
          </a:p>
        </p:txBody>
      </p:sp>
      <p:sp>
        <p:nvSpPr>
          <p:cNvPr id="8" name="Footer Placeholder 4">
            <a:extLst>
              <a:ext uri="{FF2B5EF4-FFF2-40B4-BE49-F238E27FC236}">
                <a16:creationId xmlns:a16="http://schemas.microsoft.com/office/drawing/2014/main" id="{306A11E1-0497-92D2-9B3C-47B9A19201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C216BE6-59A3-EC90-F632-C97C5B976063}"/>
              </a:ext>
            </a:extLst>
          </p:cNvPr>
          <p:cNvSpPr>
            <a:spLocks noGrp="1"/>
          </p:cNvSpPr>
          <p:nvPr>
            <p:ph type="sldNum" sz="quarter" idx="12"/>
          </p:nvPr>
        </p:nvSpPr>
        <p:spPr/>
        <p:txBody>
          <a:bodyPr/>
          <a:lstStyle>
            <a:lvl1pPr>
              <a:defRPr/>
            </a:lvl1pPr>
          </a:lstStyle>
          <a:p>
            <a:fld id="{0CB649FF-B500-440A-98B6-A869AC374005}" type="slidenum">
              <a:rPr lang="en-US" altLang="en-US"/>
              <a:pPr/>
              <a:t>‹#›</a:t>
            </a:fld>
            <a:endParaRPr lang="en-US" altLang="en-US"/>
          </a:p>
        </p:txBody>
      </p:sp>
    </p:spTree>
    <p:extLst>
      <p:ext uri="{BB962C8B-B14F-4D97-AF65-F5344CB8AC3E}">
        <p14:creationId xmlns:p14="http://schemas.microsoft.com/office/powerpoint/2010/main" val="281490068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C2BF97B-FE89-86AA-31A9-FB05FD3A355B}"/>
              </a:ext>
            </a:extLst>
          </p:cNvPr>
          <p:cNvSpPr>
            <a:spLocks noGrp="1"/>
          </p:cNvSpPr>
          <p:nvPr>
            <p:ph type="dt" sz="half" idx="10"/>
          </p:nvPr>
        </p:nvSpPr>
        <p:spPr/>
        <p:txBody>
          <a:bodyPr/>
          <a:lstStyle>
            <a:lvl1pPr>
              <a:defRPr/>
            </a:lvl1pPr>
          </a:lstStyle>
          <a:p>
            <a:pPr>
              <a:defRPr/>
            </a:pPr>
            <a:fld id="{F19F4C4F-1AD6-4BCC-BD66-7AD8594F71ED}" type="datetimeFigureOut">
              <a:rPr lang="en-US"/>
              <a:pPr>
                <a:defRPr/>
              </a:pPr>
              <a:t>8/7/2024</a:t>
            </a:fld>
            <a:endParaRPr lang="en-US"/>
          </a:p>
        </p:txBody>
      </p:sp>
      <p:sp>
        <p:nvSpPr>
          <p:cNvPr id="4" name="Footer Placeholder 4">
            <a:extLst>
              <a:ext uri="{FF2B5EF4-FFF2-40B4-BE49-F238E27FC236}">
                <a16:creationId xmlns:a16="http://schemas.microsoft.com/office/drawing/2014/main" id="{77C55615-E996-9225-4055-26FB4600A7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109C0A-0103-F5C7-AD34-3B74B9452959}"/>
              </a:ext>
            </a:extLst>
          </p:cNvPr>
          <p:cNvSpPr>
            <a:spLocks noGrp="1"/>
          </p:cNvSpPr>
          <p:nvPr>
            <p:ph type="sldNum" sz="quarter" idx="12"/>
          </p:nvPr>
        </p:nvSpPr>
        <p:spPr/>
        <p:txBody>
          <a:bodyPr/>
          <a:lstStyle>
            <a:lvl1pPr>
              <a:defRPr/>
            </a:lvl1pPr>
          </a:lstStyle>
          <a:p>
            <a:fld id="{9534D4E7-0275-4FFE-8999-7C5623E787BC}" type="slidenum">
              <a:rPr lang="en-US" altLang="en-US"/>
              <a:pPr/>
              <a:t>‹#›</a:t>
            </a:fld>
            <a:endParaRPr lang="en-US" altLang="en-US"/>
          </a:p>
        </p:txBody>
      </p:sp>
    </p:spTree>
    <p:extLst>
      <p:ext uri="{BB962C8B-B14F-4D97-AF65-F5344CB8AC3E}">
        <p14:creationId xmlns:p14="http://schemas.microsoft.com/office/powerpoint/2010/main" val="123558043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672666-81EF-82B5-BC54-3834C2900CBF}"/>
              </a:ext>
            </a:extLst>
          </p:cNvPr>
          <p:cNvSpPr>
            <a:spLocks noGrp="1"/>
          </p:cNvSpPr>
          <p:nvPr>
            <p:ph type="dt" sz="half" idx="10"/>
          </p:nvPr>
        </p:nvSpPr>
        <p:spPr/>
        <p:txBody>
          <a:bodyPr/>
          <a:lstStyle>
            <a:lvl1pPr>
              <a:defRPr/>
            </a:lvl1pPr>
          </a:lstStyle>
          <a:p>
            <a:pPr>
              <a:defRPr/>
            </a:pPr>
            <a:fld id="{9D3519B1-CC10-4EE6-90DA-A4AD3A977BCE}" type="datetimeFigureOut">
              <a:rPr lang="en-US"/>
              <a:pPr>
                <a:defRPr/>
              </a:pPr>
              <a:t>8/7/2024</a:t>
            </a:fld>
            <a:endParaRPr lang="en-US"/>
          </a:p>
        </p:txBody>
      </p:sp>
      <p:sp>
        <p:nvSpPr>
          <p:cNvPr id="3" name="Footer Placeholder 4">
            <a:extLst>
              <a:ext uri="{FF2B5EF4-FFF2-40B4-BE49-F238E27FC236}">
                <a16:creationId xmlns:a16="http://schemas.microsoft.com/office/drawing/2014/main" id="{2448B715-3643-1292-BB7A-AC754BE010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49DF565-2CE5-B423-EF3A-7729370B1DD4}"/>
              </a:ext>
            </a:extLst>
          </p:cNvPr>
          <p:cNvSpPr>
            <a:spLocks noGrp="1"/>
          </p:cNvSpPr>
          <p:nvPr>
            <p:ph type="sldNum" sz="quarter" idx="12"/>
          </p:nvPr>
        </p:nvSpPr>
        <p:spPr/>
        <p:txBody>
          <a:bodyPr/>
          <a:lstStyle>
            <a:lvl1pPr>
              <a:defRPr/>
            </a:lvl1pPr>
          </a:lstStyle>
          <a:p>
            <a:fld id="{B31EAC1D-54F6-47F0-858D-E09334FB995F}" type="slidenum">
              <a:rPr lang="en-US" altLang="en-US"/>
              <a:pPr/>
              <a:t>‹#›</a:t>
            </a:fld>
            <a:endParaRPr lang="en-US" altLang="en-US"/>
          </a:p>
        </p:txBody>
      </p:sp>
    </p:spTree>
    <p:extLst>
      <p:ext uri="{BB962C8B-B14F-4D97-AF65-F5344CB8AC3E}">
        <p14:creationId xmlns:p14="http://schemas.microsoft.com/office/powerpoint/2010/main" val="4216752094"/>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5BC049F-65C7-2CC0-AC09-99E1EC595323}"/>
              </a:ext>
            </a:extLst>
          </p:cNvPr>
          <p:cNvSpPr>
            <a:spLocks noGrp="1"/>
          </p:cNvSpPr>
          <p:nvPr>
            <p:ph type="dt" sz="half" idx="10"/>
          </p:nvPr>
        </p:nvSpPr>
        <p:spPr/>
        <p:txBody>
          <a:bodyPr/>
          <a:lstStyle>
            <a:lvl1pPr>
              <a:defRPr/>
            </a:lvl1pPr>
          </a:lstStyle>
          <a:p>
            <a:pPr>
              <a:defRPr/>
            </a:pPr>
            <a:fld id="{0C97C9E0-A630-4D9B-8778-A2A37CC82EE3}" type="datetimeFigureOut">
              <a:rPr lang="en-US"/>
              <a:pPr>
                <a:defRPr/>
              </a:pPr>
              <a:t>8/7/2024</a:t>
            </a:fld>
            <a:endParaRPr lang="en-US"/>
          </a:p>
        </p:txBody>
      </p:sp>
      <p:sp>
        <p:nvSpPr>
          <p:cNvPr id="6" name="Footer Placeholder 4">
            <a:extLst>
              <a:ext uri="{FF2B5EF4-FFF2-40B4-BE49-F238E27FC236}">
                <a16:creationId xmlns:a16="http://schemas.microsoft.com/office/drawing/2014/main" id="{1C4774BD-6350-4D2C-4534-95C4424142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A447AF-C08C-FF6E-CD9E-9A281EFFDB1E}"/>
              </a:ext>
            </a:extLst>
          </p:cNvPr>
          <p:cNvSpPr>
            <a:spLocks noGrp="1"/>
          </p:cNvSpPr>
          <p:nvPr>
            <p:ph type="sldNum" sz="quarter" idx="12"/>
          </p:nvPr>
        </p:nvSpPr>
        <p:spPr/>
        <p:txBody>
          <a:bodyPr/>
          <a:lstStyle>
            <a:lvl1pPr>
              <a:defRPr/>
            </a:lvl1pPr>
          </a:lstStyle>
          <a:p>
            <a:fld id="{ED59AE99-57C7-4C6B-8F66-D04C88305497}" type="slidenum">
              <a:rPr lang="en-US" altLang="en-US"/>
              <a:pPr/>
              <a:t>‹#›</a:t>
            </a:fld>
            <a:endParaRPr lang="en-US" altLang="en-US"/>
          </a:p>
        </p:txBody>
      </p:sp>
    </p:spTree>
    <p:extLst>
      <p:ext uri="{BB962C8B-B14F-4D97-AF65-F5344CB8AC3E}">
        <p14:creationId xmlns:p14="http://schemas.microsoft.com/office/powerpoint/2010/main" val="4135882979"/>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C6F27FD-4B00-4F1E-C4A5-67E67C020AD2}"/>
              </a:ext>
            </a:extLst>
          </p:cNvPr>
          <p:cNvSpPr>
            <a:spLocks noGrp="1"/>
          </p:cNvSpPr>
          <p:nvPr>
            <p:ph type="dt" sz="half" idx="10"/>
          </p:nvPr>
        </p:nvSpPr>
        <p:spPr/>
        <p:txBody>
          <a:bodyPr/>
          <a:lstStyle>
            <a:lvl1pPr>
              <a:defRPr/>
            </a:lvl1pPr>
          </a:lstStyle>
          <a:p>
            <a:pPr>
              <a:defRPr/>
            </a:pPr>
            <a:fld id="{C3A90CCA-7233-4F78-8D7B-C8F801C9F00C}" type="datetimeFigureOut">
              <a:rPr lang="en-US"/>
              <a:pPr>
                <a:defRPr/>
              </a:pPr>
              <a:t>8/7/2024</a:t>
            </a:fld>
            <a:endParaRPr lang="en-US"/>
          </a:p>
        </p:txBody>
      </p:sp>
      <p:sp>
        <p:nvSpPr>
          <p:cNvPr id="6" name="Footer Placeholder 4">
            <a:extLst>
              <a:ext uri="{FF2B5EF4-FFF2-40B4-BE49-F238E27FC236}">
                <a16:creationId xmlns:a16="http://schemas.microsoft.com/office/drawing/2014/main" id="{922E50FE-EFBE-6A99-630F-48D3CC5B6D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45D828-AB39-EC1A-A4E9-E908A691B93D}"/>
              </a:ext>
            </a:extLst>
          </p:cNvPr>
          <p:cNvSpPr>
            <a:spLocks noGrp="1"/>
          </p:cNvSpPr>
          <p:nvPr>
            <p:ph type="sldNum" sz="quarter" idx="12"/>
          </p:nvPr>
        </p:nvSpPr>
        <p:spPr/>
        <p:txBody>
          <a:bodyPr/>
          <a:lstStyle>
            <a:lvl1pPr>
              <a:defRPr/>
            </a:lvl1pPr>
          </a:lstStyle>
          <a:p>
            <a:fld id="{12384436-20EE-4CB7-9F63-5A88E1D94F6D}" type="slidenum">
              <a:rPr lang="en-US" altLang="en-US"/>
              <a:pPr/>
              <a:t>‹#›</a:t>
            </a:fld>
            <a:endParaRPr lang="en-US" altLang="en-US"/>
          </a:p>
        </p:txBody>
      </p:sp>
    </p:spTree>
    <p:extLst>
      <p:ext uri="{BB962C8B-B14F-4D97-AF65-F5344CB8AC3E}">
        <p14:creationId xmlns:p14="http://schemas.microsoft.com/office/powerpoint/2010/main" val="228133649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8A6CF3-734C-B53A-8D31-1FB47262A6C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E348F8-8428-5379-C9FB-55DBDCB82A9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7B18491-C256-381E-91F7-7629632E7FD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02E1390-C1CA-4D07-8A4F-EBCAD2C28E95}" type="datetimeFigureOut">
              <a:rPr lang="en-US"/>
              <a:pPr>
                <a:defRPr/>
              </a:pPr>
              <a:t>8/7/2024</a:t>
            </a:fld>
            <a:endParaRPr lang="en-US"/>
          </a:p>
        </p:txBody>
      </p:sp>
      <p:sp>
        <p:nvSpPr>
          <p:cNvPr id="5" name="Footer Placeholder 4">
            <a:extLst>
              <a:ext uri="{FF2B5EF4-FFF2-40B4-BE49-F238E27FC236}">
                <a16:creationId xmlns:a16="http://schemas.microsoft.com/office/drawing/2014/main" id="{4A18FB2E-51FD-BBEA-970B-4EF8B65EFCD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E5D4A2F-52AE-88A3-32CA-0915970C8A4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47C6A5F-F161-4EBC-93DC-C34D994E16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06B30F7-5A37-A15F-5F9F-B7D2F2B42019}"/>
              </a:ext>
            </a:extLst>
          </p:cNvPr>
          <p:cNvSpPr>
            <a:spLocks noGrp="1"/>
          </p:cNvSpPr>
          <p:nvPr>
            <p:ph type="ctrTitle"/>
          </p:nvPr>
        </p:nvSpPr>
        <p:spPr>
          <a:xfrm>
            <a:off x="214313" y="2214563"/>
            <a:ext cx="8243887" cy="1655762"/>
          </a:xfrm>
        </p:spPr>
        <p:txBody>
          <a:bodyPr/>
          <a:lstStyle/>
          <a:p>
            <a:pPr>
              <a:lnSpc>
                <a:spcPct val="150000"/>
              </a:lnSpc>
            </a:pPr>
            <a:r>
              <a:rPr lang="en-US" altLang="en-US" sz="4000">
                <a:latin typeface="Arial Rounded MT Bold" panose="020F0704030504030204" pitchFamily="34" charset="0"/>
              </a:rPr>
              <a:t>Akuntansi Lingkungan Dan Konservasi Biodiversitas </a:t>
            </a:r>
          </a:p>
        </p:txBody>
      </p:sp>
      <p:sp>
        <p:nvSpPr>
          <p:cNvPr id="2051" name="Subtitle 2">
            <a:extLst>
              <a:ext uri="{FF2B5EF4-FFF2-40B4-BE49-F238E27FC236}">
                <a16:creationId xmlns:a16="http://schemas.microsoft.com/office/drawing/2014/main" id="{D2F37CDE-353A-37A9-C58E-413387CF1063}"/>
              </a:ext>
            </a:extLst>
          </p:cNvPr>
          <p:cNvSpPr>
            <a:spLocks noGrp="1"/>
          </p:cNvSpPr>
          <p:nvPr>
            <p:ph type="subTitle" idx="1"/>
          </p:nvPr>
        </p:nvSpPr>
        <p:spPr>
          <a:xfrm>
            <a:off x="214313" y="4869160"/>
            <a:ext cx="8750175" cy="726926"/>
          </a:xfrm>
        </p:spPr>
        <p:txBody>
          <a:bodyPr/>
          <a:lstStyle/>
          <a:p>
            <a:r>
              <a:rPr lang="en-US" altLang="en-US" sz="2800" b="1" dirty="0" err="1">
                <a:solidFill>
                  <a:schemeClr val="tx1"/>
                </a:solidFill>
                <a:latin typeface="Times New Roman" panose="02020603050405020304" pitchFamily="18" charset="0"/>
                <a:cs typeface="Times New Roman" panose="02020603050405020304" pitchFamily="18" charset="0"/>
              </a:rPr>
              <a:t>Jaka</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Darmawan</a:t>
            </a:r>
            <a:r>
              <a:rPr lang="en-US" altLang="en-US" sz="2800" b="1" dirty="0">
                <a:solidFill>
                  <a:schemeClr val="tx1"/>
                </a:solidFill>
                <a:latin typeface="Times New Roman" panose="02020603050405020304" pitchFamily="18" charset="0"/>
                <a:cs typeface="Times New Roman" panose="02020603050405020304" pitchFamily="18" charset="0"/>
              </a:rPr>
              <a:t>, SE., </a:t>
            </a:r>
            <a:r>
              <a:rPr lang="en-US" altLang="en-US" sz="2800" b="1" dirty="0" err="1">
                <a:solidFill>
                  <a:schemeClr val="tx1"/>
                </a:solidFill>
                <a:latin typeface="Times New Roman" panose="02020603050405020304" pitchFamily="18" charset="0"/>
                <a:cs typeface="Times New Roman" panose="02020603050405020304" pitchFamily="18" charset="0"/>
              </a:rPr>
              <a:t>Ak</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M.Ak</a:t>
            </a:r>
            <a:r>
              <a:rPr lang="en-US" altLang="en-US" sz="2800" b="1" dirty="0">
                <a:solidFill>
                  <a:schemeClr val="tx1"/>
                </a:solidFill>
                <a:latin typeface="Times New Roman" panose="02020603050405020304" pitchFamily="18" charset="0"/>
                <a:cs typeface="Times New Roman" panose="02020603050405020304" pitchFamily="18" charset="0"/>
              </a:rPr>
              <a:t>., MMT., CPA., CMA.,</a:t>
            </a:r>
          </a:p>
        </p:txBody>
      </p:sp>
      <p:pic>
        <p:nvPicPr>
          <p:cNvPr id="2052" name="Picture 1">
            <a:extLst>
              <a:ext uri="{FF2B5EF4-FFF2-40B4-BE49-F238E27FC236}">
                <a16:creationId xmlns:a16="http://schemas.microsoft.com/office/drawing/2014/main" id="{0AA433F9-7999-A36A-9C2D-C7AB0DB7FA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8450"/>
            <a:ext cx="4419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07C25D1C-FF9E-2C89-26B6-F018E1C6129F}"/>
              </a:ext>
            </a:extLst>
          </p:cNvPr>
          <p:cNvSpPr>
            <a:spLocks noGrp="1"/>
          </p:cNvSpPr>
          <p:nvPr>
            <p:ph idx="1"/>
          </p:nvPr>
        </p:nvSpPr>
        <p:spPr>
          <a:xfrm>
            <a:off x="395288" y="1196975"/>
            <a:ext cx="8229600" cy="4103688"/>
          </a:xfrm>
        </p:spPr>
        <p:txBody>
          <a:bodyPr/>
          <a:lstStyle/>
          <a:p>
            <a:pPr>
              <a:lnSpc>
                <a:spcPct val="150000"/>
              </a:lnSpc>
              <a:buFont typeface="Wingdings" panose="05000000000000000000" pitchFamily="2" charset="2"/>
              <a:buChar char="q"/>
            </a:pPr>
            <a:r>
              <a:rPr lang="en-US" altLang="en-US" sz="2000">
                <a:latin typeface="Times New Roman" panose="02020603050405020304" pitchFamily="18" charset="0"/>
                <a:cs typeface="Times New Roman" panose="02020603050405020304" pitchFamily="18" charset="0"/>
              </a:rPr>
              <a:t>Akuntansi lingkungan yang baik harus memahami bagaimana proses kinerja yang baik akan membawa proses konservasi dan pemulihan yang lebih baik.</a:t>
            </a:r>
          </a:p>
          <a:p>
            <a:pPr>
              <a:lnSpc>
                <a:spcPct val="150000"/>
              </a:lnSpc>
              <a:buFont typeface="Wingdings" panose="05000000000000000000" pitchFamily="2" charset="2"/>
              <a:buChar char="q"/>
            </a:pPr>
            <a:r>
              <a:rPr lang="en-US" altLang="en-US" sz="2000">
                <a:latin typeface="Times New Roman" panose="02020603050405020304" pitchFamily="18" charset="0"/>
                <a:cs typeface="Times New Roman" panose="02020603050405020304" pitchFamily="18" charset="0"/>
              </a:rPr>
              <a:t>Adanya Akuntansi  Lingkungan diharapkan bisa menghasilkan rincian biaya atau harga yang detail untuk produk dari proses lingkungan yang diperlukan dan memungkinkan pemenuhan kebutuhan para pelanggan yang menyukai produk dengan barang atau jasa yang environmental friendly (Ramah Lingkungan). </a:t>
            </a: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1FE9077-5D03-60E5-FA42-C44B74FAB1BE}"/>
              </a:ext>
            </a:extLst>
          </p:cNvPr>
          <p:cNvSpPr>
            <a:spLocks noGrp="1"/>
          </p:cNvSpPr>
          <p:nvPr>
            <p:ph type="title"/>
          </p:nvPr>
        </p:nvSpPr>
        <p:spPr>
          <a:xfrm>
            <a:off x="457200" y="274638"/>
            <a:ext cx="8075613" cy="706437"/>
          </a:xfrm>
        </p:spPr>
        <p:txBody>
          <a:bodyPr/>
          <a:lstStyle/>
          <a:p>
            <a:pPr>
              <a:lnSpc>
                <a:spcPct val="150000"/>
              </a:lnSpc>
            </a:pPr>
            <a:r>
              <a:rPr lang="en-US" altLang="en-US" sz="3200" b="1">
                <a:latin typeface="Times New Roman" panose="02020603050405020304" pitchFamily="18" charset="0"/>
                <a:cs typeface="Times New Roman" panose="02020603050405020304" pitchFamily="18" charset="0"/>
              </a:rPr>
              <a:t>Tujuan Akuntansi Lingkungan</a:t>
            </a:r>
          </a:p>
        </p:txBody>
      </p:sp>
      <p:sp>
        <p:nvSpPr>
          <p:cNvPr id="12291" name="Content Placeholder 2">
            <a:extLst>
              <a:ext uri="{FF2B5EF4-FFF2-40B4-BE49-F238E27FC236}">
                <a16:creationId xmlns:a16="http://schemas.microsoft.com/office/drawing/2014/main" id="{1AC07E0F-A105-D791-B40C-05A7275528B7}"/>
              </a:ext>
            </a:extLst>
          </p:cNvPr>
          <p:cNvSpPr>
            <a:spLocks noGrp="1"/>
          </p:cNvSpPr>
          <p:nvPr>
            <p:ph idx="1"/>
          </p:nvPr>
        </p:nvSpPr>
        <p:spPr>
          <a:xfrm>
            <a:off x="457200" y="1268413"/>
            <a:ext cx="8229600" cy="4857750"/>
          </a:xfrm>
        </p:spPr>
        <p:txBody>
          <a:bodyPr/>
          <a:lstStyle/>
          <a:p>
            <a:pPr algn="just">
              <a:lnSpc>
                <a:spcPct val="150000"/>
              </a:lnSpc>
              <a:buFont typeface="Wingdings" panose="05000000000000000000" pitchFamily="2" charset="2"/>
              <a:buChar char="v"/>
            </a:pPr>
            <a:r>
              <a:rPr lang="en-US" altLang="en-US" sz="1800">
                <a:latin typeface="Times New Roman" panose="02020603050405020304" pitchFamily="18" charset="0"/>
                <a:cs typeface="Times New Roman" panose="02020603050405020304" pitchFamily="18" charset="0"/>
              </a:rPr>
              <a:t>Tujuan akuntansi lingkungan adalah sebagai alat manajemen lingkungan yang dimana ini dapat memberikan kerangka kerja yang terstruktur dan terukur bagi perusahaan untuk mengelola dampak lingkungan dari kegiatan operasional perusahaan  </a:t>
            </a:r>
          </a:p>
          <a:p>
            <a:pPr algn="just">
              <a:lnSpc>
                <a:spcPct val="150000"/>
              </a:lnSpc>
              <a:buFont typeface="Wingdings" panose="05000000000000000000" pitchFamily="2" charset="2"/>
              <a:buChar char="v"/>
            </a:pPr>
            <a:r>
              <a:rPr lang="en-US" altLang="en-US" sz="1800">
                <a:latin typeface="Times New Roman" panose="02020603050405020304" pitchFamily="18" charset="0"/>
                <a:cs typeface="Times New Roman" panose="02020603050405020304" pitchFamily="18" charset="0"/>
              </a:rPr>
              <a:t>Sebagai alat komunikasi lingkungan dengan masyarakat yang dimana untuk meningkatkan transparansi,membangun kepercayaan, dan memperkuat hubungan antara perusahaan dan pemangku kepentingan ekstrernal, termasuk masyarakat umum.</a:t>
            </a:r>
            <a:r>
              <a:rPr lang="en-US" altLang="en-US" sz="1800"/>
              <a:t> </a:t>
            </a:r>
            <a:r>
              <a:rPr lang="en-US" altLang="en-US" sz="180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v"/>
            </a:pPr>
            <a:r>
              <a:rPr lang="en-US" altLang="en-US" sz="1800">
                <a:latin typeface="Times New Roman" panose="02020603050405020304" pitchFamily="18" charset="0"/>
                <a:cs typeface="Times New Roman" panose="02020603050405020304" pitchFamily="18" charset="0"/>
              </a:rPr>
              <a:t>Dengan adanya akuntansi berbasis menjembatani bidang lingkungan.hubungan antara perusahaan dengan organisasi non profit yang bergerak di bidang lingkungan.</a:t>
            </a:r>
          </a:p>
          <a:p>
            <a:pPr>
              <a:buFont typeface="Wingdings" panose="05000000000000000000" pitchFamily="2" charset="2"/>
              <a:buChar char="v"/>
            </a:pPr>
            <a:endParaRPr lang="en-US" altLang="en-US"/>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9310C41-63C0-766D-7036-E4A3D78A7C01}"/>
              </a:ext>
            </a:extLst>
          </p:cNvPr>
          <p:cNvSpPr>
            <a:spLocks noGrp="1"/>
          </p:cNvSpPr>
          <p:nvPr>
            <p:ph type="title"/>
          </p:nvPr>
        </p:nvSpPr>
        <p:spPr>
          <a:xfrm>
            <a:off x="395288" y="549275"/>
            <a:ext cx="8147050" cy="1138238"/>
          </a:xfrm>
        </p:spPr>
        <p:txBody>
          <a:bodyPr/>
          <a:lstStyle/>
          <a:p>
            <a:r>
              <a:rPr lang="en-US" altLang="en-US" sz="3200" b="1">
                <a:latin typeface="Times New Roman" panose="02020603050405020304" pitchFamily="18" charset="0"/>
                <a:cs typeface="Times New Roman" panose="02020603050405020304" pitchFamily="18" charset="0"/>
              </a:rPr>
              <a:t>Faktor yang mempengaruhi Akuntansi Lingkungan</a:t>
            </a:r>
          </a:p>
        </p:txBody>
      </p:sp>
      <p:sp>
        <p:nvSpPr>
          <p:cNvPr id="13315" name="Content Placeholder 2">
            <a:extLst>
              <a:ext uri="{FF2B5EF4-FFF2-40B4-BE49-F238E27FC236}">
                <a16:creationId xmlns:a16="http://schemas.microsoft.com/office/drawing/2014/main" id="{F35B99D3-5060-4A11-FADC-FFBCD5D237D7}"/>
              </a:ext>
            </a:extLst>
          </p:cNvPr>
          <p:cNvSpPr>
            <a:spLocks noGrp="1"/>
          </p:cNvSpPr>
          <p:nvPr>
            <p:ph idx="1"/>
          </p:nvPr>
        </p:nvSpPr>
        <p:spPr>
          <a:xfrm>
            <a:off x="395288" y="2133600"/>
            <a:ext cx="8445500" cy="3743325"/>
          </a:xfrm>
        </p:spPr>
        <p:txBody>
          <a:bodyPr/>
          <a:lstStyle/>
          <a:p>
            <a:pPr>
              <a:lnSpc>
                <a:spcPct val="150000"/>
              </a:lnSpc>
              <a:buFont typeface="Arial" panose="020B0604020202020204" pitchFamily="34" charset="0"/>
              <a:buNone/>
            </a:pPr>
            <a:r>
              <a:rPr lang="en-US" altLang="en-US" sz="1800">
                <a:latin typeface="Times New Roman" panose="02020603050405020304" pitchFamily="18" charset="0"/>
                <a:cs typeface="Times New Roman" panose="02020603050405020304" pitchFamily="18" charset="0"/>
              </a:rPr>
              <a:t>Beberapa faktor yang mempengaruhi akuntansi lingkungan antara lain :</a:t>
            </a:r>
          </a:p>
          <a:p>
            <a:pPr algn="just">
              <a:lnSpc>
                <a:spcPct val="150000"/>
              </a:lnSpc>
              <a:buFont typeface="Wingdings" panose="05000000000000000000" pitchFamily="2" charset="2"/>
              <a:buChar char="Ø"/>
            </a:pPr>
            <a:r>
              <a:rPr lang="en-US" altLang="en-US" sz="1800">
                <a:latin typeface="Times New Roman" panose="02020603050405020304" pitchFamily="18" charset="0"/>
                <a:cs typeface="Times New Roman" panose="02020603050405020304" pitchFamily="18" charset="0"/>
              </a:rPr>
              <a:t>Biaya konservasi lingkungan, dalam akuntansi lingkungan, biaya konservasi lingkungan harus dicatat dan dikelola dengan cermat untuk memahami total investasi perusahaan dalam praktik bisnis yang berkelanjutan.</a:t>
            </a:r>
          </a:p>
          <a:p>
            <a:pPr algn="just">
              <a:lnSpc>
                <a:spcPct val="150000"/>
              </a:lnSpc>
              <a:buFont typeface="Wingdings" panose="05000000000000000000" pitchFamily="2" charset="2"/>
              <a:buChar char="Ø"/>
            </a:pPr>
            <a:r>
              <a:rPr lang="en-US" altLang="en-US" sz="1800">
                <a:latin typeface="Times New Roman" panose="02020603050405020304" pitchFamily="18" charset="0"/>
                <a:cs typeface="Times New Roman" panose="02020603050405020304" pitchFamily="18" charset="0"/>
              </a:rPr>
              <a:t>Keuntungan konservasi lingkungan, dalam akuntansi lingkungan,keuntungan ini dapat dicatat sebagai hasil dari investasi dalam teknologi yang ramah lingkungan atau strategis.</a:t>
            </a:r>
          </a:p>
          <a:p>
            <a:endParaRPr lang="en-US" altLang="en-US"/>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26B20-08AF-2326-BA8E-331136D1D459}"/>
              </a:ext>
            </a:extLst>
          </p:cNvPr>
          <p:cNvSpPr>
            <a:spLocks noGrp="1"/>
          </p:cNvSpPr>
          <p:nvPr>
            <p:ph idx="1"/>
          </p:nvPr>
        </p:nvSpPr>
        <p:spPr>
          <a:xfrm>
            <a:off x="468313" y="1412875"/>
            <a:ext cx="8229600" cy="4032250"/>
          </a:xfrm>
        </p:spPr>
        <p:txBody>
          <a:bodyPr/>
          <a:lstStyle/>
          <a:p>
            <a:pPr algn="just">
              <a:lnSpc>
                <a:spcPct val="150000"/>
              </a:lnSpc>
              <a:buFont typeface="Wingdings" pitchFamily="2" charset="2"/>
              <a:buChar char="Ø"/>
              <a:defRPr/>
            </a:pPr>
            <a:r>
              <a:rPr lang="en-US" sz="1800" dirty="0" err="1">
                <a:latin typeface="Times New Roman" pitchFamily="18" charset="0"/>
                <a:cs typeface="Times New Roman" pitchFamily="18" charset="0"/>
              </a:rPr>
              <a:t>Dampak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diakibatkan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oleh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aktivitas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a:t>
            </a:r>
            <a:r>
              <a:rPr lang="en-US" sz="1800" dirty="0"/>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penting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mencatat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memantau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dampak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memahami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kontribusi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terhadap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mengidentifikasi</a:t>
            </a:r>
            <a:r>
              <a:rPr lang="en-US" sz="1800" dirty="0">
                <a:latin typeface="Times New Roman" pitchFamily="18" charset="0"/>
                <a:cs typeface="Times New Roman" pitchFamily="18" charset="0"/>
              </a:rPr>
              <a:t> area-area di </a:t>
            </a:r>
            <a:r>
              <a:rPr lang="en-US" sz="1800" dirty="0" err="1">
                <a:latin typeface="Times New Roman" pitchFamily="18" charset="0"/>
                <a:cs typeface="Times New Roman" pitchFamily="18" charset="0"/>
              </a:rPr>
              <a:t>mana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perbaikan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diperlukan</a:t>
            </a:r>
            <a:r>
              <a:rPr lang="en-US" sz="1800" dirty="0">
                <a:latin typeface="Times New Roman" pitchFamily="18" charset="0"/>
                <a:cs typeface="Times New Roman" pitchFamily="18" charset="0"/>
              </a:rPr>
              <a:t>.</a:t>
            </a:r>
          </a:p>
          <a:p>
            <a:pPr algn="just">
              <a:lnSpc>
                <a:spcPct val="150000"/>
              </a:lnSpc>
              <a:buFont typeface="Wingdings" pitchFamily="2" charset="2"/>
              <a:buChar char="Ø"/>
              <a:defRPr/>
            </a:pPr>
            <a:r>
              <a:rPr lang="en-US" sz="1800" dirty="0" err="1">
                <a:latin typeface="Times New Roman" pitchFamily="18" charset="0"/>
                <a:cs typeface="Times New Roman" pitchFamily="18" charset="0"/>
              </a:rPr>
              <a:t>Kebijakan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mengenai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hidup</a:t>
            </a:r>
            <a:r>
              <a:rPr lang="en-US" sz="1800" dirty="0">
                <a:latin typeface="Times New Roman" pitchFamily="18" charset="0"/>
                <a:cs typeface="Times New Roman" pitchFamily="18" charset="0"/>
              </a:rPr>
              <a:t>,</a:t>
            </a:r>
            <a:r>
              <a:rPr lang="en-US" sz="1800" dirty="0"/>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memperhatikan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kebijakan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berlaku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memastikan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kepatuhan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mereka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terhadap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regulasi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relevan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pelaporan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pengelolaan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dampak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a:t>
            </a:r>
          </a:p>
          <a:p>
            <a:pPr marL="0" indent="0">
              <a:buFont typeface="Arial" charset="0"/>
              <a:buNone/>
              <a:defRPr/>
            </a:pPr>
            <a:endParaRPr lang="en-US" sz="1800" dirty="0">
              <a:latin typeface="Times New Roman" pitchFamily="18" charset="0"/>
              <a:cs typeface="Times New Roman" pitchFamily="18" charset="0"/>
            </a:endParaRPr>
          </a:p>
          <a:p>
            <a:pPr>
              <a:buFont typeface="Arial" charset="0"/>
              <a:buChar char="•"/>
              <a:defRPr/>
            </a:pPr>
            <a:endParaRPr lang="en-US" dirty="0"/>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63038E6-BF64-2A2F-1719-683CE631CB70}"/>
              </a:ext>
            </a:extLst>
          </p:cNvPr>
          <p:cNvSpPr>
            <a:spLocks noGrp="1"/>
          </p:cNvSpPr>
          <p:nvPr>
            <p:ph type="title"/>
          </p:nvPr>
        </p:nvSpPr>
        <p:spPr>
          <a:xfrm>
            <a:off x="457200" y="188913"/>
            <a:ext cx="8229600" cy="719137"/>
          </a:xfrm>
        </p:spPr>
        <p:txBody>
          <a:bodyPr/>
          <a:lstStyle/>
          <a:p>
            <a:r>
              <a:rPr lang="en-US" altLang="en-US" sz="3200" b="1">
                <a:latin typeface="Times New Roman" panose="02020603050405020304" pitchFamily="18" charset="0"/>
                <a:cs typeface="Times New Roman" panose="02020603050405020304" pitchFamily="18" charset="0"/>
              </a:rPr>
              <a:t>Sistem Akuntansi Lingkungan</a:t>
            </a:r>
          </a:p>
        </p:txBody>
      </p:sp>
      <p:sp>
        <p:nvSpPr>
          <p:cNvPr id="3" name="Content Placeholder 2">
            <a:extLst>
              <a:ext uri="{FF2B5EF4-FFF2-40B4-BE49-F238E27FC236}">
                <a16:creationId xmlns:a16="http://schemas.microsoft.com/office/drawing/2014/main" id="{9B2C9CB3-D8CA-7216-490D-780FF69A0998}"/>
              </a:ext>
            </a:extLst>
          </p:cNvPr>
          <p:cNvSpPr>
            <a:spLocks noGrp="1"/>
          </p:cNvSpPr>
          <p:nvPr>
            <p:ph idx="1"/>
          </p:nvPr>
        </p:nvSpPr>
        <p:spPr>
          <a:xfrm>
            <a:off x="468313" y="908050"/>
            <a:ext cx="8229600" cy="5002213"/>
          </a:xfrm>
        </p:spPr>
        <p:txBody>
          <a:bodyPr/>
          <a:lstStyle/>
          <a:p>
            <a:pPr algn="just">
              <a:lnSpc>
                <a:spcPct val="150000"/>
              </a:lnSpc>
              <a:buFont typeface="Wingdings" pitchFamily="2" charset="2"/>
              <a:buChar char="q"/>
              <a:defRPr/>
            </a:pPr>
            <a:r>
              <a:rPr lang="en-US" sz="1800" dirty="0" err="1">
                <a:latin typeface="Times New Roman" pitchFamily="18" charset="0"/>
                <a:cs typeface="Times New Roman" pitchFamily="18" charset="0"/>
              </a:rPr>
              <a:t>Sistem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terdiri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konvensional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ekologis</a:t>
            </a:r>
            <a:r>
              <a:rPr lang="en-US" sz="1800" dirty="0">
                <a:latin typeface="Times New Roman" pitchFamily="18" charset="0"/>
                <a:cs typeface="Times New Roman" pitchFamily="18" charset="0"/>
              </a:rPr>
              <a:t>.</a:t>
            </a:r>
          </a:p>
          <a:p>
            <a:pPr algn="just">
              <a:lnSpc>
                <a:spcPct val="150000"/>
              </a:lnSpc>
              <a:buFont typeface="+mj-lt"/>
              <a:buAutoNum type="arabicPeriod"/>
              <a:defRPr/>
            </a:pP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konvensional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mengukur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dampak</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dampak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suatu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istilah</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istilah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keuangan</a:t>
            </a:r>
            <a:r>
              <a:rPr lang="en-US" sz="1800" dirty="0">
                <a:latin typeface="Times New Roman" pitchFamily="18" charset="0"/>
                <a:cs typeface="Times New Roman" pitchFamily="18" charset="0"/>
              </a:rPr>
              <a:t>. </a:t>
            </a:r>
          </a:p>
          <a:p>
            <a:pPr algn="just">
              <a:lnSpc>
                <a:spcPct val="150000"/>
              </a:lnSpc>
              <a:buFont typeface="+mj-lt"/>
              <a:buAutoNum type="arabicPeriod"/>
              <a:defRPr/>
            </a:pP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ekologis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mencoba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memperhitungkan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manfaat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kegiatan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ekonomi</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berkaitan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secara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lebih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lengkap</a:t>
            </a:r>
            <a:r>
              <a:rPr lang="en-US" sz="1800" dirty="0">
                <a:latin typeface="Times New Roman" pitchFamily="18" charset="0"/>
                <a:cs typeface="Times New Roman" pitchFamily="18" charset="0"/>
              </a:rPr>
              <a:t>.</a:t>
            </a:r>
          </a:p>
          <a:p>
            <a:pPr algn="just">
              <a:lnSpc>
                <a:spcPct val="150000"/>
              </a:lnSpc>
              <a:buFont typeface="Wingdings" pitchFamily="2" charset="2"/>
              <a:buChar char="q"/>
              <a:defRPr/>
            </a:pPr>
            <a:r>
              <a:rPr lang="en-US" sz="1800" dirty="0" err="1">
                <a:latin typeface="Times New Roman" pitchFamily="18" charset="0"/>
                <a:cs typeface="Times New Roman" pitchFamily="18" charset="0"/>
              </a:rPr>
              <a:t>Sedangkan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dibagi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menjadi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antara</a:t>
            </a:r>
            <a:r>
              <a:rPr lang="en-US" sz="1800" dirty="0">
                <a:latin typeface="Times New Roman" pitchFamily="18" charset="0"/>
                <a:cs typeface="Times New Roman" pitchFamily="18" charset="0"/>
              </a:rPr>
              <a:t> lain: </a:t>
            </a:r>
          </a:p>
          <a:p>
            <a:pPr algn="just">
              <a:lnSpc>
                <a:spcPct val="150000"/>
              </a:lnSpc>
              <a:buFont typeface="+mj-lt"/>
              <a:buAutoNum type="arabicPeriod"/>
              <a:defRPr/>
            </a:pPr>
            <a:r>
              <a:rPr lang="en-US" sz="1800" dirty="0" err="1">
                <a:latin typeface="Times New Roman" pitchFamily="18" charset="0"/>
                <a:cs typeface="Times New Roman" pitchFamily="18" charset="0"/>
              </a:rPr>
              <a:t>Bagian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pertama</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dasarkan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kegiatan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suatu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secara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nasional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maupun</a:t>
            </a:r>
            <a:r>
              <a:rPr lang="en-US" sz="1800" dirty="0">
                <a:latin typeface="Times New Roman" pitchFamily="18" charset="0"/>
                <a:cs typeface="Times New Roman" pitchFamily="18" charset="0"/>
              </a:rPr>
              <a:t> regional. </a:t>
            </a:r>
          </a:p>
          <a:p>
            <a:pPr algn="just">
              <a:lnSpc>
                <a:spcPct val="150000"/>
              </a:lnSpc>
              <a:buFont typeface="+mj-lt"/>
              <a:buAutoNum type="arabicPeriod"/>
              <a:defRPr/>
            </a:pPr>
            <a:r>
              <a:rPr lang="en-US" sz="1800" dirty="0" err="1">
                <a:latin typeface="Times New Roman" pitchFamily="18" charset="0"/>
                <a:cs typeface="Times New Roman" pitchFamily="18" charset="0"/>
              </a:rPr>
              <a:t>Bagian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kedua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berkaitan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organisasi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lainnya</a:t>
            </a:r>
            <a:r>
              <a:rPr lang="en-US" sz="1800" dirty="0">
                <a:latin typeface="Times New Roman" pitchFamily="18" charset="0"/>
                <a:cs typeface="Times New Roman" pitchFamily="18" charset="0"/>
              </a:rPr>
              <a:t>.</a:t>
            </a:r>
          </a:p>
          <a:p>
            <a:pPr algn="just">
              <a:lnSpc>
                <a:spcPct val="150000"/>
              </a:lnSpc>
              <a:buFont typeface="+mj-lt"/>
              <a:buAutoNum type="arabicPeriod"/>
              <a:defRPr/>
            </a:pPr>
            <a:endParaRPr lang="en-US" sz="1800" dirty="0">
              <a:latin typeface="Times New Roman" pitchFamily="18" charset="0"/>
              <a:cs typeface="Times New Roman" pitchFamily="18" charset="0"/>
            </a:endParaRPr>
          </a:p>
          <a:p>
            <a:pPr marL="0" indent="0" algn="just">
              <a:lnSpc>
                <a:spcPct val="150000"/>
              </a:lnSpc>
              <a:buFont typeface="Arial" charset="0"/>
              <a:buNone/>
              <a:defRPr/>
            </a:pPr>
            <a:endParaRPr lang="en-US" sz="1800" dirty="0">
              <a:latin typeface="Times New Roman" pitchFamily="18" charset="0"/>
              <a:cs typeface="Times New Roman" pitchFamily="18" charset="0"/>
            </a:endParaRPr>
          </a:p>
          <a:p>
            <a:pPr algn="just">
              <a:lnSpc>
                <a:spcPct val="150000"/>
              </a:lnSpc>
              <a:buFont typeface="+mj-lt"/>
              <a:buAutoNum type="arabicPeriod"/>
              <a:defRPr/>
            </a:pPr>
            <a:endParaRPr lang="en-US" sz="1800" dirty="0">
              <a:latin typeface="Times New Roman" pitchFamily="18" charset="0"/>
              <a:cs typeface="Times New Roman" pitchFamily="18" charset="0"/>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9B0B8A9-6CB6-4577-147A-2E24B8226001}"/>
              </a:ext>
            </a:extLst>
          </p:cNvPr>
          <p:cNvSpPr>
            <a:spLocks noGrp="1"/>
          </p:cNvSpPr>
          <p:nvPr>
            <p:ph type="title"/>
          </p:nvPr>
        </p:nvSpPr>
        <p:spPr>
          <a:xfrm>
            <a:off x="395288" y="620713"/>
            <a:ext cx="8229600" cy="706437"/>
          </a:xfrm>
        </p:spPr>
        <p:txBody>
          <a:bodyPr/>
          <a:lstStyle/>
          <a:p>
            <a:r>
              <a:rPr lang="en-US" altLang="en-US" sz="3200" b="1">
                <a:latin typeface="Times New Roman" panose="02020603050405020304" pitchFamily="18" charset="0"/>
                <a:cs typeface="Times New Roman" panose="02020603050405020304" pitchFamily="18" charset="0"/>
              </a:rPr>
              <a:t>Konservasi Biodiversitas</a:t>
            </a:r>
          </a:p>
        </p:txBody>
      </p:sp>
      <p:sp>
        <p:nvSpPr>
          <p:cNvPr id="16387" name="Content Placeholder 2">
            <a:extLst>
              <a:ext uri="{FF2B5EF4-FFF2-40B4-BE49-F238E27FC236}">
                <a16:creationId xmlns:a16="http://schemas.microsoft.com/office/drawing/2014/main" id="{DE59CC7C-311D-3D79-C97B-E2B10B161FD9}"/>
              </a:ext>
            </a:extLst>
          </p:cNvPr>
          <p:cNvSpPr>
            <a:spLocks noGrp="1"/>
          </p:cNvSpPr>
          <p:nvPr>
            <p:ph idx="1"/>
          </p:nvPr>
        </p:nvSpPr>
        <p:spPr>
          <a:xfrm>
            <a:off x="468313" y="1700213"/>
            <a:ext cx="8229600" cy="4321175"/>
          </a:xfrm>
        </p:spPr>
        <p:txBody>
          <a:bodyPr/>
          <a:lstStyle/>
          <a:p>
            <a:pPr>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Konservasi biodiversitas adalah upaya untuk menjaga keanekaragaman hayati di bumi. Keanekaragaman hayati mencangkup keberagaman genetik, spesies, dan ekosistem. </a:t>
            </a:r>
          </a:p>
          <a:p>
            <a:pPr>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Konservasi biodiversitas sangat penting untuk dilakukan karena keanekargaman hayati memiliki manfaat yang besar bagi kehidupan manusia dan lingkungan sekitar.</a:t>
            </a:r>
          </a:p>
          <a:p>
            <a:pPr>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Contoh Konservasi Biodiversitas adalah pembentukan taman nasional atau cagar alam, dimana area-area tersebut dilindungi untuk menjaga keanekaragaman hayati dan ekosistemnya.</a:t>
            </a: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0EF90F8E-26E6-C1C4-45EF-3219EC82169E}"/>
              </a:ext>
            </a:extLst>
          </p:cNvPr>
          <p:cNvSpPr>
            <a:spLocks noGrp="1"/>
          </p:cNvSpPr>
          <p:nvPr>
            <p:ph idx="1"/>
          </p:nvPr>
        </p:nvSpPr>
        <p:spPr>
          <a:xfrm>
            <a:off x="384175" y="765175"/>
            <a:ext cx="8229600" cy="5651500"/>
          </a:xfrm>
        </p:spPr>
        <p:txBody>
          <a:bodyPr/>
          <a:lstStyle/>
          <a:p>
            <a:pPr algn="just">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Contoh Konservasi Biodiversitas</a:t>
            </a:r>
          </a:p>
          <a:p>
            <a:pPr algn="just">
              <a:buFont typeface="Wingdings" panose="05000000000000000000" pitchFamily="2" charset="2"/>
              <a:buChar char="q"/>
            </a:pPr>
            <a:endParaRPr lang="en-US" altLang="en-US" sz="1800"/>
          </a:p>
        </p:txBody>
      </p:sp>
      <p:pic>
        <p:nvPicPr>
          <p:cNvPr id="17411" name="Picture 3">
            <a:extLst>
              <a:ext uri="{FF2B5EF4-FFF2-40B4-BE49-F238E27FC236}">
                <a16:creationId xmlns:a16="http://schemas.microsoft.com/office/drawing/2014/main" id="{54C8A3CF-9A8A-A9B6-CC89-199A6A1E51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196975"/>
            <a:ext cx="45354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a:extLst>
              <a:ext uri="{FF2B5EF4-FFF2-40B4-BE49-F238E27FC236}">
                <a16:creationId xmlns:a16="http://schemas.microsoft.com/office/drawing/2014/main" id="{E18DB034-3F68-22DA-33EE-4419316B5D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284538"/>
            <a:ext cx="4211637"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0830D-311B-992A-1376-21A359B4157F}"/>
              </a:ext>
            </a:extLst>
          </p:cNvPr>
          <p:cNvSpPr>
            <a:spLocks noGrp="1"/>
          </p:cNvSpPr>
          <p:nvPr>
            <p:ph idx="1"/>
          </p:nvPr>
        </p:nvSpPr>
        <p:spPr>
          <a:xfrm>
            <a:off x="468313" y="476250"/>
            <a:ext cx="8147050" cy="5832475"/>
          </a:xfrm>
        </p:spPr>
        <p:txBody>
          <a:bodyPr/>
          <a:lstStyle/>
          <a:p>
            <a:pPr marL="0" indent="0" algn="just">
              <a:buFont typeface="Arial" charset="0"/>
              <a:buNone/>
              <a:defRPr/>
            </a:pPr>
            <a:r>
              <a:rPr lang="en-US" sz="1800" dirty="0" err="1">
                <a:latin typeface="Times New Roman" pitchFamily="18" charset="0"/>
                <a:cs typeface="Times New Roman" pitchFamily="18" charset="0"/>
              </a:rPr>
              <a:t>Berikut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beberapa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manfaat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p>
          <a:p>
            <a:pPr algn="just">
              <a:buFont typeface="+mj-lt"/>
              <a:buAutoNum type="arabicPeriod"/>
              <a:defRPr/>
            </a:pPr>
            <a:r>
              <a:rPr lang="en-US" sz="1800" dirty="0" err="1"/>
              <a:t>Meningkatkan</a:t>
            </a:r>
            <a:r>
              <a:rPr lang="en-US" sz="1800" dirty="0"/>
              <a:t> </a:t>
            </a:r>
            <a:r>
              <a:rPr lang="en-US" sz="1800" dirty="0" err="1"/>
              <a:t>Ketahanan</a:t>
            </a:r>
            <a:r>
              <a:rPr lang="en-US" sz="1800" dirty="0"/>
              <a:t> </a:t>
            </a:r>
            <a:r>
              <a:rPr lang="en-US" sz="1800" dirty="0" err="1"/>
              <a:t>Pangan</a:t>
            </a:r>
            <a:r>
              <a:rPr lang="en-US" sz="1800" dirty="0"/>
              <a:t>.</a:t>
            </a:r>
          </a:p>
          <a:p>
            <a:pPr algn="just">
              <a:buFont typeface="+mj-lt"/>
              <a:buAutoNum type="arabicPeriod"/>
              <a:defRPr/>
            </a:pPr>
            <a:r>
              <a:rPr lang="en-US" sz="1800" dirty="0" err="1"/>
              <a:t>Melestarikan</a:t>
            </a:r>
            <a:r>
              <a:rPr lang="en-US" sz="1800" dirty="0"/>
              <a:t> Flora </a:t>
            </a:r>
            <a:r>
              <a:rPr lang="en-US" sz="1800" dirty="0" err="1"/>
              <a:t>dan</a:t>
            </a:r>
            <a:r>
              <a:rPr lang="en-US" sz="1800" dirty="0"/>
              <a:t> Fauna.</a:t>
            </a:r>
          </a:p>
          <a:p>
            <a:pPr algn="just">
              <a:buFont typeface="+mj-lt"/>
              <a:buAutoNum type="arabicPeriod"/>
              <a:defRPr/>
            </a:pPr>
            <a:r>
              <a:rPr lang="en-US" sz="1800" dirty="0" err="1"/>
              <a:t>Penyedia</a:t>
            </a:r>
            <a:r>
              <a:rPr lang="en-US" sz="1800" dirty="0"/>
              <a:t> Mata </a:t>
            </a:r>
            <a:r>
              <a:rPr lang="en-US" sz="1800" dirty="0" err="1"/>
              <a:t>Pencaharian</a:t>
            </a:r>
            <a:r>
              <a:rPr lang="en-US" sz="1800" dirty="0"/>
              <a:t>.</a:t>
            </a:r>
          </a:p>
          <a:p>
            <a:pPr algn="just">
              <a:buFont typeface="+mj-lt"/>
              <a:buAutoNum type="arabicPeriod"/>
              <a:defRPr/>
            </a:pPr>
            <a:r>
              <a:rPr lang="en-US" sz="1800" dirty="0" err="1"/>
              <a:t>Penyedia</a:t>
            </a:r>
            <a:r>
              <a:rPr lang="en-US" sz="1800" dirty="0"/>
              <a:t> </a:t>
            </a:r>
            <a:r>
              <a:rPr lang="en-US" sz="1800" dirty="0" err="1"/>
              <a:t>Bahan</a:t>
            </a:r>
            <a:r>
              <a:rPr lang="en-US" sz="1800" dirty="0"/>
              <a:t> </a:t>
            </a:r>
            <a:r>
              <a:rPr lang="en-US" sz="1800" dirty="0" err="1"/>
              <a:t>Obat-obatan</a:t>
            </a:r>
            <a:r>
              <a:rPr lang="en-US" sz="1800" dirty="0"/>
              <a:t>.</a:t>
            </a:r>
          </a:p>
          <a:p>
            <a:pPr algn="just">
              <a:buFont typeface="+mj-lt"/>
              <a:buAutoNum type="arabicPeriod"/>
              <a:defRPr/>
            </a:pPr>
            <a:r>
              <a:rPr lang="en-US" sz="1800" dirty="0" err="1"/>
              <a:t>Melindungi</a:t>
            </a:r>
            <a:r>
              <a:rPr lang="en-US" sz="1800" dirty="0"/>
              <a:t> </a:t>
            </a:r>
            <a:r>
              <a:rPr lang="en-US" sz="1800" dirty="0" err="1"/>
              <a:t>Ekosistem</a:t>
            </a:r>
            <a:r>
              <a:rPr lang="en-US" sz="1800" dirty="0"/>
              <a:t> </a:t>
            </a:r>
            <a:r>
              <a:rPr lang="en-US" sz="1800" dirty="0" err="1"/>
              <a:t>dan</a:t>
            </a:r>
            <a:r>
              <a:rPr lang="en-US" sz="1800" dirty="0"/>
              <a:t> </a:t>
            </a:r>
            <a:r>
              <a:rPr lang="en-US" sz="1800" dirty="0" err="1"/>
              <a:t>sekaligus</a:t>
            </a:r>
            <a:r>
              <a:rPr lang="en-US" sz="1800" dirty="0"/>
              <a:t> </a:t>
            </a:r>
            <a:r>
              <a:rPr lang="en-US" sz="1800" dirty="0" err="1"/>
              <a:t>menyediakan</a:t>
            </a:r>
            <a:r>
              <a:rPr lang="en-US" sz="1800" dirty="0"/>
              <a:t> </a:t>
            </a:r>
            <a:r>
              <a:rPr lang="en-US" sz="1800" dirty="0" err="1"/>
              <a:t>jasa</a:t>
            </a:r>
            <a:r>
              <a:rPr lang="en-US" sz="1800" dirty="0"/>
              <a:t>.</a:t>
            </a:r>
          </a:p>
          <a:p>
            <a:pPr algn="just">
              <a:buFont typeface="+mj-lt"/>
              <a:buAutoNum type="arabicPeriod"/>
              <a:defRPr/>
            </a:pPr>
            <a:r>
              <a:rPr lang="en-US" sz="1800" dirty="0" err="1"/>
              <a:t>Menjadi</a:t>
            </a:r>
            <a:r>
              <a:rPr lang="en-US" sz="1800" dirty="0"/>
              <a:t> </a:t>
            </a:r>
            <a:r>
              <a:rPr lang="en-US" sz="1800" dirty="0" err="1"/>
              <a:t>wahana</a:t>
            </a:r>
            <a:r>
              <a:rPr lang="en-US" sz="1800" dirty="0"/>
              <a:t> </a:t>
            </a:r>
            <a:r>
              <a:rPr lang="en-US" sz="1800" dirty="0" err="1"/>
              <a:t>rekreasi</a:t>
            </a:r>
            <a:r>
              <a:rPr lang="en-US" sz="1800" dirty="0"/>
              <a:t>, </a:t>
            </a:r>
            <a:r>
              <a:rPr lang="en-US" sz="1800" dirty="0" err="1"/>
              <a:t>pendidikan</a:t>
            </a:r>
            <a:r>
              <a:rPr lang="en-US" sz="1800" dirty="0"/>
              <a:t>, </a:t>
            </a:r>
            <a:r>
              <a:rPr lang="en-US" sz="1800" dirty="0" err="1"/>
              <a:t>kebudayaan</a:t>
            </a:r>
            <a:r>
              <a:rPr lang="en-US" sz="1800" dirty="0"/>
              <a:t> </a:t>
            </a:r>
            <a:r>
              <a:rPr lang="en-US" sz="1800" dirty="0" err="1"/>
              <a:t>lokal</a:t>
            </a:r>
            <a:r>
              <a:rPr lang="en-US" sz="1800" dirty="0"/>
              <a:t>, </a:t>
            </a:r>
            <a:r>
              <a:rPr lang="en-US" sz="1800" dirty="0" err="1"/>
              <a:t>dan</a:t>
            </a:r>
            <a:r>
              <a:rPr lang="en-US" sz="1800" dirty="0"/>
              <a:t> </a:t>
            </a:r>
            <a:r>
              <a:rPr lang="en-US" sz="1800" dirty="0" err="1"/>
              <a:t>pariwisata</a:t>
            </a:r>
            <a:r>
              <a:rPr lang="en-US" sz="1800" dirty="0"/>
              <a:t>.</a:t>
            </a:r>
          </a:p>
          <a:p>
            <a:pPr algn="just">
              <a:buFont typeface="+mj-lt"/>
              <a:buAutoNum type="arabicPeriod"/>
              <a:defRPr/>
            </a:pPr>
            <a:r>
              <a:rPr lang="en-US" sz="1800" dirty="0" err="1"/>
              <a:t>Mengurangi</a:t>
            </a:r>
            <a:r>
              <a:rPr lang="en-US" sz="1800" dirty="0"/>
              <a:t> </a:t>
            </a:r>
            <a:r>
              <a:rPr lang="en-US" sz="1800" dirty="0" err="1"/>
              <a:t>Polusi</a:t>
            </a:r>
            <a:r>
              <a:rPr lang="en-US" sz="1800" dirty="0"/>
              <a:t> </a:t>
            </a:r>
            <a:r>
              <a:rPr lang="en-US" sz="1800" dirty="0" err="1"/>
              <a:t>Udara</a:t>
            </a:r>
            <a:r>
              <a:rPr lang="en-US" sz="1800" dirty="0"/>
              <a:t> </a:t>
            </a:r>
            <a:r>
              <a:rPr lang="en-US" sz="1800" dirty="0" err="1"/>
              <a:t>dan</a:t>
            </a:r>
            <a:r>
              <a:rPr lang="en-US" sz="1800" dirty="0"/>
              <a:t> </a:t>
            </a:r>
            <a:r>
              <a:rPr lang="en-US" sz="1800" dirty="0" err="1"/>
              <a:t>menjaga</a:t>
            </a:r>
            <a:r>
              <a:rPr lang="en-US" sz="1800" dirty="0"/>
              <a:t> </a:t>
            </a:r>
            <a:r>
              <a:rPr lang="en-US" sz="1800" dirty="0" err="1"/>
              <a:t>Kestabilan</a:t>
            </a:r>
            <a:r>
              <a:rPr lang="en-US" sz="1800" dirty="0"/>
              <a:t> </a:t>
            </a:r>
            <a:r>
              <a:rPr lang="en-US" sz="1800" dirty="0" err="1"/>
              <a:t>Iklim</a:t>
            </a:r>
            <a:r>
              <a:rPr lang="en-US" sz="1800" dirty="0"/>
              <a:t> Global.</a:t>
            </a:r>
          </a:p>
          <a:p>
            <a:pPr algn="just">
              <a:buFont typeface="+mj-lt"/>
              <a:buAutoNum type="arabicPeriod"/>
              <a:defRPr/>
            </a:pPr>
            <a:r>
              <a:rPr lang="en-US" sz="1800" dirty="0" err="1"/>
              <a:t>Sumber</a:t>
            </a:r>
            <a:r>
              <a:rPr lang="en-US" sz="1800" dirty="0"/>
              <a:t> </a:t>
            </a:r>
            <a:r>
              <a:rPr lang="en-US" sz="1800" dirty="0" err="1"/>
              <a:t>Daya</a:t>
            </a:r>
            <a:r>
              <a:rPr lang="en-US" sz="1800" dirty="0"/>
              <a:t> </a:t>
            </a:r>
            <a:r>
              <a:rPr lang="en-US" sz="1800" dirty="0" err="1"/>
              <a:t>Hayati</a:t>
            </a:r>
            <a:r>
              <a:rPr lang="en-US" sz="1800" dirty="0"/>
              <a:t>, </a:t>
            </a:r>
            <a:r>
              <a:rPr lang="en-US" sz="1800" dirty="0" err="1"/>
              <a:t>seperti</a:t>
            </a:r>
            <a:r>
              <a:rPr lang="en-US" sz="1800" dirty="0"/>
              <a:t> </a:t>
            </a:r>
            <a:r>
              <a:rPr lang="en-US" sz="1800" dirty="0" err="1"/>
              <a:t>obat-obatan</a:t>
            </a:r>
            <a:r>
              <a:rPr lang="en-US" sz="1800" dirty="0"/>
              <a:t>, </a:t>
            </a:r>
            <a:r>
              <a:rPr lang="en-US" sz="1800" dirty="0" err="1"/>
              <a:t>bahan</a:t>
            </a:r>
            <a:r>
              <a:rPr lang="en-US" sz="1800" dirty="0"/>
              <a:t> </a:t>
            </a:r>
            <a:r>
              <a:rPr lang="en-US" sz="1800" dirty="0" err="1"/>
              <a:t>baku</a:t>
            </a:r>
            <a:r>
              <a:rPr lang="en-US" sz="1800" dirty="0"/>
              <a:t> </a:t>
            </a:r>
            <a:r>
              <a:rPr lang="en-US" sz="1800" dirty="0" err="1"/>
              <a:t>industri</a:t>
            </a:r>
            <a:r>
              <a:rPr lang="en-US" sz="1800" dirty="0"/>
              <a:t>, </a:t>
            </a:r>
            <a:r>
              <a:rPr lang="en-US" sz="1800" dirty="0" err="1"/>
              <a:t>makanan</a:t>
            </a:r>
            <a:r>
              <a:rPr lang="en-US" sz="1800" dirty="0"/>
              <a:t>, </a:t>
            </a:r>
            <a:r>
              <a:rPr lang="en-US" sz="1800" dirty="0" err="1"/>
              <a:t>tanaman</a:t>
            </a:r>
            <a:r>
              <a:rPr lang="en-US" sz="1800" dirty="0"/>
              <a:t> </a:t>
            </a:r>
            <a:r>
              <a:rPr lang="en-US" sz="1800" dirty="0" err="1"/>
              <a:t>hias</a:t>
            </a:r>
            <a:r>
              <a:rPr lang="en-US" sz="1800" dirty="0"/>
              <a:t>, </a:t>
            </a:r>
            <a:r>
              <a:rPr lang="en-US" sz="1800" dirty="0" err="1"/>
              <a:t>dan</a:t>
            </a:r>
            <a:r>
              <a:rPr lang="en-US" sz="1800" dirty="0"/>
              <a:t> lain </a:t>
            </a:r>
            <a:r>
              <a:rPr lang="en-US" sz="1800" dirty="0" err="1"/>
              <a:t>sebagainya</a:t>
            </a:r>
            <a:r>
              <a:rPr lang="en-US" sz="1800" dirty="0"/>
              <a:t>.</a:t>
            </a:r>
          </a:p>
          <a:p>
            <a:pPr algn="just">
              <a:buFont typeface="+mj-lt"/>
              <a:buAutoNum type="arabicPeriod"/>
              <a:defRPr/>
            </a:pPr>
            <a:r>
              <a:rPr lang="en-US" sz="1800" dirty="0" err="1"/>
              <a:t>Meningkatkan</a:t>
            </a:r>
            <a:r>
              <a:rPr lang="en-US" sz="1800" dirty="0"/>
              <a:t> </a:t>
            </a:r>
            <a:r>
              <a:rPr lang="en-US" sz="1800" dirty="0" err="1"/>
              <a:t>Kualitas</a:t>
            </a:r>
            <a:r>
              <a:rPr lang="en-US" sz="1800" dirty="0"/>
              <a:t> </a:t>
            </a:r>
            <a:r>
              <a:rPr lang="en-US" sz="1800" dirty="0" err="1"/>
              <a:t>Lingkungan</a:t>
            </a:r>
            <a:r>
              <a:rPr lang="en-US" sz="1800" dirty="0"/>
              <a:t>.</a:t>
            </a:r>
          </a:p>
          <a:p>
            <a:pPr algn="just">
              <a:buFont typeface="+mj-lt"/>
              <a:buAutoNum type="arabicPeriod"/>
              <a:defRPr/>
            </a:pPr>
            <a:r>
              <a:rPr lang="en-US" sz="1800" dirty="0" err="1"/>
              <a:t>Mengurangi</a:t>
            </a:r>
            <a:r>
              <a:rPr lang="en-US" sz="1800" dirty="0"/>
              <a:t> </a:t>
            </a:r>
            <a:r>
              <a:rPr lang="en-US" sz="1800" dirty="0" err="1"/>
              <a:t>timbulnya</a:t>
            </a:r>
            <a:r>
              <a:rPr lang="en-US" sz="1800" dirty="0"/>
              <a:t> </a:t>
            </a:r>
            <a:r>
              <a:rPr lang="en-US" sz="1800" dirty="0" err="1"/>
              <a:t>Bencana</a:t>
            </a:r>
            <a:r>
              <a:rPr lang="en-US" sz="1800" dirty="0"/>
              <a:t> </a:t>
            </a:r>
            <a:r>
              <a:rPr lang="en-US" sz="1800" dirty="0" err="1"/>
              <a:t>Alam</a:t>
            </a:r>
            <a:r>
              <a:rPr lang="en-US" sz="1800" dirty="0"/>
              <a:t>.</a:t>
            </a:r>
          </a:p>
          <a:p>
            <a:pPr algn="just">
              <a:buFont typeface="+mj-lt"/>
              <a:buAutoNum type="arabicPeriod"/>
              <a:defRPr/>
            </a:pPr>
            <a:r>
              <a:rPr lang="en-US" sz="1800" dirty="0" err="1"/>
              <a:t>Mengurangi</a:t>
            </a:r>
            <a:r>
              <a:rPr lang="en-US" sz="1800" dirty="0"/>
              <a:t> </a:t>
            </a:r>
            <a:r>
              <a:rPr lang="en-US" sz="1800" dirty="0" err="1"/>
              <a:t>Kesejahteraan</a:t>
            </a:r>
            <a:r>
              <a:rPr lang="en-US" sz="1800" dirty="0"/>
              <a:t> </a:t>
            </a:r>
            <a:r>
              <a:rPr lang="en-US" sz="1800" dirty="0" err="1"/>
              <a:t>Masyarakat</a:t>
            </a:r>
            <a:r>
              <a:rPr lang="en-US" sz="1800" dirty="0"/>
              <a:t>.</a:t>
            </a:r>
          </a:p>
          <a:p>
            <a:pPr algn="just">
              <a:buFont typeface="+mj-lt"/>
              <a:buAutoNum type="arabicPeriod"/>
              <a:defRPr/>
            </a:pPr>
            <a:r>
              <a:rPr lang="en-US" sz="1800" dirty="0" err="1"/>
              <a:t>Menjaga</a:t>
            </a:r>
            <a:r>
              <a:rPr lang="en-US" sz="1800" dirty="0"/>
              <a:t> </a:t>
            </a:r>
            <a:r>
              <a:rPr lang="en-US" sz="1800" dirty="0" err="1"/>
              <a:t>Keberlangsungan</a:t>
            </a:r>
            <a:r>
              <a:rPr lang="en-US" sz="1800" dirty="0"/>
              <a:t> </a:t>
            </a:r>
            <a:r>
              <a:rPr lang="en-US" sz="1800" dirty="0" err="1"/>
              <a:t>Hidup</a:t>
            </a:r>
            <a:r>
              <a:rPr lang="en-US" sz="1800" dirty="0"/>
              <a:t> </a:t>
            </a:r>
            <a:r>
              <a:rPr lang="en-US" sz="1800" dirty="0" err="1"/>
              <a:t>Manusia</a:t>
            </a:r>
            <a:r>
              <a:rPr lang="en-US" sz="1800" dirty="0"/>
              <a:t>.</a:t>
            </a:r>
          </a:p>
          <a:p>
            <a:pPr algn="just">
              <a:buFont typeface="+mj-lt"/>
              <a:buAutoNum type="arabicPeriod"/>
              <a:defRPr/>
            </a:pPr>
            <a:r>
              <a:rPr lang="en-US" sz="1800" dirty="0" err="1"/>
              <a:t>Meningkatkan</a:t>
            </a:r>
            <a:r>
              <a:rPr lang="en-US" sz="1800" dirty="0"/>
              <a:t> </a:t>
            </a:r>
            <a:r>
              <a:rPr lang="en-US" sz="1800" dirty="0" err="1"/>
              <a:t>Daya</a:t>
            </a:r>
            <a:r>
              <a:rPr lang="en-US" sz="1800" dirty="0"/>
              <a:t> </a:t>
            </a:r>
            <a:r>
              <a:rPr lang="en-US" sz="1800" dirty="0" err="1"/>
              <a:t>Tarik</a:t>
            </a:r>
            <a:r>
              <a:rPr lang="en-US" sz="1800" dirty="0"/>
              <a:t> </a:t>
            </a:r>
            <a:r>
              <a:rPr lang="en-US" sz="1800" dirty="0" err="1"/>
              <a:t>Wisata</a:t>
            </a:r>
            <a:r>
              <a:rPr lang="en-US" sz="1800" dirty="0"/>
              <a:t>.</a:t>
            </a:r>
          </a:p>
          <a:p>
            <a:pPr algn="just">
              <a:buFont typeface="+mj-lt"/>
              <a:buAutoNum type="arabicPeriod"/>
              <a:defRPr/>
            </a:pPr>
            <a:r>
              <a:rPr lang="en-US" sz="1800" dirty="0" err="1"/>
              <a:t>Menjaga</a:t>
            </a:r>
            <a:r>
              <a:rPr lang="en-US" sz="1800" dirty="0"/>
              <a:t> </a:t>
            </a:r>
            <a:r>
              <a:rPr lang="en-US" sz="1800" dirty="0" err="1"/>
              <a:t>Keberlangsungan</a:t>
            </a:r>
            <a:r>
              <a:rPr lang="en-US" sz="1800" dirty="0"/>
              <a:t> </a:t>
            </a:r>
            <a:r>
              <a:rPr lang="en-US" sz="1800" dirty="0" err="1"/>
              <a:t>Ekosistem</a:t>
            </a:r>
            <a:r>
              <a:rPr lang="en-US" sz="1800" dirty="0"/>
              <a:t>.</a:t>
            </a:r>
          </a:p>
          <a:p>
            <a:pPr algn="just">
              <a:buFont typeface="+mj-lt"/>
              <a:buAutoNum type="arabicPeriod"/>
              <a:defRPr/>
            </a:pPr>
            <a:r>
              <a:rPr lang="en-US" sz="1800" dirty="0" err="1"/>
              <a:t>Meningkatkan</a:t>
            </a:r>
            <a:r>
              <a:rPr lang="en-US" sz="1800" dirty="0"/>
              <a:t> </a:t>
            </a:r>
            <a:r>
              <a:rPr lang="en-US" sz="1800" dirty="0" err="1"/>
              <a:t>Kualitas</a:t>
            </a:r>
            <a:r>
              <a:rPr lang="en-US" sz="1800" dirty="0"/>
              <a:t> </a:t>
            </a:r>
            <a:r>
              <a:rPr lang="en-US" sz="1800" dirty="0" err="1"/>
              <a:t>Hidup</a:t>
            </a:r>
            <a:r>
              <a:rPr lang="en-US" sz="1800" dirty="0"/>
              <a:t> </a:t>
            </a:r>
            <a:r>
              <a:rPr lang="en-US" sz="1800" dirty="0" err="1"/>
              <a:t>Manusia</a:t>
            </a:r>
            <a:r>
              <a:rPr lang="en-US" sz="1800" dirty="0"/>
              <a:t>.</a:t>
            </a:r>
          </a:p>
          <a:p>
            <a:pPr algn="just">
              <a:buFont typeface="+mj-lt"/>
              <a:buAutoNum type="arabicPeriod"/>
              <a:defRPr/>
            </a:pPr>
            <a:endParaRPr lang="en-US" sz="1800" dirty="0"/>
          </a:p>
          <a:p>
            <a:pPr algn="just">
              <a:lnSpc>
                <a:spcPct val="150000"/>
              </a:lnSpc>
              <a:buFont typeface="+mj-lt"/>
              <a:buAutoNum type="arabicPeriod"/>
              <a:defRPr/>
            </a:pPr>
            <a:endParaRPr lang="en-US" sz="1800" dirty="0"/>
          </a:p>
          <a:p>
            <a:pPr algn="just">
              <a:lnSpc>
                <a:spcPct val="150000"/>
              </a:lnSpc>
              <a:buFont typeface="+mj-lt"/>
              <a:buAutoNum type="arabicPeriod"/>
              <a:defRPr/>
            </a:pPr>
            <a:endParaRPr lang="en-US" sz="1800" dirty="0"/>
          </a:p>
          <a:p>
            <a:pPr algn="just">
              <a:lnSpc>
                <a:spcPct val="150000"/>
              </a:lnSpc>
              <a:buFont typeface="+mj-lt"/>
              <a:buAutoNum type="arabicPeriod"/>
              <a:defRPr/>
            </a:pPr>
            <a:endParaRPr lang="en-US" sz="1800" dirty="0">
              <a:latin typeface="Times New Roman" pitchFamily="18" charset="0"/>
              <a:cs typeface="Times New Roman" pitchFamily="18" charset="0"/>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12624E2-69F9-D842-F7AF-5F5163BBA600}"/>
              </a:ext>
            </a:extLst>
          </p:cNvPr>
          <p:cNvSpPr>
            <a:spLocks noGrp="1"/>
          </p:cNvSpPr>
          <p:nvPr>
            <p:ph type="title"/>
          </p:nvPr>
        </p:nvSpPr>
        <p:spPr>
          <a:xfrm>
            <a:off x="468313" y="549275"/>
            <a:ext cx="8229600" cy="704850"/>
          </a:xfrm>
        </p:spPr>
        <p:txBody>
          <a:bodyPr/>
          <a:lstStyle/>
          <a:p>
            <a:pPr marL="342900" indent="-342900"/>
            <a:r>
              <a:rPr lang="en-US" altLang="en-US" sz="3200" b="1">
                <a:latin typeface="Times New Roman" panose="02020603050405020304" pitchFamily="18" charset="0"/>
                <a:cs typeface="Times New Roman" panose="02020603050405020304" pitchFamily="18" charset="0"/>
              </a:rPr>
              <a:t>Manfaat Konservasi Biodiversitas</a:t>
            </a:r>
            <a:endParaRPr lang="en-US" altLang="en-US" sz="32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F0ECA9-BFBA-125C-5E44-AF630C70A625}"/>
              </a:ext>
            </a:extLst>
          </p:cNvPr>
          <p:cNvSpPr>
            <a:spLocks noGrp="1"/>
          </p:cNvSpPr>
          <p:nvPr>
            <p:ph idx="1"/>
          </p:nvPr>
        </p:nvSpPr>
        <p:spPr>
          <a:xfrm>
            <a:off x="468313" y="1773238"/>
            <a:ext cx="8229600" cy="3743325"/>
          </a:xfrm>
        </p:spPr>
        <p:txBody>
          <a:bodyPr/>
          <a:lstStyle/>
          <a:p>
            <a:pPr marL="0" indent="0">
              <a:lnSpc>
                <a:spcPct val="150000"/>
              </a:lnSpc>
              <a:buFont typeface="Arial" charset="0"/>
              <a:buNone/>
              <a:defRPr/>
            </a:pPr>
            <a:r>
              <a:rPr lang="en-US" sz="1800" dirty="0" err="1">
                <a:latin typeface="Times New Roman" pitchFamily="18" charset="0"/>
                <a:cs typeface="Times New Roman" pitchFamily="18" charset="0"/>
              </a:rPr>
              <a:t>Beberapa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manfaat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antara</a:t>
            </a:r>
            <a:r>
              <a:rPr lang="en-US" sz="1800" dirty="0">
                <a:latin typeface="Times New Roman" pitchFamily="18" charset="0"/>
                <a:cs typeface="Times New Roman" pitchFamily="18" charset="0"/>
              </a:rPr>
              <a:t> lain:</a:t>
            </a:r>
          </a:p>
          <a:p>
            <a:pPr algn="just">
              <a:lnSpc>
                <a:spcPct val="150000"/>
              </a:lnSpc>
              <a:buFont typeface="Wingdings" pitchFamily="2" charset="2"/>
              <a:buChar char="Ø"/>
              <a:defRPr/>
            </a:pPr>
            <a:r>
              <a:rPr lang="en-US" sz="1800" dirty="0" err="1">
                <a:latin typeface="Times New Roman" pitchFamily="18" charset="0"/>
                <a:cs typeface="Times New Roman" pitchFamily="18" charset="0"/>
              </a:rPr>
              <a:t>Melindungi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Ekosistem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sekaligus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menyediakan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jasa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seperti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penyimpanan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hara</a:t>
            </a:r>
            <a:r>
              <a:rPr lang="en-US" sz="1800" dirty="0">
                <a:latin typeface="Times New Roman" pitchFamily="18" charset="0"/>
                <a:cs typeface="Times New Roman" pitchFamily="18" charset="0"/>
              </a:rPr>
              <a:t>, air </a:t>
            </a:r>
            <a:r>
              <a:rPr lang="en-US" sz="1800" dirty="0" err="1">
                <a:latin typeface="Times New Roman" pitchFamily="18" charset="0"/>
                <a:cs typeface="Times New Roman" pitchFamily="18" charset="0"/>
              </a:rPr>
              <a:t>minum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hingga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perlindungan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tanah</a:t>
            </a:r>
            <a:r>
              <a:rPr lang="en-US" sz="1800" dirty="0">
                <a:latin typeface="Times New Roman" pitchFamily="18" charset="0"/>
                <a:cs typeface="Times New Roman" pitchFamily="18" charset="0"/>
              </a:rPr>
              <a:t>.</a:t>
            </a:r>
          </a:p>
          <a:p>
            <a:pPr algn="just">
              <a:lnSpc>
                <a:spcPct val="150000"/>
              </a:lnSpc>
              <a:buFont typeface="Wingdings" pitchFamily="2" charset="2"/>
              <a:buChar char="Ø"/>
              <a:defRPr/>
            </a:pPr>
            <a:r>
              <a:rPr lang="en-US" sz="1800" dirty="0" err="1">
                <a:latin typeface="Times New Roman" pitchFamily="18" charset="0"/>
                <a:cs typeface="Times New Roman" pitchFamily="18" charset="0"/>
              </a:rPr>
              <a:t>Menjadi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wahana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rekreasi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pendidikan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kebudayaan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lokal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pariwisata</a:t>
            </a:r>
            <a:r>
              <a:rPr lang="en-US" sz="1800" dirty="0">
                <a:latin typeface="Times New Roman" pitchFamily="18" charset="0"/>
                <a:cs typeface="Times New Roman" pitchFamily="18" charset="0"/>
              </a:rPr>
              <a:t>.</a:t>
            </a:r>
          </a:p>
          <a:p>
            <a:pPr algn="just">
              <a:lnSpc>
                <a:spcPct val="150000"/>
              </a:lnSpc>
              <a:buFont typeface="Wingdings" pitchFamily="2" charset="2"/>
              <a:buChar char="Ø"/>
              <a:defRPr/>
            </a:pPr>
            <a:r>
              <a:rPr lang="en-US" sz="1800" dirty="0" err="1">
                <a:latin typeface="Times New Roman" pitchFamily="18" charset="0"/>
                <a:cs typeface="Times New Roman" pitchFamily="18" charset="0"/>
              </a:rPr>
              <a:t>Mengurangi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polusi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udara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kestabilan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iklim</a:t>
            </a:r>
            <a:r>
              <a:rPr lang="en-US" sz="1800" dirty="0">
                <a:latin typeface="Times New Roman" pitchFamily="18" charset="0"/>
                <a:cs typeface="Times New Roman" pitchFamily="18" charset="0"/>
              </a:rPr>
              <a:t> global.</a:t>
            </a:r>
          </a:p>
          <a:p>
            <a:pPr algn="just">
              <a:lnSpc>
                <a:spcPct val="150000"/>
              </a:lnSpc>
              <a:buFont typeface="Wingdings" pitchFamily="2" charset="2"/>
              <a:buChar char="Ø"/>
              <a:defRPr/>
            </a:pPr>
            <a:r>
              <a:rPr lang="en-US" sz="1800" dirty="0" err="1">
                <a:latin typeface="Times New Roman" pitchFamily="18" charset="0"/>
                <a:cs typeface="Times New Roman" pitchFamily="18" charset="0"/>
              </a:rPr>
              <a:t>Sumber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hayati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seperti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obat-obatan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baku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industri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makanan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tanaman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lain </a:t>
            </a:r>
            <a:r>
              <a:rPr lang="en-US" sz="1800" dirty="0" err="1">
                <a:latin typeface="Times New Roman" pitchFamily="18" charset="0"/>
                <a:cs typeface="Times New Roman" pitchFamily="18" charset="0"/>
              </a:rPr>
              <a:t>sebagainya</a:t>
            </a:r>
            <a:r>
              <a:rPr lang="en-US" sz="1800" dirty="0">
                <a:latin typeface="Times New Roman" pitchFamily="18" charset="0"/>
                <a:cs typeface="Times New Roman" pitchFamily="18" charset="0"/>
              </a:rPr>
              <a:t>.</a:t>
            </a:r>
          </a:p>
          <a:p>
            <a:pPr algn="just">
              <a:buFont typeface="Arial" charset="0"/>
              <a:buChar char="•"/>
              <a:defRPr/>
            </a:pPr>
            <a:endParaRPr lang="en-US" dirty="0"/>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189AD9B-EB31-0E99-2168-DCF5EE982FCA}"/>
              </a:ext>
            </a:extLst>
          </p:cNvPr>
          <p:cNvSpPr>
            <a:spLocks noGrp="1"/>
          </p:cNvSpPr>
          <p:nvPr>
            <p:ph type="title"/>
          </p:nvPr>
        </p:nvSpPr>
        <p:spPr>
          <a:xfrm>
            <a:off x="457200" y="274638"/>
            <a:ext cx="8229600" cy="850900"/>
          </a:xfrm>
        </p:spPr>
        <p:txBody>
          <a:bodyPr/>
          <a:lstStyle/>
          <a:p>
            <a:pPr marL="342900" indent="-342900"/>
            <a:r>
              <a:rPr lang="en-US" altLang="en-US" sz="3200" b="1">
                <a:latin typeface="Times New Roman" panose="02020603050405020304" pitchFamily="18" charset="0"/>
                <a:cs typeface="Times New Roman" panose="02020603050405020304" pitchFamily="18" charset="0"/>
              </a:rPr>
              <a:t>Upaya Konservasi Biodiversitas</a:t>
            </a:r>
            <a:endParaRPr lang="en-US" altLang="en-US" sz="32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A72A82-AFB6-0E2F-3782-5E0368324BBA}"/>
              </a:ext>
            </a:extLst>
          </p:cNvPr>
          <p:cNvSpPr>
            <a:spLocks noGrp="1"/>
          </p:cNvSpPr>
          <p:nvPr>
            <p:ph idx="1"/>
          </p:nvPr>
        </p:nvSpPr>
        <p:spPr>
          <a:xfrm>
            <a:off x="539750" y="1125538"/>
            <a:ext cx="8229600" cy="5256212"/>
          </a:xfrm>
        </p:spPr>
        <p:txBody>
          <a:bodyPr/>
          <a:lstStyle/>
          <a:p>
            <a:pPr marL="0" indent="0">
              <a:lnSpc>
                <a:spcPct val="150000"/>
              </a:lnSpc>
              <a:buFont typeface="Arial" charset="0"/>
              <a:buNone/>
              <a:defRPr/>
            </a:pPr>
            <a:r>
              <a:rPr lang="en-US" sz="1800" dirty="0" err="1">
                <a:latin typeface="Times New Roman" pitchFamily="18" charset="0"/>
                <a:cs typeface="Times New Roman" pitchFamily="18" charset="0"/>
              </a:rPr>
              <a:t>Upaya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meliputi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antara</a:t>
            </a:r>
            <a:r>
              <a:rPr lang="en-US" sz="1800" dirty="0">
                <a:latin typeface="Times New Roman" pitchFamily="18" charset="0"/>
                <a:cs typeface="Times New Roman" pitchFamily="18" charset="0"/>
              </a:rPr>
              <a:t> lain:</a:t>
            </a:r>
          </a:p>
          <a:p>
            <a:pPr>
              <a:lnSpc>
                <a:spcPct val="150000"/>
              </a:lnSpc>
              <a:buFont typeface="Arial" charset="0"/>
              <a:buChar char="•"/>
              <a:defRPr/>
            </a:pPr>
            <a:r>
              <a:rPr lang="en-US" sz="1800" dirty="0" err="1">
                <a:latin typeface="Times New Roman" pitchFamily="18" charset="0"/>
                <a:cs typeface="Times New Roman" pitchFamily="18" charset="0"/>
              </a:rPr>
              <a:t>Pelestarian</a:t>
            </a:r>
            <a:r>
              <a:rPr lang="en-US" sz="1800" dirty="0">
                <a:latin typeface="Times New Roman" pitchFamily="18" charset="0"/>
                <a:cs typeface="Times New Roman" pitchFamily="18" charset="0"/>
              </a:rPr>
              <a:t> Habitat, </a:t>
            </a:r>
            <a:r>
              <a:rPr lang="en-US" sz="1800" dirty="0" err="1">
                <a:latin typeface="Times New Roman" pitchFamily="18" charset="0"/>
                <a:cs typeface="Times New Roman" pitchFamily="18" charset="0"/>
              </a:rPr>
              <a:t>memelihara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tempat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berbagai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spesies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hidup</a:t>
            </a:r>
            <a:r>
              <a:rPr lang="en-US" sz="1800" dirty="0">
                <a:latin typeface="Times New Roman" pitchFamily="18" charset="0"/>
                <a:cs typeface="Times New Roman" pitchFamily="18" charset="0"/>
              </a:rPr>
              <a:t> agar </a:t>
            </a:r>
            <a:r>
              <a:rPr lang="en-US" sz="1800" dirty="0" err="1">
                <a:latin typeface="Times New Roman" pitchFamily="18" charset="0"/>
                <a:cs typeface="Times New Roman" pitchFamily="18" charset="0"/>
              </a:rPr>
              <a:t>mereka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terus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berkembang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bertahan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hidup</a:t>
            </a:r>
            <a:r>
              <a:rPr lang="en-US" sz="1800" dirty="0">
                <a:latin typeface="Times New Roman" pitchFamily="18" charset="0"/>
                <a:cs typeface="Times New Roman" pitchFamily="18" charset="0"/>
              </a:rPr>
              <a:t>.</a:t>
            </a:r>
          </a:p>
          <a:p>
            <a:pPr>
              <a:lnSpc>
                <a:spcPct val="150000"/>
              </a:lnSpc>
              <a:buFont typeface="Arial" charset="0"/>
              <a:buChar char="•"/>
              <a:defRPr/>
            </a:pPr>
            <a:r>
              <a:rPr lang="en-US" sz="1800" dirty="0" err="1">
                <a:latin typeface="Times New Roman" pitchFamily="18" charset="0"/>
                <a:cs typeface="Times New Roman" pitchFamily="18" charset="0"/>
              </a:rPr>
              <a:t>Pengendalian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spesies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invasif</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mengatasi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masalah</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timbul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akibat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masuknya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spesies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asing</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merusak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ekosistem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lokal</a:t>
            </a:r>
            <a:r>
              <a:rPr lang="en-US" sz="1800" dirty="0">
                <a:latin typeface="Times New Roman" pitchFamily="18" charset="0"/>
                <a:cs typeface="Times New Roman" pitchFamily="18" charset="0"/>
              </a:rPr>
              <a:t>.</a:t>
            </a:r>
          </a:p>
          <a:p>
            <a:pPr>
              <a:lnSpc>
                <a:spcPct val="150000"/>
              </a:lnSpc>
              <a:buFont typeface="Arial" charset="0"/>
              <a:buChar char="•"/>
              <a:defRPr/>
            </a:pPr>
            <a:r>
              <a:rPr lang="en-US" sz="1800" dirty="0" err="1">
                <a:latin typeface="Times New Roman" pitchFamily="18" charset="0"/>
                <a:cs typeface="Times New Roman" pitchFamily="18" charset="0"/>
              </a:rPr>
              <a:t>Pengelolaan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Sumber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Hayati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mengatur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penggunaan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pemanfaatan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sumber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secara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berkelanjutan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memastikan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kelestarian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populasi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spesies</a:t>
            </a:r>
            <a:r>
              <a:rPr lang="en-US" sz="1800" dirty="0">
                <a:latin typeface="Times New Roman" pitchFamily="18" charset="0"/>
                <a:cs typeface="Times New Roman" pitchFamily="18" charset="0"/>
              </a:rPr>
              <a:t>.</a:t>
            </a:r>
          </a:p>
          <a:p>
            <a:pPr>
              <a:lnSpc>
                <a:spcPct val="150000"/>
              </a:lnSpc>
              <a:buFont typeface="Arial" charset="0"/>
              <a:buChar char="•"/>
              <a:defRPr/>
            </a:pPr>
            <a:r>
              <a:rPr lang="en-US" sz="1800" dirty="0" err="1">
                <a:latin typeface="Times New Roman" pitchFamily="18" charset="0"/>
                <a:cs typeface="Times New Roman" pitchFamily="18" charset="0"/>
              </a:rPr>
              <a:t>Pengembangan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Kebijakan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Peraturan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menetapkan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undang-undang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kebijakan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mendukung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perlindungan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keanekaragaman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hayati</a:t>
            </a:r>
            <a:r>
              <a:rPr lang="en-US" sz="1800" dirty="0">
                <a:latin typeface="Times New Roman" pitchFamily="18" charset="0"/>
                <a:cs typeface="Times New Roman" pitchFamily="18" charset="0"/>
              </a:rPr>
              <a:t>.</a:t>
            </a:r>
          </a:p>
          <a:p>
            <a:pPr>
              <a:lnSpc>
                <a:spcPct val="150000"/>
              </a:lnSpc>
              <a:buFont typeface="Arial" charset="0"/>
              <a:buChar char="•"/>
              <a:defRPr/>
            </a:pPr>
            <a:r>
              <a:rPr lang="en-US" sz="1800" dirty="0" err="1">
                <a:latin typeface="Times New Roman" pitchFamily="18" charset="0"/>
                <a:cs typeface="Times New Roman" pitchFamily="18" charset="0"/>
              </a:rPr>
              <a:t>Peningkatan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Kesadaran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mengedukasi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melibatkan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upaya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sehingga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mereka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menjadi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solusi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keanekaragaman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hayati</a:t>
            </a:r>
            <a:r>
              <a:rPr lang="en-US" sz="1800" dirty="0">
                <a:latin typeface="Times New Roman" pitchFamily="18" charset="0"/>
                <a:cs typeface="Times New Roman" pitchFamily="18" charset="0"/>
              </a:rPr>
              <a:t>.</a:t>
            </a:r>
          </a:p>
          <a:p>
            <a:pPr>
              <a:buFont typeface="Arial" charset="0"/>
              <a:buChar char="•"/>
              <a:defRPr/>
            </a:pPr>
            <a:endParaRPr lang="en-US"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682A28D-EFD7-4083-745D-668A553E668C}"/>
              </a:ext>
            </a:extLst>
          </p:cNvPr>
          <p:cNvSpPr>
            <a:spLocks noGrp="1"/>
          </p:cNvSpPr>
          <p:nvPr>
            <p:ph type="title"/>
          </p:nvPr>
        </p:nvSpPr>
        <p:spPr>
          <a:xfrm>
            <a:off x="428625" y="142875"/>
            <a:ext cx="8229600" cy="1143000"/>
          </a:xfrm>
        </p:spPr>
        <p:txBody>
          <a:bodyPr/>
          <a:lstStyle/>
          <a:p>
            <a:pPr>
              <a:lnSpc>
                <a:spcPct val="150000"/>
              </a:lnSpc>
            </a:pPr>
            <a:r>
              <a:rPr lang="en-US" altLang="en-US" sz="3200" b="1">
                <a:latin typeface="Times New Roman" panose="02020603050405020304" pitchFamily="18" charset="0"/>
                <a:cs typeface="Times New Roman" panose="02020603050405020304" pitchFamily="18" charset="0"/>
              </a:rPr>
              <a:t>Pokok Pembahasan</a:t>
            </a:r>
          </a:p>
        </p:txBody>
      </p:sp>
      <p:sp>
        <p:nvSpPr>
          <p:cNvPr id="3075" name="Content Placeholder 2">
            <a:extLst>
              <a:ext uri="{FF2B5EF4-FFF2-40B4-BE49-F238E27FC236}">
                <a16:creationId xmlns:a16="http://schemas.microsoft.com/office/drawing/2014/main" id="{3FE43426-83FE-1BAC-ACEB-A044F3414098}"/>
              </a:ext>
            </a:extLst>
          </p:cNvPr>
          <p:cNvSpPr>
            <a:spLocks noGrp="1"/>
          </p:cNvSpPr>
          <p:nvPr>
            <p:ph idx="1"/>
          </p:nvPr>
        </p:nvSpPr>
        <p:spPr>
          <a:xfrm>
            <a:off x="684213" y="1268413"/>
            <a:ext cx="7488237" cy="5256212"/>
          </a:xfrm>
        </p:spPr>
        <p:txBody>
          <a:bodyPr/>
          <a:lstStyle/>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Pendahuluan</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Akuntansi Lingkungan</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Tujuan Akuntansi Lingkungan</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Faktor yang Mempengaruhi Lingkungan</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Sistem Akuntansi Lingkungan</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Konservasi Biodiversitas</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Manfaat Konservasi Biodiversitas</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Upaya Konservasi Biodiversitas</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Konservasi Biodiversitas di Indonesia</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Peran Masyarakat dalam Konservasi Biodiversitas</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Konservasi Biodiversitas dalam Ilmu Akuntansi</a:t>
            </a: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1C7B382-E03C-1008-4CA6-07C1CC2ECC15}"/>
              </a:ext>
            </a:extLst>
          </p:cNvPr>
          <p:cNvSpPr>
            <a:spLocks noGrp="1"/>
          </p:cNvSpPr>
          <p:nvPr>
            <p:ph type="title"/>
          </p:nvPr>
        </p:nvSpPr>
        <p:spPr>
          <a:xfrm>
            <a:off x="457200" y="274638"/>
            <a:ext cx="8229600" cy="777875"/>
          </a:xfrm>
        </p:spPr>
        <p:txBody>
          <a:bodyPr/>
          <a:lstStyle/>
          <a:p>
            <a:r>
              <a:rPr lang="en-US" altLang="en-US"/>
              <a:t> </a:t>
            </a:r>
            <a:br>
              <a:rPr lang="en-US" altLang="en-US"/>
            </a:br>
            <a:r>
              <a:rPr lang="en-US" altLang="en-US" sz="3200" b="1">
                <a:latin typeface="Times New Roman" panose="02020603050405020304" pitchFamily="18" charset="0"/>
                <a:cs typeface="Times New Roman" panose="02020603050405020304" pitchFamily="18" charset="0"/>
              </a:rPr>
              <a:t>Konservasi Biodiversitas Di Indonesia</a:t>
            </a:r>
            <a:r>
              <a:rPr lang="en-US" altLang="en-US"/>
              <a:t/>
            </a:r>
            <a:br>
              <a:rPr lang="en-US" altLang="en-US"/>
            </a:br>
            <a:endParaRPr lang="en-US" altLang="en-US"/>
          </a:p>
        </p:txBody>
      </p:sp>
      <p:sp>
        <p:nvSpPr>
          <p:cNvPr id="21507" name="Content Placeholder 2">
            <a:extLst>
              <a:ext uri="{FF2B5EF4-FFF2-40B4-BE49-F238E27FC236}">
                <a16:creationId xmlns:a16="http://schemas.microsoft.com/office/drawing/2014/main" id="{05A5E47B-98A6-CC8C-1491-28DB4ACA3F52}"/>
              </a:ext>
            </a:extLst>
          </p:cNvPr>
          <p:cNvSpPr>
            <a:spLocks noGrp="1"/>
          </p:cNvSpPr>
          <p:nvPr>
            <p:ph idx="1"/>
          </p:nvPr>
        </p:nvSpPr>
        <p:spPr>
          <a:xfrm>
            <a:off x="468313" y="1196975"/>
            <a:ext cx="8229600" cy="5111750"/>
          </a:xfrm>
        </p:spPr>
        <p:txBody>
          <a:bodyPr/>
          <a:lstStyle/>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Konservasi Biodiversitas di Indonesia menjadi sangat penting karena Indonesia memiliki keanekaragaman hayati yang sangat tinggi. Indonesia telah menunjuk 552 kawasan konservasi seluas 22 juta hektar (Menurut kementrian lingkungan hidup dan kehutanan tahun 2019).</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Selain itu, terdapat 55 taman nasional di Indonesia yang tersebar di berbagai wilayah. Luas hutan konservasi di Indonesia hampir mencapai 27 juta hektar. Kawasan konservasi di Indonesia terdiri dari Taman Hutan Raya, Cagar Alam, Taman Wisata Alam dll.</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Konservasi Biodiversitas di Indonesia dapat dilakukan melalui program – program seperti Program Konservasi Sumber Daya Alam dan Ekosistem, program agroforestry, conservation fund, dan adops program.</a:t>
            </a:r>
          </a:p>
          <a:p>
            <a:pPr algn="just">
              <a:lnSpc>
                <a:spcPct val="150000"/>
              </a:lnSpc>
              <a:buFont typeface="Wingdings" panose="05000000000000000000" pitchFamily="2" charset="2"/>
              <a:buChar char="q"/>
            </a:pPr>
            <a:endParaRPr lang="en-US" altLang="en-US" sz="180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2A1E43A-1835-BFE7-2C58-A5AF2D48D2C8}"/>
              </a:ext>
            </a:extLst>
          </p:cNvPr>
          <p:cNvSpPr>
            <a:spLocks noGrp="1"/>
          </p:cNvSpPr>
          <p:nvPr>
            <p:ph type="title"/>
          </p:nvPr>
        </p:nvSpPr>
        <p:spPr>
          <a:xfrm>
            <a:off x="457200" y="274638"/>
            <a:ext cx="8229600" cy="850900"/>
          </a:xfrm>
        </p:spPr>
        <p:txBody>
          <a:bodyPr/>
          <a:lstStyle/>
          <a:p>
            <a:pPr marL="342900" indent="-342900"/>
            <a:r>
              <a:rPr lang="en-US" altLang="en-US" sz="3200" b="1">
                <a:latin typeface="Times New Roman" panose="02020603050405020304" pitchFamily="18" charset="0"/>
                <a:cs typeface="Times New Roman" panose="02020603050405020304" pitchFamily="18" charset="0"/>
              </a:rPr>
              <a:t>Peran Masyarakat dalam Konservasi Biodiversitas</a:t>
            </a:r>
            <a:endParaRPr lang="en-US" altLang="en-US" sz="32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E4CB22-124B-A037-FC9B-282BC0BC2938}"/>
              </a:ext>
            </a:extLst>
          </p:cNvPr>
          <p:cNvSpPr>
            <a:spLocks noGrp="1"/>
          </p:cNvSpPr>
          <p:nvPr>
            <p:ph idx="1"/>
          </p:nvPr>
        </p:nvSpPr>
        <p:spPr>
          <a:xfrm>
            <a:off x="457200" y="1412875"/>
            <a:ext cx="8229600" cy="4713288"/>
          </a:xfrm>
        </p:spPr>
        <p:txBody>
          <a:bodyPr/>
          <a:lstStyle/>
          <a:p>
            <a:pPr marL="0" indent="0" algn="just">
              <a:lnSpc>
                <a:spcPct val="150000"/>
              </a:lnSpc>
              <a:buFont typeface="Arial" charset="0"/>
              <a:buNone/>
              <a:defRPr/>
            </a:pP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memiliki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penting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antara</a:t>
            </a:r>
            <a:r>
              <a:rPr lang="en-US" sz="1800" dirty="0">
                <a:latin typeface="Times New Roman" pitchFamily="18" charset="0"/>
                <a:cs typeface="Times New Roman" pitchFamily="18" charset="0"/>
              </a:rPr>
              <a:t> lain:</a:t>
            </a:r>
          </a:p>
          <a:p>
            <a:pPr algn="just">
              <a:lnSpc>
                <a:spcPct val="150000"/>
              </a:lnSpc>
              <a:buFont typeface="Wingdings" pitchFamily="2" charset="2"/>
              <a:buChar char="v"/>
              <a:defRPr/>
            </a:pPr>
            <a:r>
              <a:rPr lang="en-US" sz="1800" dirty="0" err="1">
                <a:latin typeface="Times New Roman" pitchFamily="18" charset="0"/>
                <a:cs typeface="Times New Roman" pitchFamily="18" charset="0"/>
              </a:rPr>
              <a:t>Mengurangi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penggunaan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kimia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berbahaya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mengurangi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penggunaanya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membantu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ekosistem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spesies</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tergantung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bersih</a:t>
            </a:r>
            <a:r>
              <a:rPr lang="en-US" sz="1800" dirty="0">
                <a:latin typeface="Times New Roman" pitchFamily="18" charset="0"/>
                <a:cs typeface="Times New Roman" pitchFamily="18" charset="0"/>
              </a:rPr>
              <a:t>.</a:t>
            </a:r>
          </a:p>
          <a:p>
            <a:pPr algn="just">
              <a:lnSpc>
                <a:spcPct val="150000"/>
              </a:lnSpc>
              <a:buFont typeface="Wingdings" pitchFamily="2" charset="2"/>
              <a:buChar char="v"/>
              <a:defRPr/>
            </a:pPr>
            <a:r>
              <a:rPr lang="en-US" sz="1800" dirty="0" err="1">
                <a:latin typeface="Times New Roman" pitchFamily="18" charset="0"/>
                <a:cs typeface="Times New Roman" pitchFamily="18" charset="0"/>
              </a:rPr>
              <a:t>Mengurangi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penggunaan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plastik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mengurangi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penggunaan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plastik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sekali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pakai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memilih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alternatif</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ramah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mengurangi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risiko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terhadap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kehidupan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laut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ekosistem</a:t>
            </a:r>
            <a:r>
              <a:rPr lang="en-US" sz="1800" dirty="0">
                <a:latin typeface="Times New Roman" pitchFamily="18" charset="0"/>
                <a:cs typeface="Times New Roman" pitchFamily="18" charset="0"/>
              </a:rPr>
              <a:t>.</a:t>
            </a:r>
          </a:p>
          <a:p>
            <a:pPr algn="just">
              <a:lnSpc>
                <a:spcPct val="150000"/>
              </a:lnSpc>
              <a:buFont typeface="Wingdings" pitchFamily="2" charset="2"/>
              <a:buChar char="v"/>
              <a:defRPr/>
            </a:pPr>
            <a:r>
              <a:rPr lang="en-US" sz="1800" dirty="0" err="1">
                <a:latin typeface="Times New Roman" pitchFamily="18" charset="0"/>
                <a:cs typeface="Times New Roman" pitchFamily="18" charset="0"/>
              </a:rPr>
              <a:t>Membuang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sampah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tempatnya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membuang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sampah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tempatnya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mempraktikan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ulang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tetap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bersih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sehat</a:t>
            </a:r>
            <a:r>
              <a:rPr lang="en-US" sz="1800" dirty="0">
                <a:latin typeface="Times New Roman" pitchFamily="18" charset="0"/>
                <a:cs typeface="Times New Roman" pitchFamily="18" charset="0"/>
              </a:rPr>
              <a:t>.</a:t>
            </a:r>
          </a:p>
          <a:p>
            <a:pPr algn="just">
              <a:lnSpc>
                <a:spcPct val="150000"/>
              </a:lnSpc>
              <a:buFont typeface="Wingdings" pitchFamily="2" charset="2"/>
              <a:buChar char="v"/>
              <a:defRPr/>
            </a:pPr>
            <a:endParaRPr lang="en-US" sz="1800" dirty="0"/>
          </a:p>
          <a:p>
            <a:pPr algn="just">
              <a:lnSpc>
                <a:spcPct val="150000"/>
              </a:lnSpc>
              <a:buFont typeface="Wingdings" pitchFamily="2" charset="2"/>
              <a:buChar char="v"/>
              <a:defRPr/>
            </a:pPr>
            <a:endParaRPr lang="en-US" sz="1800" dirty="0"/>
          </a:p>
          <a:p>
            <a:pPr algn="just">
              <a:lnSpc>
                <a:spcPct val="150000"/>
              </a:lnSpc>
              <a:buFont typeface="Wingdings" pitchFamily="2" charset="2"/>
              <a:buChar char="v"/>
              <a:defRPr/>
            </a:pPr>
            <a:endParaRPr lang="en-US" sz="1800" dirty="0"/>
          </a:p>
          <a:p>
            <a:pPr algn="just">
              <a:lnSpc>
                <a:spcPct val="150000"/>
              </a:lnSpc>
              <a:buFont typeface="Wingdings" pitchFamily="2" charset="2"/>
              <a:buChar char="v"/>
              <a:defRPr/>
            </a:pPr>
            <a:endParaRPr lang="en-US" sz="1800" dirty="0"/>
          </a:p>
          <a:p>
            <a:pPr algn="just">
              <a:lnSpc>
                <a:spcPct val="150000"/>
              </a:lnSpc>
              <a:buFont typeface="Wingdings" pitchFamily="2" charset="2"/>
              <a:buChar char="v"/>
              <a:defRPr/>
            </a:pPr>
            <a:endParaRPr lang="en-US" sz="1800" dirty="0">
              <a:latin typeface="Times New Roman" pitchFamily="18" charset="0"/>
              <a:cs typeface="Times New Roman" pitchFamily="18" charset="0"/>
            </a:endParaRPr>
          </a:p>
          <a:p>
            <a:pPr>
              <a:buFont typeface="Arial" charset="0"/>
              <a:buChar char="•"/>
              <a:defRPr/>
            </a:pPr>
            <a:endParaRPr lang="en-US" dirty="0"/>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47FA0-CFA4-F04B-0F1C-AD83623E1E00}"/>
              </a:ext>
            </a:extLst>
          </p:cNvPr>
          <p:cNvSpPr>
            <a:spLocks noGrp="1"/>
          </p:cNvSpPr>
          <p:nvPr>
            <p:ph idx="1"/>
          </p:nvPr>
        </p:nvSpPr>
        <p:spPr>
          <a:xfrm>
            <a:off x="468313" y="836613"/>
            <a:ext cx="8229600" cy="5040312"/>
          </a:xfrm>
        </p:spPr>
        <p:txBody>
          <a:bodyPr/>
          <a:lstStyle/>
          <a:p>
            <a:pPr algn="just">
              <a:lnSpc>
                <a:spcPct val="150000"/>
              </a:lnSpc>
              <a:buFont typeface="Wingdings" pitchFamily="2" charset="2"/>
              <a:buChar char="v"/>
              <a:defRPr/>
            </a:pPr>
            <a:r>
              <a:rPr lang="en-US" sz="1800" dirty="0" err="1">
                <a:latin typeface="Times New Roman" pitchFamily="18" charset="0"/>
                <a:cs typeface="Times New Roman" pitchFamily="18" charset="0"/>
              </a:rPr>
              <a:t>Mendukung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kebijakan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program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dukungan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masyarakat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terhadap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kebijakan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program </a:t>
            </a:r>
            <a:r>
              <a:rPr lang="en-US" sz="1800" dirty="0" err="1">
                <a:latin typeface="Times New Roman" pitchFamily="18" charset="0"/>
                <a:cs typeface="Times New Roman" pitchFamily="18" charset="0"/>
              </a:rPr>
              <a:t>pemerintah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penting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menciptakan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langkah</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langkah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perlindungan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efektif</a:t>
            </a:r>
            <a:r>
              <a:rPr lang="en-US" sz="1800" dirty="0">
                <a:latin typeface="Times New Roman" pitchFamily="18" charset="0"/>
                <a:cs typeface="Times New Roman" pitchFamily="18" charset="0"/>
              </a:rPr>
              <a:t>. </a:t>
            </a:r>
          </a:p>
          <a:p>
            <a:pPr marL="0" indent="0" algn="just">
              <a:lnSpc>
                <a:spcPct val="150000"/>
              </a:lnSpc>
              <a:buFont typeface="Arial" charset="0"/>
              <a:buNone/>
              <a:defRPr/>
            </a:pP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disimpulkan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bahwa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merupakan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bidang</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berbeda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namun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saling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terkait</a:t>
            </a:r>
            <a:r>
              <a:rPr lang="en-US" sz="1800" dirty="0">
                <a:latin typeface="Times New Roman" pitchFamily="18" charset="0"/>
                <a:cs typeface="Times New Roman" pitchFamily="18" charset="0"/>
              </a:rPr>
              <a:t>. </a:t>
            </a:r>
          </a:p>
          <a:p>
            <a:pPr algn="just">
              <a:lnSpc>
                <a:spcPct val="150000"/>
              </a:lnSpc>
              <a:buFont typeface="Wingdings" pitchFamily="2" charset="2"/>
              <a:buChar char="q"/>
              <a:defRPr/>
            </a:pP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bertujuan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memasukkan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praktik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atau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lembaga</a:t>
            </a:r>
            <a:r>
              <a:rPr lang="en-US" sz="1800" dirty="0">
                <a:latin typeface="Times New Roman" pitchFamily="18" charset="0"/>
                <a:cs typeface="Times New Roman" pitchFamily="18" charset="0"/>
              </a:rPr>
              <a:t>, </a:t>
            </a:r>
          </a:p>
          <a:p>
            <a:pPr algn="just">
              <a:lnSpc>
                <a:spcPct val="150000"/>
              </a:lnSpc>
              <a:buFont typeface="Wingdings" pitchFamily="2" charset="2"/>
              <a:buChar char="q"/>
              <a:defRPr/>
            </a:pPr>
            <a:r>
              <a:rPr lang="en-US" sz="1800" dirty="0" err="1">
                <a:latin typeface="Times New Roman" pitchFamily="18" charset="0"/>
                <a:cs typeface="Times New Roman" pitchFamily="18" charset="0"/>
              </a:rPr>
              <a:t>Sedangkan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bertujuan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mempertahankan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keanekaragaman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hayati</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ada</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bumi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Keduanya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memiliki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penting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keberlanjutan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keanekaragaman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hayati</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bumi</a:t>
            </a:r>
            <a:r>
              <a:rPr lang="en-US" sz="1800" dirty="0">
                <a:latin typeface="Times New Roman" pitchFamily="18" charset="0"/>
                <a:cs typeface="Times New Roman" pitchFamily="18" charset="0"/>
              </a:rPr>
              <a:t>.</a:t>
            </a:r>
          </a:p>
          <a:p>
            <a:pPr marL="0" indent="0" algn="just">
              <a:lnSpc>
                <a:spcPct val="150000"/>
              </a:lnSpc>
              <a:buFont typeface="Arial" charset="0"/>
              <a:buNone/>
              <a:defRPr/>
            </a:pPr>
            <a:endParaRPr lang="en-US" sz="1800" dirty="0">
              <a:latin typeface="Times New Roman" pitchFamily="18" charset="0"/>
              <a:cs typeface="Times New Roman" pitchFamily="18" charset="0"/>
            </a:endParaRPr>
          </a:p>
          <a:p>
            <a:pPr>
              <a:buFont typeface="Wingdings" pitchFamily="2" charset="2"/>
              <a:buChar char="v"/>
              <a:defRPr/>
            </a:pPr>
            <a:endParaRPr lang="en-US" dirty="0"/>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0BF64B5-610D-5768-D38D-7E4871B40C23}"/>
              </a:ext>
            </a:extLst>
          </p:cNvPr>
          <p:cNvSpPr>
            <a:spLocks noGrp="1"/>
          </p:cNvSpPr>
          <p:nvPr>
            <p:ph type="title"/>
          </p:nvPr>
        </p:nvSpPr>
        <p:spPr>
          <a:xfrm>
            <a:off x="457200" y="274638"/>
            <a:ext cx="8229600" cy="993775"/>
          </a:xfrm>
        </p:spPr>
        <p:txBody>
          <a:bodyPr/>
          <a:lstStyle/>
          <a:p>
            <a:pPr marL="342900" indent="-342900"/>
            <a:r>
              <a:rPr lang="en-US" altLang="en-US" sz="3200" b="1">
                <a:latin typeface="Times New Roman" panose="02020603050405020304" pitchFamily="18" charset="0"/>
                <a:cs typeface="Times New Roman" panose="02020603050405020304" pitchFamily="18" charset="0"/>
              </a:rPr>
              <a:t>Konservasi Biodiversitas dalam Ilmu Akuntansi</a:t>
            </a:r>
            <a:endParaRPr lang="en-US" altLang="en-US" sz="32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4E804E-2C12-BEB1-F3F8-30E328A2F625}"/>
              </a:ext>
            </a:extLst>
          </p:cNvPr>
          <p:cNvSpPr>
            <a:spLocks noGrp="1"/>
          </p:cNvSpPr>
          <p:nvPr>
            <p:ph idx="1"/>
          </p:nvPr>
        </p:nvSpPr>
        <p:spPr>
          <a:xfrm>
            <a:off x="539750" y="1341438"/>
            <a:ext cx="8085138" cy="4967287"/>
          </a:xfrm>
        </p:spPr>
        <p:txBody>
          <a:bodyPr/>
          <a:lstStyle/>
          <a:p>
            <a:pPr marL="0" indent="0" algn="just">
              <a:lnSpc>
                <a:spcPct val="150000"/>
              </a:lnSpc>
              <a:buFont typeface="Arial" charset="0"/>
              <a:buNone/>
              <a:defRPr/>
            </a:pP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ilmu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menjadi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penting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karena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memberikan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manfaat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sekitar</a:t>
            </a:r>
            <a:r>
              <a:rPr lang="en-US" sz="1800" dirty="0">
                <a:latin typeface="Times New Roman" pitchFamily="18" charset="0"/>
                <a:cs typeface="Times New Roman" pitchFamily="18" charset="0"/>
              </a:rPr>
              <a:t>. </a:t>
            </a:r>
          </a:p>
          <a:p>
            <a:pPr marL="0" indent="0" algn="just">
              <a:lnSpc>
                <a:spcPct val="150000"/>
              </a:lnSpc>
              <a:buFont typeface="Arial" charset="0"/>
              <a:buNone/>
              <a:defRPr/>
            </a:pPr>
            <a:r>
              <a:rPr lang="en-US" sz="1800" dirty="0" err="1">
                <a:latin typeface="Times New Roman" pitchFamily="18" charset="0"/>
                <a:cs typeface="Times New Roman" pitchFamily="18" charset="0"/>
              </a:rPr>
              <a:t>Berikut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beberapa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hal</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perlu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diperhatikan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antara</a:t>
            </a:r>
            <a:r>
              <a:rPr lang="en-US" sz="1800" dirty="0">
                <a:latin typeface="Times New Roman" pitchFamily="18" charset="0"/>
                <a:cs typeface="Times New Roman" pitchFamily="18" charset="0"/>
              </a:rPr>
              <a:t> lain:</a:t>
            </a:r>
          </a:p>
          <a:p>
            <a:pPr algn="just">
              <a:lnSpc>
                <a:spcPct val="150000"/>
              </a:lnSpc>
              <a:buFont typeface="Wingdings" pitchFamily="2" charset="2"/>
              <a:buChar char="Ø"/>
              <a:defRPr/>
            </a:pPr>
            <a:r>
              <a:rPr lang="en-US" sz="1800" dirty="0" err="1">
                <a:latin typeface="Times New Roman" pitchFamily="18" charset="0"/>
                <a:cs typeface="Times New Roman" pitchFamily="18" charset="0"/>
              </a:rPr>
              <a:t>Pengungkapan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Tanggung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Jawab</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Pelestarian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Biodiversitas</a:t>
            </a:r>
            <a:r>
              <a:rPr lang="en-US" sz="1800" dirty="0">
                <a:latin typeface="Times New Roman" pitchFamily="18" charset="0"/>
                <a:cs typeface="Times New Roman" pitchFamily="18" charset="0"/>
              </a:rPr>
              <a:t>.</a:t>
            </a:r>
          </a:p>
          <a:p>
            <a:pPr algn="just">
              <a:lnSpc>
                <a:spcPct val="150000"/>
              </a:lnSpc>
              <a:buFont typeface="Wingdings" pitchFamily="2" charset="2"/>
              <a:buChar char="Ø"/>
              <a:defRPr/>
            </a:pPr>
            <a:r>
              <a:rPr lang="en-US" sz="1800" dirty="0" err="1">
                <a:latin typeface="Times New Roman" pitchFamily="18" charset="0"/>
                <a:cs typeface="Times New Roman" pitchFamily="18" charset="0"/>
              </a:rPr>
              <a:t>Aktivitas</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Corporate Social Responsibility (CSR) </a:t>
            </a:r>
            <a:r>
              <a:rPr lang="en-US" sz="1800" i="1" dirty="0" err="1">
                <a:latin typeface="Times New Roman" pitchFamily="18" charset="0"/>
                <a:cs typeface="Times New Roman" pitchFamily="18" charset="0"/>
              </a:rPr>
              <a:t>dan</a:t>
            </a:r>
            <a:r>
              <a:rPr lang="en-US" sz="1800" i="1" dirty="0">
                <a:latin typeface="Times New Roman" pitchFamily="18" charset="0"/>
                <a:cs typeface="Times New Roman" pitchFamily="18" charset="0"/>
              </a:rPr>
              <a:t> Sustainability Reporting</a:t>
            </a:r>
            <a:r>
              <a:rPr lang="en-US" sz="1800" dirty="0">
                <a:latin typeface="Times New Roman" pitchFamily="18" charset="0"/>
                <a:cs typeface="Times New Roman" pitchFamily="18" charset="0"/>
              </a:rPr>
              <a:t>.</a:t>
            </a:r>
          </a:p>
          <a:p>
            <a:pPr algn="just">
              <a:lnSpc>
                <a:spcPct val="150000"/>
              </a:lnSpc>
              <a:buFont typeface="Wingdings" pitchFamily="2" charset="2"/>
              <a:buChar char="Ø"/>
              <a:defRPr/>
            </a:pPr>
            <a:r>
              <a:rPr lang="en-US" sz="1800" i="1" dirty="0">
                <a:latin typeface="Times New Roman" pitchFamily="18" charset="0"/>
                <a:cs typeface="Times New Roman" pitchFamily="18" charset="0"/>
              </a:rPr>
              <a:t>Accounting For Biodiversity</a:t>
            </a:r>
            <a:endParaRPr lang="en-US" sz="1800" dirty="0">
              <a:latin typeface="Times New Roman" pitchFamily="18" charset="0"/>
              <a:cs typeface="Times New Roman" pitchFamily="18" charset="0"/>
            </a:endParaRPr>
          </a:p>
          <a:p>
            <a:pPr algn="just">
              <a:lnSpc>
                <a:spcPct val="150000"/>
              </a:lnSpc>
              <a:buFont typeface="Wingdings" pitchFamily="2" charset="2"/>
              <a:buChar char="Ø"/>
              <a:defRPr/>
            </a:pPr>
            <a:r>
              <a:rPr lang="en-US" sz="1800" i="1" dirty="0">
                <a:latin typeface="Times New Roman" pitchFamily="18" charset="0"/>
                <a:cs typeface="Times New Roman" pitchFamily="18" charset="0"/>
              </a:rPr>
              <a:t>Intrinsic value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pelaporan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keanekaragaman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hayati</a:t>
            </a:r>
            <a:r>
              <a:rPr lang="en-US" sz="1800" dirty="0">
                <a:latin typeface="Times New Roman" pitchFamily="18" charset="0"/>
                <a:cs typeface="Times New Roman" pitchFamily="18" charset="0"/>
              </a:rPr>
              <a:t>.</a:t>
            </a:r>
          </a:p>
          <a:p>
            <a:pPr algn="just">
              <a:lnSpc>
                <a:spcPct val="150000"/>
              </a:lnSpc>
              <a:buFont typeface="Wingdings" pitchFamily="2" charset="2"/>
              <a:buChar char="Ø"/>
              <a:defRPr/>
            </a:pP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keanekaragaman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hayati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keberlanjutan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kehidupan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manusia</a:t>
            </a:r>
            <a:r>
              <a:rPr lang="en-US" sz="1800" dirty="0">
                <a:latin typeface="Times New Roman" pitchFamily="18" charset="0"/>
                <a:cs typeface="Times New Roman" pitchFamily="18" charset="0"/>
              </a:rPr>
              <a:t>.</a:t>
            </a:r>
          </a:p>
          <a:p>
            <a:pPr marL="0" indent="0" algn="just">
              <a:lnSpc>
                <a:spcPct val="150000"/>
              </a:lnSpc>
              <a:buFont typeface="Arial" charset="0"/>
              <a:buNone/>
              <a:defRPr/>
            </a:pPr>
            <a:endParaRPr lang="en-US" sz="1800" dirty="0">
              <a:latin typeface="Times New Roman" pitchFamily="18" charset="0"/>
              <a:cs typeface="Times New Roman" pitchFamily="18" charset="0"/>
            </a:endParaRPr>
          </a:p>
          <a:p>
            <a:pPr>
              <a:buFont typeface="Arial" charset="0"/>
              <a:buChar char="•"/>
              <a:defRPr/>
            </a:pPr>
            <a:endParaRPr lang="en-US" dirty="0"/>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5125F0E-27A9-071A-3FCE-5C1822FF012A}"/>
              </a:ext>
            </a:extLst>
          </p:cNvPr>
          <p:cNvSpPr>
            <a:spLocks noGrp="1"/>
          </p:cNvSpPr>
          <p:nvPr>
            <p:ph type="title"/>
          </p:nvPr>
        </p:nvSpPr>
        <p:spPr/>
        <p:txBody>
          <a:bodyPr/>
          <a:lstStyle/>
          <a:p>
            <a:r>
              <a:rPr lang="en-US" altLang="en-US" sz="3200" b="1">
                <a:latin typeface="Times New Roman" panose="02020603050405020304" pitchFamily="18" charset="0"/>
                <a:cs typeface="Times New Roman" panose="02020603050405020304" pitchFamily="18" charset="0"/>
              </a:rPr>
              <a:t>Kesimpulan</a:t>
            </a:r>
            <a:endParaRPr lang="en-US" altLang="en-US" sz="3200">
              <a:latin typeface="Times New Roman" panose="02020603050405020304" pitchFamily="18" charset="0"/>
              <a:cs typeface="Times New Roman" panose="02020603050405020304" pitchFamily="18" charset="0"/>
            </a:endParaRPr>
          </a:p>
        </p:txBody>
      </p:sp>
      <p:sp>
        <p:nvSpPr>
          <p:cNvPr id="25603" name="Content Placeholder 2">
            <a:extLst>
              <a:ext uri="{FF2B5EF4-FFF2-40B4-BE49-F238E27FC236}">
                <a16:creationId xmlns:a16="http://schemas.microsoft.com/office/drawing/2014/main" id="{328DBA63-B60D-F28F-DBE9-6C508C79B3C0}"/>
              </a:ext>
            </a:extLst>
          </p:cNvPr>
          <p:cNvSpPr>
            <a:spLocks noGrp="1"/>
          </p:cNvSpPr>
          <p:nvPr>
            <p:ph idx="1"/>
          </p:nvPr>
        </p:nvSpPr>
        <p:spPr/>
        <p:txBody>
          <a:bodyPr/>
          <a:lstStyle/>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Pentingnya pengelolaan secara bertanggung jawab terhadap lingkungan dan biodiversitas dalam praktik bisnis. Akuntansi lingkungan membantu perusahaan mengukur, melaporkan, dan mengelola dampak lingkungan dari aktivitas perusahaan, sementara konservasi biodiversitas menekankan perlindungan dan pemulihan keanekaragaman hayati yang penting bagi keberlanjutan lingkungan dan ekonomi. Dengan menerapkan prinsip – prinsip ini, perusahaan dapat mempromosikan pertumbuhan yang berkelanjutan sambil menjaga keberlanjutan lingkungan</a:t>
            </a: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35B0055-0D39-3442-2516-5F7F8D4A952B}"/>
              </a:ext>
            </a:extLst>
          </p:cNvPr>
          <p:cNvSpPr>
            <a:spLocks noGrp="1"/>
          </p:cNvSpPr>
          <p:nvPr>
            <p:ph type="title"/>
          </p:nvPr>
        </p:nvSpPr>
        <p:spPr/>
        <p:txBody>
          <a:bodyPr/>
          <a:lstStyle/>
          <a:p>
            <a:r>
              <a:rPr lang="en-US" altLang="en-US" sz="3200" b="1">
                <a:latin typeface="Times New Roman" panose="02020603050405020304" pitchFamily="18" charset="0"/>
                <a:cs typeface="Times New Roman" panose="02020603050405020304" pitchFamily="18" charset="0"/>
              </a:rPr>
              <a:t>Pertanyaan</a:t>
            </a:r>
          </a:p>
        </p:txBody>
      </p:sp>
      <p:sp>
        <p:nvSpPr>
          <p:cNvPr id="26627" name="Content Placeholder 2">
            <a:extLst>
              <a:ext uri="{FF2B5EF4-FFF2-40B4-BE49-F238E27FC236}">
                <a16:creationId xmlns:a16="http://schemas.microsoft.com/office/drawing/2014/main" id="{4AB04C7D-FC6A-6FE9-AB78-41FC72F9DFB3}"/>
              </a:ext>
            </a:extLst>
          </p:cNvPr>
          <p:cNvSpPr>
            <a:spLocks noGrp="1"/>
          </p:cNvSpPr>
          <p:nvPr>
            <p:ph idx="1"/>
          </p:nvPr>
        </p:nvSpPr>
        <p:spPr/>
        <p:txBody>
          <a:bodyPr/>
          <a:lstStyle/>
          <a:p>
            <a:pPr>
              <a:buFont typeface="Arial" charset="0"/>
              <a:buChar char="•"/>
              <a:defRPr/>
            </a:pPr>
            <a:r>
              <a:rPr lang="en-US" sz="1400" dirty="0" err="1">
                <a:latin typeface="Times New Roman" pitchFamily="18" charset="0"/>
                <a:cs typeface="Times New Roman" pitchFamily="18" charset="0"/>
              </a:rPr>
              <a:t>Menurut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kelompok</a:t>
            </a:r>
            <a:r>
              <a:rPr lang="en-US" sz="1400" dirty="0">
                <a:latin typeface="Times New Roman" pitchFamily="18" charset="0"/>
                <a:cs typeface="Times New Roman" pitchFamily="18" charset="0"/>
              </a:rPr>
              <a:t> kalian </a:t>
            </a:r>
            <a:r>
              <a:rPr lang="en-US" sz="1400" dirty="0" err="1">
                <a:latin typeface="Times New Roman" pitchFamily="18" charset="0"/>
                <a:cs typeface="Times New Roman" pitchFamily="18" charset="0"/>
              </a:rPr>
              <a:t>apa</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menjadi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hambatan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atau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halangan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pelaksaan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konservasi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biodiversitas</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azka</a:t>
            </a:r>
            <a:r>
              <a:rPr lang="en-US" sz="1400" dirty="0">
                <a:latin typeface="Times New Roman" pitchFamily="18" charset="0"/>
                <a:cs typeface="Times New Roman" pitchFamily="18" charset="0"/>
              </a:rPr>
              <a:t>)</a:t>
            </a:r>
          </a:p>
          <a:p>
            <a:pPr marL="0" indent="0">
              <a:buFont typeface="Arial" charset="0"/>
              <a:buNone/>
              <a:defRPr/>
            </a:pPr>
            <a:r>
              <a:rPr lang="en-US" sz="1400" dirty="0" err="1">
                <a:latin typeface="Times New Roman" pitchFamily="18" charset="0"/>
                <a:cs typeface="Times New Roman" pitchFamily="18" charset="0"/>
              </a:rPr>
              <a:t>Jawaban</a:t>
            </a:r>
            <a:r>
              <a:rPr lang="en-US" sz="1400" dirty="0">
                <a:latin typeface="Times New Roman" pitchFamily="18" charset="0"/>
                <a:cs typeface="Times New Roman" pitchFamily="18" charset="0"/>
              </a:rPr>
              <a:t> :</a:t>
            </a:r>
          </a:p>
          <a:p>
            <a:pPr marL="0" indent="0">
              <a:buFont typeface="Arial" charset="0"/>
              <a:buNone/>
              <a:defRPr/>
            </a:pPr>
            <a:r>
              <a:rPr lang="en-US" sz="1400" dirty="0" err="1">
                <a:latin typeface="Times New Roman" pitchFamily="18" charset="0"/>
                <a:cs typeface="Times New Roman" pitchFamily="18" charset="0"/>
              </a:rPr>
              <a:t>Pelaksanaan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konservasi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biodiversitas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sering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dihadapi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berbagai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hambatan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tantangan</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menghambat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efektivitasnya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Beberapa</a:t>
            </a:r>
            <a:r>
              <a:rPr lang="en-US" sz="1400" dirty="0">
                <a:latin typeface="Times New Roman" pitchFamily="18" charset="0"/>
                <a:cs typeface="Times New Roman" pitchFamily="18" charset="0"/>
              </a:rPr>
              <a:t> di </a:t>
            </a:r>
            <a:r>
              <a:rPr lang="en-US" sz="1400" dirty="0" err="1">
                <a:latin typeface="Times New Roman" pitchFamily="18" charset="0"/>
                <a:cs typeface="Times New Roman" pitchFamily="18" charset="0"/>
              </a:rPr>
              <a:t>antaranya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meliputi</a:t>
            </a:r>
            <a:r>
              <a:rPr lang="en-US" sz="1400" dirty="0">
                <a:latin typeface="Times New Roman" pitchFamily="18" charset="0"/>
                <a:cs typeface="Times New Roman" pitchFamily="18" charset="0"/>
              </a:rPr>
              <a:t> :</a:t>
            </a:r>
          </a:p>
          <a:p>
            <a:pPr>
              <a:buFont typeface="+mj-lt"/>
              <a:buAutoNum type="arabicPeriod"/>
              <a:defRPr/>
            </a:pPr>
            <a:r>
              <a:rPr lang="en-US" sz="1400" dirty="0" err="1">
                <a:latin typeface="Times New Roman" pitchFamily="18" charset="0"/>
                <a:cs typeface="Times New Roman" pitchFamily="18" charset="0"/>
              </a:rPr>
              <a:t>Keterbatasan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sumber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banyak</a:t>
            </a:r>
            <a:r>
              <a:rPr lang="en-US" sz="1400" dirty="0">
                <a:latin typeface="Times New Roman" pitchFamily="18" charset="0"/>
                <a:cs typeface="Times New Roman" pitchFamily="18" charset="0"/>
              </a:rPr>
              <a:t> program </a:t>
            </a:r>
            <a:r>
              <a:rPr lang="en-US" sz="1400" dirty="0" err="1">
                <a:latin typeface="Times New Roman" pitchFamily="18" charset="0"/>
                <a:cs typeface="Times New Roman" pitchFamily="18" charset="0"/>
              </a:rPr>
              <a:t>konservasi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memerlukan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signifikan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implementasi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pemeliharaan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Keterbatasan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menghambat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pelaksanaan</a:t>
            </a:r>
            <a:r>
              <a:rPr lang="en-US" sz="1400" dirty="0">
                <a:latin typeface="Times New Roman" pitchFamily="18" charset="0"/>
                <a:cs typeface="Times New Roman" pitchFamily="18" charset="0"/>
              </a:rPr>
              <a:t> program-program </a:t>
            </a:r>
            <a:r>
              <a:rPr lang="en-US" sz="1400" dirty="0" err="1">
                <a:latin typeface="Times New Roman" pitchFamily="18" charset="0"/>
                <a:cs typeface="Times New Roman" pitchFamily="18" charset="0"/>
              </a:rPr>
              <a:t>ini</a:t>
            </a:r>
            <a:r>
              <a:rPr lang="en-US" sz="1400" dirty="0">
                <a:latin typeface="Times New Roman" pitchFamily="18" charset="0"/>
                <a:cs typeface="Times New Roman" pitchFamily="18" charset="0"/>
              </a:rPr>
              <a:t>.</a:t>
            </a:r>
          </a:p>
          <a:p>
            <a:pPr>
              <a:buFont typeface="+mj-lt"/>
              <a:buAutoNum type="arabicPeriod"/>
              <a:defRPr/>
            </a:pPr>
            <a:r>
              <a:rPr lang="en-US" sz="1400" dirty="0" err="1">
                <a:latin typeface="Times New Roman" pitchFamily="18" charset="0"/>
                <a:cs typeface="Times New Roman" pitchFamily="18" charset="0"/>
              </a:rPr>
              <a:t>Kurangnya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kesadaran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edukasi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rendahnya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tingkat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kesadaran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masyarakat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tentang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pentingnya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konservasi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biodiversitas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mengurangi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dukungan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publik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partisipasi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upaya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konservasi</a:t>
            </a:r>
            <a:r>
              <a:rPr lang="en-US" sz="1400" dirty="0">
                <a:latin typeface="Times New Roman" pitchFamily="18" charset="0"/>
                <a:cs typeface="Times New Roman" pitchFamily="18" charset="0"/>
              </a:rPr>
              <a:t>.</a:t>
            </a:r>
          </a:p>
          <a:p>
            <a:pPr>
              <a:buFont typeface="+mj-lt"/>
              <a:buAutoNum type="arabicPeriod"/>
              <a:defRPr/>
            </a:pPr>
            <a:r>
              <a:rPr lang="en-US" sz="1400" dirty="0" err="1">
                <a:latin typeface="Times New Roman" pitchFamily="18" charset="0"/>
                <a:cs typeface="Times New Roman" pitchFamily="18" charset="0"/>
              </a:rPr>
              <a:t>Perubahan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iklim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perubahan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iklim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mempengaruhi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ekosistem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spesies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cara</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sulit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diprediksi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diatasi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memperburuk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tantangan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konservasi</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sudah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ada</a:t>
            </a:r>
            <a:r>
              <a:rPr lang="en-US" sz="1400" dirty="0">
                <a:latin typeface="Times New Roman" pitchFamily="18" charset="0"/>
                <a:cs typeface="Times New Roman" pitchFamily="18" charset="0"/>
              </a:rPr>
              <a:t>.</a:t>
            </a:r>
          </a:p>
          <a:p>
            <a:pPr>
              <a:buFont typeface="+mj-lt"/>
              <a:buAutoNum type="arabicPeriod"/>
              <a:defRPr/>
            </a:pPr>
            <a:r>
              <a:rPr lang="en-US" sz="1400" dirty="0" err="1">
                <a:latin typeface="Times New Roman" pitchFamily="18" charset="0"/>
                <a:cs typeface="Times New Roman" pitchFamily="18" charset="0"/>
              </a:rPr>
              <a:t>Kebijakan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regulasi</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tidak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aktif</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kebijakan</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tidak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memadai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atau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tidak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aktif</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pelaksanaanya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menghambat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usaha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konservasi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termasuk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kurangnya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penegakan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hukum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peraturan</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ada</a:t>
            </a:r>
            <a:r>
              <a:rPr lang="en-US" sz="1400" dirty="0">
                <a:latin typeface="Times New Roman" pitchFamily="18" charset="0"/>
                <a:cs typeface="Times New Roman" pitchFamily="18" charset="0"/>
              </a:rPr>
              <a:t>.</a:t>
            </a:r>
          </a:p>
          <a:p>
            <a:pPr>
              <a:buFont typeface="+mj-lt"/>
              <a:buAutoNum type="arabicPeriod"/>
              <a:defRPr/>
            </a:pPr>
            <a:r>
              <a:rPr lang="en-US" sz="1400" dirty="0" err="1">
                <a:latin typeface="Times New Roman" pitchFamily="18" charset="0"/>
                <a:cs typeface="Times New Roman" pitchFamily="18" charset="0"/>
              </a:rPr>
              <a:t>Eksploitasi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berlebihan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penangkapan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pemburuan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penebangan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hutan</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berlebihan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menyebabkan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penurunan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populasi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spesies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secara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drastis</a:t>
            </a:r>
            <a:r>
              <a:rPr lang="en-US" sz="1400" dirty="0">
                <a:latin typeface="Times New Roman" pitchFamily="18" charset="0"/>
                <a:cs typeface="Times New Roman" pitchFamily="18" charset="0"/>
              </a:rPr>
              <a:t>.</a:t>
            </a: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313960F-F242-B0DC-C20F-A2F4EDC19CDD}"/>
              </a:ext>
            </a:extLst>
          </p:cNvPr>
          <p:cNvSpPr>
            <a:spLocks noGrp="1"/>
          </p:cNvSpPr>
          <p:nvPr>
            <p:ph type="title"/>
          </p:nvPr>
        </p:nvSpPr>
        <p:spPr>
          <a:xfrm>
            <a:off x="457200" y="274638"/>
            <a:ext cx="8229600" cy="850900"/>
          </a:xfrm>
        </p:spPr>
        <p:txBody>
          <a:bodyPr/>
          <a:lstStyle/>
          <a:p>
            <a:r>
              <a:rPr lang="en-US" altLang="en-US" sz="3200">
                <a:latin typeface="Times New Roman" panose="02020603050405020304" pitchFamily="18" charset="0"/>
                <a:cs typeface="Times New Roman" panose="02020603050405020304" pitchFamily="18" charset="0"/>
              </a:rPr>
              <a:t>Pertanyaan</a:t>
            </a:r>
          </a:p>
        </p:txBody>
      </p:sp>
      <p:sp>
        <p:nvSpPr>
          <p:cNvPr id="3" name="Content Placeholder 2">
            <a:extLst>
              <a:ext uri="{FF2B5EF4-FFF2-40B4-BE49-F238E27FC236}">
                <a16:creationId xmlns:a16="http://schemas.microsoft.com/office/drawing/2014/main" id="{B3484E0B-E945-DEAD-8FEE-5909FAD79BB6}"/>
              </a:ext>
            </a:extLst>
          </p:cNvPr>
          <p:cNvSpPr>
            <a:spLocks noGrp="1"/>
          </p:cNvSpPr>
          <p:nvPr>
            <p:ph idx="1"/>
          </p:nvPr>
        </p:nvSpPr>
        <p:spPr>
          <a:xfrm>
            <a:off x="457200" y="1196975"/>
            <a:ext cx="8229600" cy="5256213"/>
          </a:xfrm>
        </p:spPr>
        <p:txBody>
          <a:bodyPr/>
          <a:lstStyle/>
          <a:p>
            <a:pPr>
              <a:buFont typeface="Arial" charset="0"/>
              <a:buChar char="•"/>
              <a:defRPr/>
            </a:pPr>
            <a:r>
              <a:rPr lang="en-US" sz="1400" dirty="0" err="1">
                <a:latin typeface="Times New Roman" pitchFamily="18" charset="0"/>
                <a:cs typeface="Times New Roman" pitchFamily="18" charset="0"/>
              </a:rPr>
              <a:t>Bagaimana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langkah</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langkah</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harus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dilakukan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oleh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perusahaan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memastikan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tujuan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berjalan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Niko</a:t>
            </a:r>
            <a:r>
              <a:rPr lang="en-US" sz="1400" dirty="0">
                <a:latin typeface="Times New Roman" pitchFamily="18" charset="0"/>
                <a:cs typeface="Times New Roman" pitchFamily="18" charset="0"/>
              </a:rPr>
              <a:t>)</a:t>
            </a:r>
          </a:p>
          <a:p>
            <a:pPr marL="0" indent="0">
              <a:buFont typeface="Arial" charset="0"/>
              <a:buNone/>
              <a:defRPr/>
            </a:pPr>
            <a:r>
              <a:rPr lang="en-US" sz="1400" dirty="0" err="1">
                <a:latin typeface="Times New Roman" pitchFamily="18" charset="0"/>
                <a:cs typeface="Times New Roman" pitchFamily="18" charset="0"/>
              </a:rPr>
              <a:t>Jawaban</a:t>
            </a:r>
            <a:r>
              <a:rPr lang="en-US" sz="1400" dirty="0">
                <a:latin typeface="Times New Roman" pitchFamily="18" charset="0"/>
                <a:cs typeface="Times New Roman" pitchFamily="18" charset="0"/>
              </a:rPr>
              <a:t>:</a:t>
            </a:r>
          </a:p>
          <a:p>
            <a:pPr marL="0" indent="0" algn="just">
              <a:buFont typeface="Arial" charset="0"/>
              <a:buNone/>
              <a:defRPr/>
            </a:pPr>
            <a:r>
              <a:rPr lang="en-US" sz="1400" dirty="0" err="1">
                <a:latin typeface="Times New Roman" pitchFamily="18" charset="0"/>
                <a:cs typeface="Times New Roman" pitchFamily="18" charset="0"/>
              </a:rPr>
              <a:t>Langkah-langkah</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dilakukan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oleh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perusahaan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memastikan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tujuan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hasil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akuntansi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dilakukan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antara</a:t>
            </a:r>
            <a:r>
              <a:rPr lang="en-US" sz="1400" dirty="0">
                <a:latin typeface="Times New Roman" pitchFamily="18" charset="0"/>
                <a:cs typeface="Times New Roman" pitchFamily="18" charset="0"/>
              </a:rPr>
              <a:t> lain:</a:t>
            </a:r>
          </a:p>
          <a:p>
            <a:pPr algn="just">
              <a:buFont typeface="Arial" charset="0"/>
              <a:buAutoNum type="arabicPeriod"/>
              <a:defRPr/>
            </a:pPr>
            <a:r>
              <a:rPr lang="en-US" sz="1400" dirty="0" err="1">
                <a:latin typeface="Times New Roman" pitchFamily="18" charset="0"/>
                <a:cs typeface="Times New Roman" pitchFamily="18" charset="0"/>
              </a:rPr>
              <a:t>Penetapan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Tujuan</a:t>
            </a:r>
            <a:r>
              <a:rPr lang="en-US" sz="1400" dirty="0">
                <a:latin typeface="Times New Roman" pitchFamily="18" charset="0"/>
                <a:cs typeface="Times New Roman" pitchFamily="18" charset="0"/>
              </a:rPr>
              <a:t>: Perusahaan </a:t>
            </a:r>
            <a:r>
              <a:rPr lang="en-US" sz="1400" dirty="0" err="1">
                <a:latin typeface="Times New Roman" pitchFamily="18" charset="0"/>
                <a:cs typeface="Times New Roman" pitchFamily="18" charset="0"/>
              </a:rPr>
              <a:t>perlu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menetapkan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tujuan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jangka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pendek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jangka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panjang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terkait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akuntansi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seperti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mengurangi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jejak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karbon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atau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meningkatkan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efisiensi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penggunaan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sumber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daya</a:t>
            </a:r>
            <a:r>
              <a:rPr lang="en-US" sz="1400" dirty="0">
                <a:latin typeface="Times New Roman" pitchFamily="18" charset="0"/>
                <a:cs typeface="Times New Roman" pitchFamily="18" charset="0"/>
              </a:rPr>
              <a:t>.</a:t>
            </a:r>
          </a:p>
          <a:p>
            <a:pPr algn="just">
              <a:buFont typeface="Arial" charset="0"/>
              <a:buAutoNum type="arabicPeriod"/>
              <a:defRPr/>
            </a:pPr>
            <a:r>
              <a:rPr lang="en-US" sz="1400" dirty="0" err="1">
                <a:latin typeface="Times New Roman" pitchFamily="18" charset="0"/>
                <a:cs typeface="Times New Roman" pitchFamily="18" charset="0"/>
              </a:rPr>
              <a:t>Penilaian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Dampak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Melakukan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evaluasi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menyeluruh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terhadap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dampak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operasional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perusahaan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terhadap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langsung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maupun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tidak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langsung</a:t>
            </a:r>
            <a:r>
              <a:rPr lang="en-US" sz="1400" dirty="0">
                <a:latin typeface="Times New Roman" pitchFamily="18" charset="0"/>
                <a:cs typeface="Times New Roman" pitchFamily="18" charset="0"/>
              </a:rPr>
              <a:t>.</a:t>
            </a:r>
          </a:p>
          <a:p>
            <a:pPr algn="just">
              <a:buFont typeface="Arial" charset="0"/>
              <a:buAutoNum type="arabicPeriod"/>
              <a:defRPr/>
            </a:pPr>
            <a:r>
              <a:rPr lang="en-US" sz="1400" dirty="0" err="1">
                <a:latin typeface="Times New Roman" pitchFamily="18" charset="0"/>
                <a:cs typeface="Times New Roman" pitchFamily="18" charset="0"/>
              </a:rPr>
              <a:t>Penerapan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Standar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Akuntansi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Menggunakan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standar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akuntansi</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relevan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sesuai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mencatat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melaporkan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informasi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jelas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transparan</a:t>
            </a:r>
            <a:r>
              <a:rPr lang="en-US" sz="1400" dirty="0">
                <a:latin typeface="Times New Roman" pitchFamily="18" charset="0"/>
                <a:cs typeface="Times New Roman" pitchFamily="18" charset="0"/>
              </a:rPr>
              <a:t>.</a:t>
            </a:r>
          </a:p>
          <a:p>
            <a:pPr algn="just">
              <a:buFont typeface="Arial" charset="0"/>
              <a:buAutoNum type="arabicPeriod"/>
              <a:defRPr/>
            </a:pPr>
            <a:r>
              <a:rPr lang="en-US" sz="1400" dirty="0">
                <a:latin typeface="Times New Roman" pitchFamily="18" charset="0"/>
                <a:cs typeface="Times New Roman" pitchFamily="18" charset="0"/>
              </a:rPr>
              <a:t>Monitoring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Pelaporan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Menerapkan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sistem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pemantauan</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efektif</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mengumpulkan</a:t>
            </a:r>
            <a:r>
              <a:rPr lang="en-US" sz="1400" dirty="0">
                <a:latin typeface="Times New Roman" pitchFamily="18" charset="0"/>
                <a:cs typeface="Times New Roman" pitchFamily="18" charset="0"/>
              </a:rPr>
              <a:t> data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secara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berkala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serta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melaporkan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informasi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tersebut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kepada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pihak</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berkepentingan</a:t>
            </a:r>
            <a:r>
              <a:rPr lang="en-US" sz="1400" dirty="0">
                <a:latin typeface="Times New Roman" pitchFamily="18" charset="0"/>
                <a:cs typeface="Times New Roman" pitchFamily="18" charset="0"/>
              </a:rPr>
              <a:t>.</a:t>
            </a:r>
          </a:p>
          <a:p>
            <a:pPr algn="just">
              <a:buFont typeface="Arial" charset="0"/>
              <a:buAutoNum type="arabicPeriod"/>
              <a:defRPr/>
            </a:pPr>
            <a:r>
              <a:rPr lang="en-US" sz="1400" dirty="0" err="1">
                <a:latin typeface="Times New Roman" pitchFamily="18" charset="0"/>
                <a:cs typeface="Times New Roman" pitchFamily="18" charset="0"/>
              </a:rPr>
              <a:t>Keterlibatan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Pihak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Terkait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Melibatkan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berbagai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pihak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terkait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termasuk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karyawan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pelanggan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pihak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lainnya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upaya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meningkatkan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kinerja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perusahaan</a:t>
            </a:r>
            <a:r>
              <a:rPr lang="en-US" sz="1400" dirty="0">
                <a:latin typeface="Times New Roman" pitchFamily="18" charset="0"/>
                <a:cs typeface="Times New Roman" pitchFamily="18" charset="0"/>
              </a:rPr>
              <a:t>.</a:t>
            </a:r>
          </a:p>
          <a:p>
            <a:pPr algn="just">
              <a:buFont typeface="Arial" charset="0"/>
              <a:buAutoNum type="arabicPeriod"/>
              <a:defRPr/>
            </a:pPr>
            <a:r>
              <a:rPr lang="en-US" sz="1400" dirty="0" err="1">
                <a:latin typeface="Times New Roman" pitchFamily="18" charset="0"/>
                <a:cs typeface="Times New Roman" pitchFamily="18" charset="0"/>
              </a:rPr>
              <a:t>Inovasi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Peningkatan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Berkelanjutan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Terus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mendorong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inovasi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dalam</a:t>
            </a:r>
            <a:r>
              <a:rPr lang="en-US" sz="1400" dirty="0">
                <a:latin typeface="Times New Roman" pitchFamily="18" charset="0"/>
                <a:cs typeface="Times New Roman" pitchFamily="18" charset="0"/>
              </a:rPr>
              <a:t> proses </a:t>
            </a:r>
            <a:r>
              <a:rPr lang="en-US" sz="1400" dirty="0" err="1">
                <a:latin typeface="Times New Roman" pitchFamily="18" charset="0"/>
                <a:cs typeface="Times New Roman" pitchFamily="18" charset="0"/>
              </a:rPr>
              <a:t>produksi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pengelolaan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sumber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mencapai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hasil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akuntansi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lebih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baik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dari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waktu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waktu</a:t>
            </a:r>
            <a:r>
              <a:rPr lang="en-US" sz="1400" dirty="0">
                <a:latin typeface="Times New Roman" pitchFamily="18" charset="0"/>
                <a:cs typeface="Times New Roman" pitchFamily="18" charset="0"/>
              </a:rPr>
              <a:t>.</a:t>
            </a:r>
          </a:p>
          <a:p>
            <a:pPr algn="just">
              <a:buFont typeface="Arial" charset="0"/>
              <a:buAutoNum type="arabicPeriod"/>
              <a:defRPr/>
            </a:pPr>
            <a:r>
              <a:rPr lang="en-US" sz="1400" dirty="0" err="1">
                <a:latin typeface="Times New Roman" pitchFamily="18" charset="0"/>
                <a:cs typeface="Times New Roman" pitchFamily="18" charset="0"/>
              </a:rPr>
              <a:t>Kepatuhan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Regulasi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Memastikan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bahwa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semua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kegiatan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perusahaan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sesuai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peraturan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regulasi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yang </a:t>
            </a:r>
            <a:r>
              <a:rPr lang="en-US" sz="1400" dirty="0" err="1">
                <a:latin typeface="Times New Roman" pitchFamily="18" charset="0"/>
                <a:cs typeface="Times New Roman" pitchFamily="18" charset="0"/>
              </a:rPr>
              <a:t>berlaku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serta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mematuhi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standar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etika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tanggung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jawab</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sosial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perusahaan</a:t>
            </a:r>
            <a:r>
              <a:rPr lang="en-US" sz="1400" dirty="0">
                <a:latin typeface="Times New Roman" pitchFamily="18" charset="0"/>
                <a:cs typeface="Times New Roman" pitchFamily="18" charset="0"/>
              </a:rPr>
              <a:t>.</a:t>
            </a:r>
          </a:p>
          <a:p>
            <a:pPr marL="0" indent="0" algn="just">
              <a:buFont typeface="Arial" charset="0"/>
              <a:buNone/>
              <a:defRPr/>
            </a:pP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mengikuti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langkah-langkah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perusahaan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meningkatkan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efektivitas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keberlanjutan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praktek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akuntansi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lingkungan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mereka</a:t>
            </a:r>
            <a:r>
              <a:rPr lang="en-US" sz="1400" dirty="0">
                <a:latin typeface="Times New Roman" pitchFamily="18" charset="0"/>
                <a:cs typeface="Times New Roman" pitchFamily="18" charset="0"/>
              </a:rPr>
              <a:t>.</a:t>
            </a: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27F5774-B1E8-1784-0878-0E95C0EAF041}"/>
              </a:ext>
            </a:extLst>
          </p:cNvPr>
          <p:cNvSpPr>
            <a:spLocks noGrp="1"/>
          </p:cNvSpPr>
          <p:nvPr>
            <p:ph type="title"/>
          </p:nvPr>
        </p:nvSpPr>
        <p:spPr/>
        <p:txBody>
          <a:bodyPr/>
          <a:lstStyle/>
          <a:p>
            <a:r>
              <a:rPr lang="en-US" altLang="en-US"/>
              <a:t>Terima Kasih</a:t>
            </a:r>
          </a:p>
        </p:txBody>
      </p:sp>
      <p:pic>
        <p:nvPicPr>
          <p:cNvPr id="28675" name="Content Placeholder 3">
            <a:extLst>
              <a:ext uri="{FF2B5EF4-FFF2-40B4-BE49-F238E27FC236}">
                <a16:creationId xmlns:a16="http://schemas.microsoft.com/office/drawing/2014/main" id="{A9ACDFD5-8769-F7FE-20E7-3CAE7EC4F23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82813" y="1411288"/>
            <a:ext cx="4751387" cy="4754562"/>
          </a:xfrm>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DAF678F-4C16-CAF1-D02F-8894EA52E168}"/>
              </a:ext>
            </a:extLst>
          </p:cNvPr>
          <p:cNvSpPr>
            <a:spLocks noGrp="1"/>
          </p:cNvSpPr>
          <p:nvPr>
            <p:ph type="title"/>
          </p:nvPr>
        </p:nvSpPr>
        <p:spPr>
          <a:xfrm>
            <a:off x="395288" y="260350"/>
            <a:ext cx="8104187" cy="479425"/>
          </a:xfrm>
        </p:spPr>
        <p:txBody>
          <a:bodyPr/>
          <a:lstStyle/>
          <a:p>
            <a:pPr>
              <a:lnSpc>
                <a:spcPct val="150000"/>
              </a:lnSpc>
            </a:pPr>
            <a:r>
              <a:rPr lang="en-US" altLang="en-US" sz="3200" b="1">
                <a:latin typeface="Times New Roman" panose="02020603050405020304" pitchFamily="18" charset="0"/>
                <a:cs typeface="Times New Roman" panose="02020603050405020304" pitchFamily="18" charset="0"/>
              </a:rPr>
              <a:t>Pendahuluan</a:t>
            </a:r>
          </a:p>
        </p:txBody>
      </p:sp>
      <p:sp>
        <p:nvSpPr>
          <p:cNvPr id="4099" name="Content Placeholder 2">
            <a:extLst>
              <a:ext uri="{FF2B5EF4-FFF2-40B4-BE49-F238E27FC236}">
                <a16:creationId xmlns:a16="http://schemas.microsoft.com/office/drawing/2014/main" id="{EF299B42-BB49-FB22-F046-874A5AE9BB2A}"/>
              </a:ext>
            </a:extLst>
          </p:cNvPr>
          <p:cNvSpPr>
            <a:spLocks noGrp="1"/>
          </p:cNvSpPr>
          <p:nvPr>
            <p:ph idx="1"/>
          </p:nvPr>
        </p:nvSpPr>
        <p:spPr>
          <a:xfrm>
            <a:off x="254000" y="1196975"/>
            <a:ext cx="8566150" cy="4824413"/>
          </a:xfrm>
        </p:spPr>
        <p:txBody>
          <a:bodyPr/>
          <a:lstStyle/>
          <a:p>
            <a:pPr algn="just">
              <a:lnSpc>
                <a:spcPct val="150000"/>
              </a:lnSpc>
              <a:buFont typeface="Wingdings" panose="05000000000000000000" pitchFamily="2" charset="2"/>
              <a:buChar char="q"/>
            </a:pPr>
            <a:r>
              <a:rPr lang="en-US" altLang="en-US" sz="1800" noProof="1">
                <a:latin typeface="Times New Roman" panose="02020603050405020304" pitchFamily="18" charset="0"/>
                <a:cs typeface="Times New Roman" panose="02020603050405020304" pitchFamily="18" charset="0"/>
              </a:rPr>
              <a:t>Akuntansi lingkungan dan konservasi biodiversitas adalah dua bidang yang berbeda tapi saling berkaitan. Akuntansi lingkungan merupakan istilah yang berkaitan dengan dimasukannya biaya lingkungan ke dalam praktikak akuntansi perusahaan atau lembaga. </a:t>
            </a:r>
          </a:p>
          <a:p>
            <a:pPr algn="just">
              <a:lnSpc>
                <a:spcPct val="150000"/>
              </a:lnSpc>
              <a:buFont typeface="Wingdings" panose="05000000000000000000" pitchFamily="2" charset="2"/>
              <a:buChar char="q"/>
            </a:pPr>
            <a:r>
              <a:rPr lang="en-US" altLang="en-US" sz="1800" noProof="1">
                <a:latin typeface="Times New Roman" panose="02020603050405020304" pitchFamily="18" charset="0"/>
                <a:cs typeface="Times New Roman" panose="02020603050405020304" pitchFamily="18" charset="0"/>
              </a:rPr>
              <a:t>Tujuan dari akuntansi lingkungan adalah sebagai alat manajemen lingkungan dan sebagai alat komunikasi dengan masyarakat untuk meningkatkan jumlah informasi relevan yang dibuat untuk mereka yang memerlukan atau dapat menggunakannya. </a:t>
            </a:r>
          </a:p>
          <a:p>
            <a:pPr algn="just">
              <a:lnSpc>
                <a:spcPct val="150000"/>
              </a:lnSpc>
              <a:buFont typeface="Wingdings" panose="05000000000000000000" pitchFamily="2" charset="2"/>
              <a:buChar char="q"/>
            </a:pPr>
            <a:r>
              <a:rPr lang="en-US" altLang="en-US" sz="1800" noProof="1">
                <a:latin typeface="Times New Roman" panose="02020603050405020304" pitchFamily="18" charset="0"/>
                <a:cs typeface="Times New Roman" panose="02020603050405020304" pitchFamily="18" charset="0"/>
              </a:rPr>
              <a:t>Sedangkan konservasi biodiversitas adalah upaya untuk mempertahankan keanekaragaman hayati yang ada dibumi. Menurut Prasetyo,2017 melalui konservasi biodiversitas diharpkan dapat meminimalkan kerusakan lingkungan dan mempertahankan keanekaragaman hayati yang ada dibumi. </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D2655BB-14BD-A66A-1E08-96DFAF440A29}"/>
              </a:ext>
            </a:extLst>
          </p:cNvPr>
          <p:cNvSpPr>
            <a:spLocks noGrp="1"/>
          </p:cNvSpPr>
          <p:nvPr>
            <p:ph type="title"/>
          </p:nvPr>
        </p:nvSpPr>
        <p:spPr>
          <a:xfrm>
            <a:off x="539750" y="260350"/>
            <a:ext cx="7959725" cy="622300"/>
          </a:xfrm>
        </p:spPr>
        <p:txBody>
          <a:bodyPr/>
          <a:lstStyle/>
          <a:p>
            <a:pPr>
              <a:lnSpc>
                <a:spcPct val="150000"/>
              </a:lnSpc>
            </a:pPr>
            <a:r>
              <a:rPr lang="en-US" altLang="en-US" sz="3200" b="1">
                <a:latin typeface="Times New Roman" panose="02020603050405020304" pitchFamily="18" charset="0"/>
                <a:cs typeface="Times New Roman" panose="02020603050405020304" pitchFamily="18" charset="0"/>
              </a:rPr>
              <a:t>Akuntansi Lingkungan </a:t>
            </a:r>
          </a:p>
        </p:txBody>
      </p:sp>
      <p:sp>
        <p:nvSpPr>
          <p:cNvPr id="5123" name="Content Placeholder 2">
            <a:extLst>
              <a:ext uri="{FF2B5EF4-FFF2-40B4-BE49-F238E27FC236}">
                <a16:creationId xmlns:a16="http://schemas.microsoft.com/office/drawing/2014/main" id="{677CCB0F-A07D-AB42-3DCB-99CB6BA230A8}"/>
              </a:ext>
            </a:extLst>
          </p:cNvPr>
          <p:cNvSpPr>
            <a:spLocks noGrp="1"/>
          </p:cNvSpPr>
          <p:nvPr>
            <p:ph idx="1"/>
          </p:nvPr>
        </p:nvSpPr>
        <p:spPr>
          <a:xfrm>
            <a:off x="179388" y="1125538"/>
            <a:ext cx="6048375" cy="4714875"/>
          </a:xfrm>
        </p:spPr>
        <p:txBody>
          <a:bodyPr/>
          <a:lstStyle/>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Akuntansi lingkungan merupakan istilah yang berkaitan dengan kebijakan memasukan biaya lingkungan kedalam praktik akuntansi perusahaan atau lembaga.</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Tujuan dari akuntansi lingkungan sebagai sebuah alat manajemen lingkungan dan sebagai alat komunikasi dengan masyarakat untuk meningkatkan jumlah informasi relevan yang dibuat untuk mereka yang memerlukan atau menggunakannya.</a:t>
            </a:r>
          </a:p>
          <a:p>
            <a:pPr algn="just">
              <a:lnSpc>
                <a:spcPct val="150000"/>
              </a:lnSpc>
              <a:buFont typeface="Wingdings" panose="05000000000000000000" pitchFamily="2" charset="2"/>
              <a:buChar char="q"/>
            </a:pPr>
            <a:r>
              <a:rPr lang="en-US" altLang="en-US" sz="1800">
                <a:latin typeface="Times New Roman" panose="02020603050405020304" pitchFamily="18" charset="0"/>
                <a:cs typeface="Times New Roman" panose="02020603050405020304" pitchFamily="18" charset="0"/>
              </a:rPr>
              <a:t>Akuntansi lingkungan terdiri  atas lingkungan akuntansi konvensional dan ekologis. Akuntansi lingkungan konvensional mengukur dampak-dampak dari lingkungan alam pada suatu perusahaan dalam istilah-istilah keuangan. </a:t>
            </a:r>
          </a:p>
        </p:txBody>
      </p:sp>
      <p:sp>
        <p:nvSpPr>
          <p:cNvPr id="5124" name="AutoShape 5" descr="Akuntansi Lingkungan: Pengertian, Fungsi, dan Faktor yang ...">
            <a:extLst>
              <a:ext uri="{FF2B5EF4-FFF2-40B4-BE49-F238E27FC236}">
                <a16:creationId xmlns:a16="http://schemas.microsoft.com/office/drawing/2014/main" id="{D16929F1-6056-E281-21AB-60FDBE89C39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5125" name="Picture 3">
            <a:extLst>
              <a:ext uri="{FF2B5EF4-FFF2-40B4-BE49-F238E27FC236}">
                <a16:creationId xmlns:a16="http://schemas.microsoft.com/office/drawing/2014/main" id="{A6EA9291-96C8-E9AC-78DF-E94AD8E7F4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9038" y="1412875"/>
            <a:ext cx="2746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0F971430-E01E-747A-B551-5BB664E7EC11}"/>
              </a:ext>
            </a:extLst>
          </p:cNvPr>
          <p:cNvSpPr>
            <a:spLocks noGrp="1"/>
          </p:cNvSpPr>
          <p:nvPr>
            <p:ph idx="1"/>
          </p:nvPr>
        </p:nvSpPr>
        <p:spPr>
          <a:xfrm>
            <a:off x="179388" y="836613"/>
            <a:ext cx="8643937" cy="4752975"/>
          </a:xfrm>
        </p:spPr>
        <p:txBody>
          <a:bodyPr/>
          <a:lstStyle/>
          <a:p>
            <a:pPr algn="just">
              <a:lnSpc>
                <a:spcPct val="150000"/>
              </a:lnSpc>
              <a:buFont typeface="Wingdings" pitchFamily="2" charset="2"/>
              <a:buChar char="q"/>
              <a:defRPr/>
            </a:pPr>
            <a:r>
              <a:rPr lang="en-US" sz="1800" dirty="0" err="1">
                <a:latin typeface="Times New Roman" pitchFamily="18" charset="0"/>
                <a:cs typeface="Times New Roman" pitchFamily="18" charset="0"/>
              </a:rPr>
              <a:t>Sedangkan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dibagi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menjadi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yaitu</a:t>
            </a:r>
            <a:r>
              <a:rPr lang="en-US" sz="1800" dirty="0">
                <a:latin typeface="Times New Roman" pitchFamily="18" charset="0"/>
                <a:cs typeface="Times New Roman" pitchFamily="18" charset="0"/>
              </a:rPr>
              <a:t> :</a:t>
            </a:r>
          </a:p>
          <a:p>
            <a:pPr marL="457200" indent="-457200" algn="just">
              <a:lnSpc>
                <a:spcPct val="150000"/>
              </a:lnSpc>
              <a:buFont typeface="+mj-lt"/>
              <a:buAutoNum type="arabicPeriod"/>
              <a:defRPr/>
            </a:pPr>
            <a:r>
              <a:rPr lang="en-US" sz="1800" dirty="0" err="1">
                <a:latin typeface="Times New Roman" pitchFamily="18" charset="0"/>
                <a:cs typeface="Times New Roman" pitchFamily="18" charset="0"/>
              </a:rPr>
              <a:t>Bagian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pertama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didasarkan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kegiatan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suatu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secara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nasional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maupun</a:t>
            </a:r>
            <a:r>
              <a:rPr lang="en-US" sz="1800" dirty="0">
                <a:latin typeface="Times New Roman" pitchFamily="18" charset="0"/>
                <a:cs typeface="Times New Roman" pitchFamily="18" charset="0"/>
              </a:rPr>
              <a:t> regional.</a:t>
            </a:r>
          </a:p>
          <a:p>
            <a:pPr marL="457200" indent="-457200" algn="just">
              <a:lnSpc>
                <a:spcPct val="150000"/>
              </a:lnSpc>
              <a:buFont typeface="+mj-lt"/>
              <a:buAutoNum type="arabicPeriod"/>
              <a:defRPr/>
            </a:pPr>
            <a:r>
              <a:rPr lang="en-US" sz="1800" dirty="0" err="1">
                <a:latin typeface="Times New Roman" pitchFamily="18" charset="0"/>
                <a:cs typeface="Times New Roman" pitchFamily="18" charset="0"/>
              </a:rPr>
              <a:t>Bagian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kedua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berkaitan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organisasi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lainnya</a:t>
            </a:r>
            <a:r>
              <a:rPr lang="en-US" sz="1800" dirty="0">
                <a:latin typeface="Times New Roman" pitchFamily="18" charset="0"/>
                <a:cs typeface="Times New Roman" pitchFamily="18" charset="0"/>
              </a:rPr>
              <a:t>. </a:t>
            </a:r>
          </a:p>
          <a:p>
            <a:pPr algn="just">
              <a:lnSpc>
                <a:spcPct val="150000"/>
              </a:lnSpc>
              <a:buFont typeface="Wingdings" pitchFamily="2" charset="2"/>
              <a:buChar char="q"/>
              <a:defRPr/>
            </a:pPr>
            <a:r>
              <a:rPr lang="en-US" sz="1800" dirty="0" err="1">
                <a:latin typeface="Times New Roman" pitchFamily="18" charset="0"/>
                <a:cs typeface="Times New Roman" pitchFamily="18" charset="0"/>
              </a:rPr>
              <a:t>Fungsi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memasukan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praktik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atau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lembaga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Menurut</a:t>
            </a:r>
            <a:r>
              <a:rPr lang="en-US" sz="1800" dirty="0">
                <a:latin typeface="Times New Roman" pitchFamily="18" charset="0"/>
                <a:cs typeface="Times New Roman" pitchFamily="18" charset="0"/>
              </a:rPr>
              <a:t> Pratama,2014 </a:t>
            </a:r>
            <a:r>
              <a:rPr lang="en-US" sz="1800" dirty="0" err="1">
                <a:latin typeface="Times New Roman" pitchFamily="18" charset="0"/>
                <a:cs typeface="Times New Roman" pitchFamily="18" charset="0"/>
              </a:rPr>
              <a:t>tujuannya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mengajak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menyisihkan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sebagian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keuntungan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diperoleh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kepentingan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a:t>
            </a: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9B595-A590-9CFB-DC8C-A1E46F89D6C0}"/>
              </a:ext>
            </a:extLst>
          </p:cNvPr>
          <p:cNvSpPr>
            <a:spLocks noGrp="1"/>
          </p:cNvSpPr>
          <p:nvPr>
            <p:ph idx="1"/>
          </p:nvPr>
        </p:nvSpPr>
        <p:spPr>
          <a:xfrm>
            <a:off x="395288" y="549275"/>
            <a:ext cx="8229600" cy="5688013"/>
          </a:xfrm>
        </p:spPr>
        <p:txBody>
          <a:bodyPr/>
          <a:lstStyle/>
          <a:p>
            <a:pPr marL="0" indent="0">
              <a:lnSpc>
                <a:spcPct val="150000"/>
              </a:lnSpc>
              <a:buFont typeface="Arial" charset="0"/>
              <a:buNone/>
              <a:defRPr/>
            </a:pPr>
            <a:r>
              <a:rPr lang="en-US" sz="1800" dirty="0" err="1">
                <a:latin typeface="Times New Roman" pitchFamily="18" charset="0"/>
                <a:cs typeface="Times New Roman" pitchFamily="18" charset="0"/>
              </a:rPr>
              <a:t>Beberapa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faktor</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mempengaruhi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antara</a:t>
            </a:r>
            <a:r>
              <a:rPr lang="en-US" sz="1800" dirty="0">
                <a:latin typeface="Times New Roman" pitchFamily="18" charset="0"/>
                <a:cs typeface="Times New Roman" pitchFamily="18" charset="0"/>
              </a:rPr>
              <a:t> lain :</a:t>
            </a:r>
          </a:p>
          <a:p>
            <a:pPr>
              <a:lnSpc>
                <a:spcPct val="150000"/>
              </a:lnSpc>
              <a:buFont typeface="Wingdings" pitchFamily="2" charset="2"/>
              <a:buChar char="§"/>
              <a:defRPr/>
            </a:pPr>
            <a:r>
              <a:rPr lang="en-US" sz="1800" dirty="0" err="1">
                <a:latin typeface="Times New Roman" pitchFamily="18" charset="0"/>
                <a:cs typeface="Times New Roman" pitchFamily="18" charset="0"/>
              </a:rPr>
              <a:t>Biaya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a:t>
            </a:r>
          </a:p>
          <a:p>
            <a:pPr>
              <a:lnSpc>
                <a:spcPct val="150000"/>
              </a:lnSpc>
              <a:buFont typeface="Wingdings" pitchFamily="2" charset="2"/>
              <a:buChar char="§"/>
              <a:defRPr/>
            </a:pPr>
            <a:r>
              <a:rPr lang="en-US" sz="1800" dirty="0" err="1">
                <a:latin typeface="Times New Roman" pitchFamily="18" charset="0"/>
                <a:cs typeface="Times New Roman" pitchFamily="18" charset="0"/>
              </a:rPr>
              <a:t>Keuntungan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konservasi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endParaRPr lang="en-US" sz="1800" dirty="0">
              <a:latin typeface="Times New Roman" pitchFamily="18" charset="0"/>
              <a:cs typeface="Times New Roman" pitchFamily="18" charset="0"/>
            </a:endParaRPr>
          </a:p>
          <a:p>
            <a:pPr>
              <a:lnSpc>
                <a:spcPct val="150000"/>
              </a:lnSpc>
              <a:buFont typeface="Wingdings" pitchFamily="2" charset="2"/>
              <a:buChar char="§"/>
              <a:defRPr/>
            </a:pPr>
            <a:r>
              <a:rPr lang="en-US" sz="1800" dirty="0" err="1">
                <a:latin typeface="Times New Roman" pitchFamily="18" charset="0"/>
                <a:cs typeface="Times New Roman" pitchFamily="18" charset="0"/>
              </a:rPr>
              <a:t>Dampak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diakibatkan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oleh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aktivitas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perusahaan</a:t>
            </a:r>
            <a:r>
              <a:rPr lang="en-US" sz="1800" dirty="0">
                <a:latin typeface="Times New Roman" pitchFamily="18" charset="0"/>
                <a:cs typeface="Times New Roman" pitchFamily="18" charset="0"/>
              </a:rPr>
              <a:t> </a:t>
            </a:r>
          </a:p>
          <a:p>
            <a:pPr>
              <a:lnSpc>
                <a:spcPct val="150000"/>
              </a:lnSpc>
              <a:buFont typeface="Wingdings" pitchFamily="2" charset="2"/>
              <a:buChar char="§"/>
              <a:defRPr/>
            </a:pPr>
            <a:r>
              <a:rPr lang="en-US" sz="1800" dirty="0" err="1">
                <a:latin typeface="Times New Roman" pitchFamily="18" charset="0"/>
                <a:cs typeface="Times New Roman" pitchFamily="18" charset="0"/>
              </a:rPr>
              <a:t>Kebijakan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pemerintahan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mengenai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hidup</a:t>
            </a:r>
            <a:r>
              <a:rPr lang="en-US" sz="1800" dirty="0">
                <a:latin typeface="Times New Roman" pitchFamily="18" charset="0"/>
                <a:cs typeface="Times New Roman" pitchFamily="18" charset="0"/>
              </a:rPr>
              <a:t>.</a:t>
            </a:r>
          </a:p>
          <a:p>
            <a:pPr>
              <a:lnSpc>
                <a:spcPct val="150000"/>
              </a:lnSpc>
              <a:buFont typeface="Arial" charset="0"/>
              <a:buNone/>
              <a:defRPr/>
            </a:pPr>
            <a:r>
              <a:rPr lang="en-US" sz="1800" dirty="0" err="1">
                <a:latin typeface="Times New Roman" pitchFamily="18" charset="0"/>
                <a:cs typeface="Times New Roman" pitchFamily="18" charset="0"/>
              </a:rPr>
              <a:t>Implementasi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dapat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dilakukan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dengan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diantaranya</a:t>
            </a:r>
            <a:r>
              <a:rPr lang="en-US" sz="1800" dirty="0">
                <a:latin typeface="Times New Roman" pitchFamily="18" charset="0"/>
                <a:cs typeface="Times New Roman" pitchFamily="18" charset="0"/>
              </a:rPr>
              <a:t> :</a:t>
            </a:r>
          </a:p>
          <a:p>
            <a:pPr algn="just">
              <a:lnSpc>
                <a:spcPct val="150000"/>
              </a:lnSpc>
              <a:buFont typeface="Arial" charset="0"/>
              <a:buChar char="•"/>
              <a:defRPr/>
            </a:pPr>
            <a:r>
              <a:rPr lang="en-US" sz="1800" dirty="0" err="1">
                <a:latin typeface="Times New Roman" pitchFamily="18" charset="0"/>
                <a:cs typeface="Times New Roman" pitchFamily="18" charset="0"/>
              </a:rPr>
              <a:t>Penerapan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Sistem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Manajemen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(SML), </a:t>
            </a:r>
            <a:r>
              <a:rPr lang="en-US" sz="1800" dirty="0" err="1">
                <a:latin typeface="Times New Roman" pitchFamily="18" charset="0"/>
                <a:cs typeface="Times New Roman" pitchFamily="18" charset="0"/>
              </a:rPr>
              <a:t>Penerapan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sistem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manajemen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adalah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pendekatan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terstruktur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untuk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mengelola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dampak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dari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kegiatan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suatu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organisasi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Ini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melibatkan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identifikasi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evaluasi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pengendalian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risiko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serta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pemantauan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kinerja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secara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terus</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menerus</a:t>
            </a:r>
            <a:r>
              <a:rPr lang="en-US" sz="1800" dirty="0">
                <a:latin typeface="Times New Roman" pitchFamily="18" charset="0"/>
                <a:cs typeface="Times New Roman" pitchFamily="18" charset="0"/>
              </a:rPr>
              <a:t>.</a:t>
            </a:r>
          </a:p>
          <a:p>
            <a:pPr>
              <a:lnSpc>
                <a:spcPct val="150000"/>
              </a:lnSpc>
              <a:buFont typeface="Arial" charset="0"/>
              <a:buChar char="•"/>
              <a:defRPr/>
            </a:pPr>
            <a:endParaRPr lang="en-US" dirty="0">
              <a:latin typeface="Times New Roman" pitchFamily="18" charset="0"/>
              <a:cs typeface="Times New Roman" pitchFamily="18" charset="0"/>
            </a:endParaRPr>
          </a:p>
          <a:p>
            <a:pPr>
              <a:buFont typeface="Arial" charset="0"/>
              <a:buChar char="•"/>
              <a:defRPr/>
            </a:pPr>
            <a:endParaRPr lang="en-US" dirty="0"/>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E3858FEF-0031-E789-FE79-935B4027DF64}"/>
              </a:ext>
            </a:extLst>
          </p:cNvPr>
          <p:cNvSpPr>
            <a:spLocks noGrp="1"/>
          </p:cNvSpPr>
          <p:nvPr>
            <p:ph idx="1"/>
          </p:nvPr>
        </p:nvSpPr>
        <p:spPr>
          <a:xfrm>
            <a:off x="323850" y="404813"/>
            <a:ext cx="8424863" cy="5616575"/>
          </a:xfrm>
        </p:spPr>
        <p:txBody>
          <a:bodyPr/>
          <a:lstStyle/>
          <a:p>
            <a:pPr algn="just">
              <a:lnSpc>
                <a:spcPct val="150000"/>
              </a:lnSpc>
            </a:pPr>
            <a:r>
              <a:rPr lang="en-US" altLang="en-US" sz="1800">
                <a:latin typeface="Times New Roman" panose="02020603050405020304" pitchFamily="18" charset="0"/>
                <a:cs typeface="Times New Roman" panose="02020603050405020304" pitchFamily="18" charset="0"/>
              </a:rPr>
              <a:t>Penerapan Sistem Akuntansi  Lingkungan (SAL), Penerapan sistem akuntansi lingkungan adalah praktik akuntansi yang memungkinkan organisasi untuk mengukur, melaporkan dan mengelola informasi terkait dampak lingkungan dari kegitan perusahaan. Ini melibatkan pencatatan dan pelaporan data tentang penggunaan sumber daya alam,emisi,limbah dan upaya – upaya pengelolaan lingkungan lainnya. </a:t>
            </a:r>
          </a:p>
          <a:p>
            <a:pPr algn="just">
              <a:lnSpc>
                <a:spcPct val="150000"/>
              </a:lnSpc>
            </a:pPr>
            <a:r>
              <a:rPr lang="en-US" altLang="en-US" sz="1800">
                <a:latin typeface="Times New Roman" panose="02020603050405020304" pitchFamily="18" charset="0"/>
                <a:cs typeface="Times New Roman" panose="02020603050405020304" pitchFamily="18" charset="0"/>
              </a:rPr>
              <a:t>Penerapan Sitem Audit Lingkungan (SALi),</a:t>
            </a:r>
            <a:r>
              <a:rPr lang="en-US" altLang="en-US" sz="1800"/>
              <a:t> </a:t>
            </a:r>
            <a:r>
              <a:rPr lang="en-US" altLang="en-US" sz="1800">
                <a:latin typeface="Times New Roman" panose="02020603050405020304" pitchFamily="18" charset="0"/>
                <a:cs typeface="Times New Roman" panose="02020603050405020304" pitchFamily="18" charset="0"/>
              </a:rPr>
              <a:t>Penerapan sistem audit lingkungan melibatkan pemeriksaan terstruktur dan independen terhadap kegiatan dan praktik organisasi untuk mengevaluasi sejauh mana kepatuhan perusahaan terhadap standar lingkungan, peraturan, dan kebijakan internal. </a:t>
            </a:r>
          </a:p>
          <a:p>
            <a:pPr algn="just">
              <a:lnSpc>
                <a:spcPct val="150000"/>
              </a:lnSpc>
            </a:pPr>
            <a:r>
              <a:rPr lang="en-US" altLang="en-US" sz="1800">
                <a:latin typeface="Times New Roman" panose="02020603050405020304" pitchFamily="18" charset="0"/>
                <a:cs typeface="Times New Roman" panose="02020603050405020304" pitchFamily="18" charset="0"/>
              </a:rPr>
              <a:t>Penerapan Sistem Pelaporan Lingkungan (SPL),</a:t>
            </a:r>
            <a:r>
              <a:rPr lang="en-US" altLang="en-US" sz="1800"/>
              <a:t> </a:t>
            </a:r>
            <a:r>
              <a:rPr lang="en-US" altLang="en-US" sz="1800">
                <a:latin typeface="Times New Roman" panose="02020603050405020304" pitchFamily="18" charset="0"/>
                <a:cs typeface="Times New Roman" panose="02020603050405020304" pitchFamily="18" charset="0"/>
              </a:rPr>
              <a:t>Penerapan sistem pelaporan lingkungan melibatkan pengembangan mekanisme untuk mengumpulkan, menganalisis dan menyampaikan informasi terkait kinerja lingkungan suatu organisasi kepada berbagai pemangku kepentingan. </a:t>
            </a:r>
            <a:endParaRPr lang="en-US" altLang="en-US"/>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9BB551D5-D2BA-D6B9-7180-57D18521108D}"/>
              </a:ext>
            </a:extLst>
          </p:cNvPr>
          <p:cNvSpPr>
            <a:spLocks noGrp="1"/>
          </p:cNvSpPr>
          <p:nvPr>
            <p:ph idx="1"/>
          </p:nvPr>
        </p:nvSpPr>
        <p:spPr>
          <a:xfrm>
            <a:off x="500063" y="476250"/>
            <a:ext cx="8229600" cy="5738813"/>
          </a:xfrm>
        </p:spPr>
        <p:txBody>
          <a:bodyPr/>
          <a:lstStyle/>
          <a:p>
            <a:pPr>
              <a:lnSpc>
                <a:spcPct val="150000"/>
              </a:lnSpc>
              <a:buFont typeface="Arial" charset="0"/>
              <a:buNone/>
              <a:defRPr/>
            </a:pP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penerapan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ada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beberapa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langkah</a:t>
            </a:r>
            <a:r>
              <a:rPr lang="en-US" sz="1800" dirty="0">
                <a:latin typeface="Times New Roman" pitchFamily="18" charset="0"/>
                <a:cs typeface="Times New Roman" pitchFamily="18" charset="0"/>
              </a:rPr>
              <a:t> yang</a:t>
            </a:r>
          </a:p>
          <a:p>
            <a:pPr>
              <a:lnSpc>
                <a:spcPct val="150000"/>
              </a:lnSpc>
              <a:buFont typeface="Arial" charset="0"/>
              <a:buNone/>
              <a:defRPr/>
            </a:pPr>
            <a:r>
              <a:rPr lang="en-US" sz="1800" dirty="0" err="1">
                <a:latin typeface="Times New Roman" pitchFamily="18" charset="0"/>
                <a:cs typeface="Times New Roman" pitchFamily="18" charset="0"/>
              </a:rPr>
              <a:t>dilakukan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diantaranya</a:t>
            </a:r>
            <a:r>
              <a:rPr lang="en-US" sz="1800" dirty="0">
                <a:latin typeface="Times New Roman" pitchFamily="18" charset="0"/>
                <a:cs typeface="Times New Roman" pitchFamily="18" charset="0"/>
              </a:rPr>
              <a:t> : </a:t>
            </a:r>
          </a:p>
          <a:p>
            <a:pPr>
              <a:lnSpc>
                <a:spcPct val="150000"/>
              </a:lnSpc>
              <a:buFont typeface="Wingdings" pitchFamily="2" charset="2"/>
              <a:buChar char="q"/>
              <a:defRPr/>
            </a:pP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tujuan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sasaran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endParaRPr lang="en-US" sz="1800" dirty="0">
              <a:latin typeface="Times New Roman" pitchFamily="18" charset="0"/>
              <a:cs typeface="Times New Roman" pitchFamily="18" charset="0"/>
            </a:endParaRPr>
          </a:p>
          <a:p>
            <a:pPr>
              <a:lnSpc>
                <a:spcPct val="150000"/>
              </a:lnSpc>
              <a:buFont typeface="Wingdings" pitchFamily="2" charset="2"/>
              <a:buChar char="q"/>
              <a:defRPr/>
            </a:pP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akuntansi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endParaRPr lang="en-US" sz="1800" dirty="0">
              <a:latin typeface="Times New Roman" pitchFamily="18" charset="0"/>
              <a:cs typeface="Times New Roman" pitchFamily="18" charset="0"/>
            </a:endParaRPr>
          </a:p>
          <a:p>
            <a:pPr>
              <a:lnSpc>
                <a:spcPct val="150000"/>
              </a:lnSpc>
              <a:buFont typeface="Wingdings" pitchFamily="2" charset="2"/>
              <a:buChar char="q"/>
              <a:defRPr/>
            </a:pPr>
            <a:r>
              <a:rPr lang="en-US" sz="1800" dirty="0" err="1">
                <a:latin typeface="Times New Roman" pitchFamily="18" charset="0"/>
                <a:cs typeface="Times New Roman" pitchFamily="18" charset="0"/>
              </a:rPr>
              <a:t>Memilih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ukur</a:t>
            </a:r>
            <a:r>
              <a:rPr lang="en-US" sz="1800" dirty="0">
                <a:latin typeface="Times New Roman" pitchFamily="18" charset="0"/>
                <a:cs typeface="Times New Roman" pitchFamily="18" charset="0"/>
              </a:rPr>
              <a:t> yang </a:t>
            </a:r>
            <a:r>
              <a:rPr lang="en-US" sz="1800" dirty="0" err="1">
                <a:latin typeface="Times New Roman" pitchFamily="18" charset="0"/>
                <a:cs typeface="Times New Roman" pitchFamily="18" charset="0"/>
              </a:rPr>
              <a:t>sesuai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dalam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persoalan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endParaRPr lang="en-US" sz="1800" dirty="0">
              <a:latin typeface="Times New Roman" pitchFamily="18" charset="0"/>
              <a:cs typeface="Times New Roman" pitchFamily="18" charset="0"/>
            </a:endParaRPr>
          </a:p>
          <a:p>
            <a:pPr>
              <a:lnSpc>
                <a:spcPct val="150000"/>
              </a:lnSpc>
              <a:buFont typeface="Wingdings" pitchFamily="2" charset="2"/>
              <a:buChar char="q"/>
              <a:defRPr/>
            </a:pP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metode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pengukuran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dampak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endParaRPr lang="en-US" sz="1800" dirty="0">
              <a:latin typeface="Times New Roman" pitchFamily="18" charset="0"/>
              <a:cs typeface="Times New Roman" pitchFamily="18" charset="0"/>
            </a:endParaRPr>
          </a:p>
          <a:p>
            <a:pPr>
              <a:lnSpc>
                <a:spcPct val="150000"/>
              </a:lnSpc>
              <a:buFont typeface="Wingdings" pitchFamily="2" charset="2"/>
              <a:buChar char="q"/>
              <a:defRPr/>
            </a:pP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metode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pengukuran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biaya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r>
              <a:rPr lang="en-US" sz="1800" dirty="0">
                <a:latin typeface="Times New Roman" pitchFamily="18" charset="0"/>
                <a:cs typeface="Times New Roman" pitchFamily="18" charset="0"/>
              </a:rPr>
              <a:t> </a:t>
            </a:r>
          </a:p>
          <a:p>
            <a:pPr>
              <a:lnSpc>
                <a:spcPct val="150000"/>
              </a:lnSpc>
              <a:buFont typeface="Wingdings" pitchFamily="2" charset="2"/>
              <a:buChar char="q"/>
              <a:defRPr/>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metode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pengukuran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manfaat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endParaRPr lang="en-US" sz="1800" dirty="0">
              <a:latin typeface="Times New Roman" pitchFamily="18" charset="0"/>
              <a:cs typeface="Times New Roman" pitchFamily="18" charset="0"/>
            </a:endParaRPr>
          </a:p>
          <a:p>
            <a:pPr>
              <a:lnSpc>
                <a:spcPct val="150000"/>
              </a:lnSpc>
              <a:buFont typeface="Wingdings" pitchFamily="2" charset="2"/>
              <a:buChar char="q"/>
              <a:defRPr/>
            </a:pP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metode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pengukuran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nilai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endParaRPr lang="en-US" sz="1800" dirty="0">
              <a:latin typeface="Times New Roman" pitchFamily="18" charset="0"/>
              <a:cs typeface="Times New Roman" pitchFamily="18" charset="0"/>
            </a:endParaRPr>
          </a:p>
          <a:p>
            <a:pPr>
              <a:lnSpc>
                <a:spcPct val="150000"/>
              </a:lnSpc>
              <a:buFont typeface="Wingdings" pitchFamily="2" charset="2"/>
              <a:buChar char="q"/>
              <a:defRPr/>
            </a:pP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metode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pengukuran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kinerja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lingkungan</a:t>
            </a:r>
            <a:endParaRPr lang="en-US" sz="1800" dirty="0">
              <a:latin typeface="Times New Roman" pitchFamily="18" charset="0"/>
              <a:cs typeface="Times New Roman" pitchFamily="18" charset="0"/>
            </a:endParaRPr>
          </a:p>
          <a:p>
            <a:pPr>
              <a:lnSpc>
                <a:spcPct val="150000"/>
              </a:lnSpc>
              <a:buFont typeface="Wingdings" pitchFamily="2" charset="2"/>
              <a:buChar char="q"/>
              <a:defRPr/>
            </a:pP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metode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pengukuran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kinerja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keuangan</a:t>
            </a:r>
            <a:endParaRPr lang="en-US" sz="1800" dirty="0">
              <a:latin typeface="Times New Roman" pitchFamily="18" charset="0"/>
              <a:cs typeface="Times New Roman" pitchFamily="18" charset="0"/>
            </a:endParaRPr>
          </a:p>
          <a:p>
            <a:pPr>
              <a:lnSpc>
                <a:spcPct val="150000"/>
              </a:lnSpc>
              <a:buFont typeface="Wingdings" pitchFamily="2" charset="2"/>
              <a:buChar char="q"/>
              <a:defRPr/>
            </a:pPr>
            <a:r>
              <a:rPr lang="en-US" sz="1800" dirty="0" err="1">
                <a:latin typeface="Times New Roman" pitchFamily="18" charset="0"/>
                <a:cs typeface="Times New Roman" pitchFamily="18" charset="0"/>
              </a:rPr>
              <a:t>Menentukan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metode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pengukuran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kinerja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sosial</a:t>
            </a:r>
            <a:endParaRPr lang="en-US" sz="1800" dirty="0">
              <a:latin typeface="Times New Roman" pitchFamily="18" charset="0"/>
              <a:cs typeface="Times New Roman" pitchFamily="18" charset="0"/>
            </a:endParaRPr>
          </a:p>
          <a:p>
            <a:pPr marL="457200" indent="-457200">
              <a:lnSpc>
                <a:spcPct val="150000"/>
              </a:lnSpc>
              <a:buFont typeface="+mj-lt"/>
              <a:buAutoNum type="arabicPeriod"/>
              <a:defRPr/>
            </a:pPr>
            <a:endParaRPr lang="en-US" sz="2000" dirty="0">
              <a:latin typeface="Times New Roman" pitchFamily="18" charset="0"/>
              <a:cs typeface="Times New Roman" pitchFamily="18" charset="0"/>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A6194898-B1E9-0F79-8730-2C1A87EF9CC4}"/>
              </a:ext>
            </a:extLst>
          </p:cNvPr>
          <p:cNvSpPr>
            <a:spLocks noGrp="1"/>
          </p:cNvSpPr>
          <p:nvPr>
            <p:ph idx="1"/>
          </p:nvPr>
        </p:nvSpPr>
        <p:spPr>
          <a:xfrm>
            <a:off x="457200" y="285750"/>
            <a:ext cx="8229600" cy="6096000"/>
          </a:xfrm>
        </p:spPr>
        <p:txBody>
          <a:bodyPr/>
          <a:lstStyle/>
          <a:p>
            <a:pPr marL="514350" indent="-514350">
              <a:lnSpc>
                <a:spcPct val="150000"/>
              </a:lnSpc>
              <a:buFont typeface="Arial" panose="020B0604020202020204" pitchFamily="34" charset="0"/>
              <a:buNone/>
            </a:pPr>
            <a:r>
              <a:rPr lang="en-US" altLang="en-US" sz="1800">
                <a:latin typeface="Times New Roman" panose="02020603050405020304" pitchFamily="18" charset="0"/>
                <a:cs typeface="Times New Roman" panose="02020603050405020304" pitchFamily="18" charset="0"/>
              </a:rPr>
              <a:t>Dalam implementasi Akuntansi Lingkungan,Perusahaan memperhatikan. Beberapa faktor diantara lain :</a:t>
            </a:r>
          </a:p>
          <a:p>
            <a:pPr marL="514350" indent="-514350" algn="just">
              <a:lnSpc>
                <a:spcPct val="150000"/>
              </a:lnSpc>
              <a:buFont typeface="Wingdings" panose="05000000000000000000" pitchFamily="2" charset="2"/>
              <a:buChar char="Ø"/>
            </a:pPr>
            <a:r>
              <a:rPr lang="en-US" altLang="en-US" sz="1800">
                <a:latin typeface="Times New Roman" panose="02020603050405020304" pitchFamily="18" charset="0"/>
                <a:cs typeface="Times New Roman" panose="02020603050405020304" pitchFamily="18" charset="0"/>
              </a:rPr>
              <a:t>Kebijakan lingkungan,</a:t>
            </a:r>
            <a:r>
              <a:rPr lang="en-US" altLang="en-US" sz="1800"/>
              <a:t> </a:t>
            </a:r>
            <a:r>
              <a:rPr lang="en-US" altLang="en-US" sz="1800">
                <a:latin typeface="Times New Roman" panose="02020603050405020304" pitchFamily="18" charset="0"/>
                <a:cs typeface="Times New Roman" panose="02020603050405020304" pitchFamily="18" charset="0"/>
              </a:rPr>
              <a:t>Ini mencangkup peraturan lingkungan, standar keberlanjutan dan komitmen perusahaan terhadap praktik lingkungan yang bertanggung jawab. </a:t>
            </a:r>
          </a:p>
          <a:p>
            <a:pPr marL="514350" indent="-514350" algn="just">
              <a:lnSpc>
                <a:spcPct val="150000"/>
              </a:lnSpc>
              <a:buFont typeface="Wingdings" panose="05000000000000000000" pitchFamily="2" charset="2"/>
              <a:buChar char="Ø"/>
            </a:pPr>
            <a:r>
              <a:rPr lang="en-US" altLang="en-US" sz="1800">
                <a:latin typeface="Times New Roman" panose="02020603050405020304" pitchFamily="18" charset="0"/>
                <a:cs typeface="Times New Roman" panose="02020603050405020304" pitchFamily="18" charset="0"/>
              </a:rPr>
              <a:t>Kondisi lingkungan,</a:t>
            </a:r>
            <a:r>
              <a:rPr lang="en-US" altLang="en-US" sz="1800"/>
              <a:t> </a:t>
            </a:r>
            <a:r>
              <a:rPr lang="en-US" altLang="en-US" sz="1800">
                <a:latin typeface="Times New Roman" panose="02020603050405020304" pitchFamily="18" charset="0"/>
                <a:cs typeface="Times New Roman" panose="02020603050405020304" pitchFamily="18" charset="0"/>
              </a:rPr>
              <a:t>Hal ini termasuk pemahaman tentang sumber daya alam yang digunakan, ketersediaan air, udara, tanah, serta aspek –aspek lingkungan lainnya yang dapat dipengaruhi oleh kegiatan perusahaan.</a:t>
            </a:r>
          </a:p>
          <a:p>
            <a:pPr marL="514350" indent="-514350" algn="just">
              <a:lnSpc>
                <a:spcPct val="150000"/>
              </a:lnSpc>
              <a:buFont typeface="Wingdings" panose="05000000000000000000" pitchFamily="2" charset="2"/>
              <a:buChar char="Ø"/>
            </a:pPr>
            <a:r>
              <a:rPr lang="en-US" altLang="en-US" sz="1800">
                <a:latin typeface="Times New Roman" panose="02020603050405020304" pitchFamily="18" charset="0"/>
                <a:cs typeface="Times New Roman" panose="02020603050405020304" pitchFamily="18" charset="0"/>
              </a:rPr>
              <a:t>Kondisi sosial, Perusahaan perlu mempertimbangkan dampak kegiatan mereka terhadap komunitas lokal, kesejahteraan masyarakat sekitar, serta hubungan dengan pemangku kepentingan sosial.</a:t>
            </a:r>
          </a:p>
          <a:p>
            <a:pPr marL="514350" indent="-514350" algn="just">
              <a:lnSpc>
                <a:spcPct val="150000"/>
              </a:lnSpc>
              <a:buFont typeface="Wingdings" panose="05000000000000000000" pitchFamily="2" charset="2"/>
              <a:buChar char="Ø"/>
            </a:pPr>
            <a:r>
              <a:rPr lang="en-US" altLang="en-US" sz="1800">
                <a:latin typeface="Times New Roman" panose="02020603050405020304" pitchFamily="18" charset="0"/>
                <a:cs typeface="Times New Roman" panose="02020603050405020304" pitchFamily="18" charset="0"/>
              </a:rPr>
              <a:t>Kondisi ekonomi,</a:t>
            </a:r>
            <a:r>
              <a:rPr lang="en-US" altLang="en-US" sz="1800"/>
              <a:t> </a:t>
            </a:r>
            <a:r>
              <a:rPr lang="en-US" altLang="en-US" sz="1800">
                <a:latin typeface="Times New Roman" panose="02020603050405020304" pitchFamily="18" charset="0"/>
                <a:cs typeface="Times New Roman" panose="02020603050405020304" pitchFamily="18" charset="0"/>
              </a:rPr>
              <a:t>Perusahaan harus mengukur dampak lingkungan dari perspektif ekonomi, termasuk biaya operasional terkait perlindungan lingkungan,potensi risiko keuangan dari masalah lingkun</a:t>
            </a:r>
            <a:r>
              <a:rPr lang="en-US" altLang="en-US" sz="1800"/>
              <a:t>gan.</a:t>
            </a:r>
            <a:endParaRPr lang="en-US" altLang="en-US" sz="1800">
              <a:latin typeface="Times New Roman" panose="02020603050405020304" pitchFamily="18" charset="0"/>
              <a:cs typeface="Times New Roman" panose="02020603050405020304" pitchFamily="18" charset="0"/>
            </a:endParaRPr>
          </a:p>
          <a:p>
            <a:pPr marL="514350" indent="-514350">
              <a:lnSpc>
                <a:spcPct val="150000"/>
              </a:lnSpc>
              <a:buFont typeface="Arial" panose="020B0604020202020204" pitchFamily="34" charset="0"/>
              <a:buNone/>
            </a:pPr>
            <a:endParaRPr lang="en-US" altLang="en-US" sz="2000">
              <a:latin typeface="Times New Roman" panose="02020603050405020304" pitchFamily="18" charset="0"/>
              <a:cs typeface="Times New Roman" panose="02020603050405020304" pitchFamily="18" charset="0"/>
            </a:endParaRPr>
          </a:p>
          <a:p>
            <a:pPr marL="514350" indent="-514350">
              <a:lnSpc>
                <a:spcPct val="150000"/>
              </a:lnSpc>
              <a:buFont typeface="Arial" panose="020B0604020202020204" pitchFamily="34" charset="0"/>
              <a:buNone/>
            </a:pPr>
            <a:endParaRPr lang="en-US" altLang="en-US" sz="2000">
              <a:latin typeface="Times New Roman" panose="02020603050405020304" pitchFamily="18" charset="0"/>
              <a:cs typeface="Times New Roman" panose="02020603050405020304" pitchFamily="18" charset="0"/>
            </a:endParaRPr>
          </a:p>
        </p:txBody>
      </p:sp>
    </p:spTree>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3199</TotalTime>
  <Words>2215</Words>
  <Application>Microsoft Office PowerPoint</Application>
  <PresentationFormat>On-screen Show (4:3)</PresentationFormat>
  <Paragraphs>158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Rounded MT Bold</vt:lpstr>
      <vt:lpstr>Calibri</vt:lpstr>
      <vt:lpstr>Times New Roman</vt:lpstr>
      <vt:lpstr>Wingdings</vt:lpstr>
      <vt:lpstr>Office Theme</vt:lpstr>
      <vt:lpstr>Akuntansi Lingkungan Dan Konservasi Biodiversitas </vt:lpstr>
      <vt:lpstr>Pokok Pembahasan</vt:lpstr>
      <vt:lpstr>Pendahuluan</vt:lpstr>
      <vt:lpstr>Akuntansi Lingkungan </vt:lpstr>
      <vt:lpstr>PowerPoint Presentation</vt:lpstr>
      <vt:lpstr>PowerPoint Presentation</vt:lpstr>
      <vt:lpstr>PowerPoint Presentation</vt:lpstr>
      <vt:lpstr>PowerPoint Presentation</vt:lpstr>
      <vt:lpstr>PowerPoint Presentation</vt:lpstr>
      <vt:lpstr>PowerPoint Presentation</vt:lpstr>
      <vt:lpstr>Tujuan Akuntansi Lingkungan</vt:lpstr>
      <vt:lpstr>Faktor yang mempengaruhi Akuntansi Lingkungan</vt:lpstr>
      <vt:lpstr>PowerPoint Presentation</vt:lpstr>
      <vt:lpstr>Sistem Akuntansi Lingkungan</vt:lpstr>
      <vt:lpstr>Konservasi Biodiversitas</vt:lpstr>
      <vt:lpstr>PowerPoint Presentation</vt:lpstr>
      <vt:lpstr>PowerPoint Presentation</vt:lpstr>
      <vt:lpstr>Manfaat Konservasi Biodiversitas</vt:lpstr>
      <vt:lpstr>Upaya Konservasi Biodiversitas</vt:lpstr>
      <vt:lpstr>  Konservasi Biodiversitas Di Indonesia </vt:lpstr>
      <vt:lpstr>Peran Masyarakat dalam Konservasi Biodiversitas</vt:lpstr>
      <vt:lpstr>PowerPoint Presentation</vt:lpstr>
      <vt:lpstr>Konservasi Biodiversitas dalam Ilmu Akuntansi</vt:lpstr>
      <vt:lpstr>Kesimpulan</vt:lpstr>
      <vt:lpstr>Pertanyaan</vt:lpstr>
      <vt:lpstr>Pertanyaan</vt:lpstr>
      <vt:lpstr>Terima Kasih</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108</cp:revision>
  <dcterms:created xsi:type="dcterms:W3CDTF">2010-04-18T12:06:30Z</dcterms:created>
  <dcterms:modified xsi:type="dcterms:W3CDTF">2024-08-07T02:09:17Z</dcterms:modified>
</cp:coreProperties>
</file>