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9439" y="123443"/>
            <a:ext cx="7945120" cy="10045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4632" y="1397698"/>
            <a:ext cx="8542020" cy="4155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38821" y="2010419"/>
            <a:ext cx="7666355" cy="18567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54685" marR="5080" indent="-641985">
              <a:lnSpc>
                <a:spcPct val="152100"/>
              </a:lnSpc>
              <a:spcBef>
                <a:spcPts val="95"/>
              </a:spcBef>
            </a:pPr>
            <a:r>
              <a:rPr sz="3950" spc="125" dirty="0">
                <a:latin typeface="Arial MT"/>
                <a:cs typeface="Arial MT"/>
              </a:rPr>
              <a:t>KEUANGAN</a:t>
            </a:r>
            <a:r>
              <a:rPr sz="3950" spc="-50" dirty="0">
                <a:latin typeface="Arial MT"/>
                <a:cs typeface="Arial MT"/>
              </a:rPr>
              <a:t> </a:t>
            </a:r>
            <a:r>
              <a:rPr sz="3950" spc="130" dirty="0">
                <a:latin typeface="Arial MT"/>
                <a:cs typeface="Arial MT"/>
              </a:rPr>
              <a:t>KEBERLANJUTAN </a:t>
            </a:r>
            <a:r>
              <a:rPr sz="3950" spc="114" dirty="0">
                <a:latin typeface="Arial MT"/>
                <a:cs typeface="Arial MT"/>
              </a:rPr>
              <a:t>DAN</a:t>
            </a:r>
            <a:r>
              <a:rPr sz="3950" spc="-65" dirty="0">
                <a:latin typeface="Arial MT"/>
                <a:cs typeface="Arial MT"/>
              </a:rPr>
              <a:t> </a:t>
            </a:r>
            <a:r>
              <a:rPr sz="3950" spc="170" dirty="0">
                <a:latin typeface="Arial MT"/>
                <a:cs typeface="Arial MT"/>
              </a:rPr>
              <a:t>NILAI</a:t>
            </a:r>
            <a:r>
              <a:rPr sz="3950" spc="-90" dirty="0">
                <a:latin typeface="Arial MT"/>
                <a:cs typeface="Arial MT"/>
              </a:rPr>
              <a:t> </a:t>
            </a:r>
            <a:r>
              <a:rPr sz="3950" spc="100" dirty="0">
                <a:latin typeface="Arial MT"/>
                <a:cs typeface="Arial MT"/>
              </a:rPr>
              <a:t>PERUSAHAAN</a:t>
            </a:r>
            <a:endParaRPr sz="39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5800" y="4384611"/>
            <a:ext cx="7924800" cy="39305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"/>
              </a:spcBef>
            </a:pPr>
            <a:r>
              <a:rPr lang="en-US" sz="2450" dirty="0" err="1" smtClean="0">
                <a:latin typeface="Bahnschrift"/>
                <a:cs typeface="Bahnschrift"/>
              </a:rPr>
              <a:t>Jaka</a:t>
            </a:r>
            <a:r>
              <a:rPr lang="en-US" sz="2450" dirty="0" smtClean="0">
                <a:latin typeface="Bahnschrift"/>
                <a:cs typeface="Bahnschrift"/>
              </a:rPr>
              <a:t> </a:t>
            </a:r>
            <a:r>
              <a:rPr lang="en-US" sz="2450" dirty="0" err="1" smtClean="0">
                <a:latin typeface="Bahnschrift"/>
                <a:cs typeface="Bahnschrift"/>
              </a:rPr>
              <a:t>Darmawan</a:t>
            </a:r>
            <a:r>
              <a:rPr lang="en-US" sz="2450" dirty="0" smtClean="0">
                <a:latin typeface="Bahnschrift"/>
                <a:cs typeface="Bahnschrift"/>
              </a:rPr>
              <a:t>, SE., </a:t>
            </a:r>
            <a:r>
              <a:rPr lang="en-US" sz="2450" dirty="0" err="1" smtClean="0">
                <a:latin typeface="Bahnschrift"/>
                <a:cs typeface="Bahnschrift"/>
              </a:rPr>
              <a:t>Ak</a:t>
            </a:r>
            <a:r>
              <a:rPr lang="en-US" sz="2450" dirty="0" smtClean="0">
                <a:latin typeface="Bahnschrift"/>
                <a:cs typeface="Bahnschrift"/>
              </a:rPr>
              <a:t>., </a:t>
            </a:r>
            <a:r>
              <a:rPr lang="en-US" sz="2450" dirty="0" err="1" smtClean="0">
                <a:latin typeface="Bahnschrift"/>
                <a:cs typeface="Bahnschrift"/>
              </a:rPr>
              <a:t>M.Ak</a:t>
            </a:r>
            <a:r>
              <a:rPr lang="en-US" sz="2450" dirty="0" smtClean="0">
                <a:latin typeface="Bahnschrift"/>
                <a:cs typeface="Bahnschrift"/>
              </a:rPr>
              <a:t>., MMT., CA., CPA., CMA</a:t>
            </a:r>
            <a:endParaRPr sz="2450" dirty="0">
              <a:latin typeface="Bahnschrift"/>
              <a:cs typeface="Bahnschrif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5800" y="295275"/>
            <a:ext cx="4419600" cy="11239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575" y="1234503"/>
            <a:ext cx="8082915" cy="467995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355600" marR="5715" indent="-343535" algn="just">
              <a:lnSpc>
                <a:spcPct val="150600"/>
              </a:lnSpc>
              <a:spcBef>
                <a:spcPts val="150"/>
              </a:spcBef>
              <a:buFont typeface="Wingdings"/>
              <a:buChar char=""/>
              <a:tabLst>
                <a:tab pos="355600" algn="l"/>
              </a:tabLst>
            </a:pPr>
            <a:r>
              <a:rPr sz="1800" i="1" dirty="0">
                <a:latin typeface="Times New Roman"/>
                <a:cs typeface="Times New Roman"/>
              </a:rPr>
              <a:t>Sustainable</a:t>
            </a:r>
            <a:r>
              <a:rPr sz="1800" i="1" spc="24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Entrepreneurship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melibatkan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pengembangan </a:t>
            </a:r>
            <a:r>
              <a:rPr sz="1800" dirty="0">
                <a:latin typeface="Times New Roman"/>
                <a:cs typeface="Times New Roman"/>
              </a:rPr>
              <a:t>inovasi</a:t>
            </a:r>
            <a:r>
              <a:rPr sz="1800" spc="270" dirty="0">
                <a:latin typeface="Times New Roman"/>
                <a:cs typeface="Times New Roman"/>
              </a:rPr>
              <a:t>   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265" dirty="0">
                <a:latin typeface="Times New Roman"/>
                <a:cs typeface="Times New Roman"/>
              </a:rPr>
              <a:t>   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270" dirty="0">
                <a:latin typeface="Times New Roman"/>
                <a:cs typeface="Times New Roman"/>
              </a:rPr>
              <a:t>    </a:t>
            </a:r>
            <a:r>
              <a:rPr sz="1800" dirty="0">
                <a:latin typeface="Times New Roman"/>
                <a:cs typeface="Times New Roman"/>
              </a:rPr>
              <a:t>penerapan</a:t>
            </a:r>
            <a:r>
              <a:rPr sz="1800" spc="270" dirty="0">
                <a:latin typeface="Times New Roman"/>
                <a:cs typeface="Times New Roman"/>
              </a:rPr>
              <a:t>    </a:t>
            </a:r>
            <a:r>
              <a:rPr sz="1800" spc="-10" dirty="0">
                <a:latin typeface="Times New Roman"/>
                <a:cs typeface="Times New Roman"/>
              </a:rPr>
              <a:t>prinsip-</a:t>
            </a:r>
            <a:r>
              <a:rPr sz="1800" dirty="0">
                <a:latin typeface="Times New Roman"/>
                <a:cs typeface="Times New Roman"/>
              </a:rPr>
              <a:t>prinsip</a:t>
            </a:r>
            <a:r>
              <a:rPr sz="1800" spc="270" dirty="0">
                <a:latin typeface="Times New Roman"/>
                <a:cs typeface="Times New Roman"/>
              </a:rPr>
              <a:t>    </a:t>
            </a:r>
            <a:r>
              <a:rPr sz="1800" spc="-10" dirty="0">
                <a:latin typeface="Times New Roman"/>
                <a:cs typeface="Times New Roman"/>
              </a:rPr>
              <a:t>kewirausahaan </a:t>
            </a:r>
            <a:r>
              <a:rPr sz="1800" dirty="0">
                <a:latin typeface="Times New Roman"/>
                <a:cs typeface="Times New Roman"/>
              </a:rPr>
              <a:t>keberlanjutan.Mencakup</a:t>
            </a:r>
            <a:r>
              <a:rPr sz="1800" spc="434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kewirausahaan</a:t>
            </a:r>
            <a:r>
              <a:rPr sz="1800" spc="409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sosial</a:t>
            </a:r>
            <a:r>
              <a:rPr sz="1800" spc="430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420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institusional</a:t>
            </a:r>
            <a:r>
              <a:rPr sz="1800" spc="425" dirty="0">
                <a:latin typeface="Times New Roman"/>
                <a:cs typeface="Times New Roman"/>
              </a:rPr>
              <a:t>   </a:t>
            </a:r>
            <a:r>
              <a:rPr sz="1800" spc="-10" dirty="0">
                <a:latin typeface="Times New Roman"/>
                <a:cs typeface="Times New Roman"/>
              </a:rPr>
              <a:t>serta </a:t>
            </a:r>
            <a:r>
              <a:rPr sz="1800" dirty="0">
                <a:latin typeface="Times New Roman"/>
                <a:cs typeface="Times New Roman"/>
              </a:rPr>
              <a:t>menghubungkannya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dengan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inovasi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keberlanjutan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49500"/>
              </a:lnSpc>
              <a:spcBef>
                <a:spcPts val="450"/>
              </a:spcBef>
              <a:buFont typeface="Wingdings"/>
              <a:buChar char=""/>
              <a:tabLst>
                <a:tab pos="355600" algn="l"/>
              </a:tabLst>
            </a:pPr>
            <a:r>
              <a:rPr sz="1800" i="1" dirty="0">
                <a:latin typeface="Times New Roman"/>
                <a:cs typeface="Times New Roman"/>
              </a:rPr>
              <a:t>Sustainability</a:t>
            </a:r>
            <a:r>
              <a:rPr sz="1800" i="1" spc="100" dirty="0">
                <a:latin typeface="Times New Roman"/>
                <a:cs typeface="Times New Roman"/>
              </a:rPr>
              <a:t>  </a:t>
            </a:r>
            <a:r>
              <a:rPr sz="1800" i="1" dirty="0">
                <a:latin typeface="Times New Roman"/>
                <a:cs typeface="Times New Roman"/>
              </a:rPr>
              <a:t>Innovation,</a:t>
            </a:r>
            <a:r>
              <a:rPr sz="1800" i="1" spc="9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9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9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juga</a:t>
            </a:r>
            <a:r>
              <a:rPr sz="1800" spc="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terkait</a:t>
            </a:r>
            <a:r>
              <a:rPr sz="1800" spc="9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dengan</a:t>
            </a:r>
            <a:r>
              <a:rPr sz="1800" spc="105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inovasi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mencakup</a:t>
            </a:r>
            <a:r>
              <a:rPr sz="1800" spc="3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pengembangan</a:t>
            </a:r>
            <a:r>
              <a:rPr sz="1800" spc="4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produk,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proses,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atau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model</a:t>
            </a:r>
            <a:r>
              <a:rPr sz="1800" spc="40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bisnis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mempertimbangkan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aspek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lingkungan dan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sosial</a:t>
            </a:r>
            <a:endParaRPr sz="1800">
              <a:latin typeface="Times New Roman"/>
              <a:cs typeface="Times New Roman"/>
            </a:endParaRPr>
          </a:p>
          <a:p>
            <a:pPr marL="355600" marR="8255" indent="-343535" algn="just">
              <a:lnSpc>
                <a:spcPct val="150600"/>
              </a:lnSpc>
              <a:spcBef>
                <a:spcPts val="430"/>
              </a:spcBef>
              <a:buFont typeface="Wingdings"/>
              <a:buChar char=""/>
              <a:tabLst>
                <a:tab pos="355600" algn="l"/>
              </a:tabLst>
            </a:pPr>
            <a:r>
              <a:rPr sz="1800" i="1" dirty="0">
                <a:latin typeface="Times New Roman"/>
                <a:cs typeface="Times New Roman"/>
              </a:rPr>
              <a:t>Corporate</a:t>
            </a:r>
            <a:r>
              <a:rPr sz="1800" i="1" spc="9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Social</a:t>
            </a:r>
            <a:r>
              <a:rPr sz="1800" i="1" spc="10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Responsibility</a:t>
            </a:r>
            <a:r>
              <a:rPr sz="1800" i="1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(CSR),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Mencakup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pengungkapan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pelaksanaan </a:t>
            </a:r>
            <a:r>
              <a:rPr sz="1800" dirty="0">
                <a:latin typeface="Times New Roman"/>
                <a:cs typeface="Times New Roman"/>
              </a:rPr>
              <a:t>tanggung</a:t>
            </a:r>
            <a:r>
              <a:rPr sz="1800" spc="1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jawab</a:t>
            </a:r>
            <a:r>
              <a:rPr sz="1800" spc="1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sosial</a:t>
            </a:r>
            <a:r>
              <a:rPr sz="1800" spc="1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perusahaan.</a:t>
            </a:r>
            <a:r>
              <a:rPr sz="1800" spc="1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Pengungkapan</a:t>
            </a:r>
            <a:r>
              <a:rPr sz="1800" spc="1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CSR</a:t>
            </a:r>
            <a:r>
              <a:rPr sz="1800" spc="1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dapat</a:t>
            </a:r>
            <a:r>
              <a:rPr sz="1800" spc="135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mempengaruhi </a:t>
            </a:r>
            <a:r>
              <a:rPr sz="1800" dirty="0">
                <a:latin typeface="Times New Roman"/>
                <a:cs typeface="Times New Roman"/>
              </a:rPr>
              <a:t>persepsi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investor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masyarakat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terhadap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berpengaruh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pada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nilai perusahaan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948305" marR="5080" indent="-2744470">
              <a:lnSpc>
                <a:spcPct val="100000"/>
              </a:lnSpc>
              <a:spcBef>
                <a:spcPts val="130"/>
              </a:spcBef>
            </a:pPr>
            <a:r>
              <a:rPr sz="3200" b="1" dirty="0">
                <a:latin typeface="Times New Roman"/>
                <a:cs typeface="Times New Roman"/>
              </a:rPr>
              <a:t>Konsep</a:t>
            </a:r>
            <a:r>
              <a:rPr sz="3200" b="1" spc="-9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Keuangan</a:t>
            </a:r>
            <a:r>
              <a:rPr sz="3200" b="1" spc="-9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Keberlanjutan</a:t>
            </a:r>
            <a:r>
              <a:rPr sz="3200" b="1" spc="-8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dan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Nilai Perusahaan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575" y="965898"/>
            <a:ext cx="8082915" cy="21526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55600" marR="5080" indent="-343535" algn="just">
              <a:lnSpc>
                <a:spcPct val="151300"/>
              </a:lnSpc>
              <a:spcBef>
                <a:spcPts val="135"/>
              </a:spcBef>
              <a:buFont typeface="Wingdings"/>
              <a:buChar char=""/>
              <a:tabLst>
                <a:tab pos="355600" algn="l"/>
              </a:tabLst>
            </a:pPr>
            <a:r>
              <a:rPr sz="1800" i="1" dirty="0">
                <a:latin typeface="Times New Roman"/>
                <a:cs typeface="Times New Roman"/>
              </a:rPr>
              <a:t>Environmental,</a:t>
            </a:r>
            <a:r>
              <a:rPr sz="1800" i="1" spc="70" dirty="0">
                <a:latin typeface="Times New Roman"/>
                <a:cs typeface="Times New Roman"/>
              </a:rPr>
              <a:t>  </a:t>
            </a:r>
            <a:r>
              <a:rPr sz="1800" i="1" dirty="0">
                <a:latin typeface="Times New Roman"/>
                <a:cs typeface="Times New Roman"/>
              </a:rPr>
              <a:t>Social,</a:t>
            </a:r>
            <a:r>
              <a:rPr sz="1800" i="1" spc="65" dirty="0">
                <a:latin typeface="Times New Roman"/>
                <a:cs typeface="Times New Roman"/>
              </a:rPr>
              <a:t>  </a:t>
            </a:r>
            <a:r>
              <a:rPr sz="1800" i="1" dirty="0">
                <a:latin typeface="Times New Roman"/>
                <a:cs typeface="Times New Roman"/>
              </a:rPr>
              <a:t>and</a:t>
            </a:r>
            <a:r>
              <a:rPr sz="1800" i="1" spc="70" dirty="0">
                <a:latin typeface="Times New Roman"/>
                <a:cs typeface="Times New Roman"/>
              </a:rPr>
              <a:t>  </a:t>
            </a:r>
            <a:r>
              <a:rPr sz="1800" i="1" dirty="0">
                <a:latin typeface="Times New Roman"/>
                <a:cs typeface="Times New Roman"/>
              </a:rPr>
              <a:t>Governance</a:t>
            </a:r>
            <a:r>
              <a:rPr sz="1800" i="1" spc="50" dirty="0">
                <a:latin typeface="Times New Roman"/>
                <a:cs typeface="Times New Roman"/>
              </a:rPr>
              <a:t>  </a:t>
            </a:r>
            <a:r>
              <a:rPr sz="1800" i="1" dirty="0">
                <a:latin typeface="Times New Roman"/>
                <a:cs typeface="Times New Roman"/>
              </a:rPr>
              <a:t>(ESG)</a:t>
            </a:r>
            <a:r>
              <a:rPr sz="1800" i="1" spc="70" dirty="0">
                <a:latin typeface="Times New Roman"/>
                <a:cs typeface="Times New Roman"/>
              </a:rPr>
              <a:t>  </a:t>
            </a:r>
            <a:r>
              <a:rPr sz="1800" i="1" dirty="0">
                <a:latin typeface="Times New Roman"/>
                <a:cs typeface="Times New Roman"/>
              </a:rPr>
              <a:t>Ratings,Adalah</a:t>
            </a:r>
            <a:r>
              <a:rPr sz="1800" i="1" spc="65" dirty="0">
                <a:latin typeface="Times New Roman"/>
                <a:cs typeface="Times New Roman"/>
              </a:rPr>
              <a:t>  </a:t>
            </a:r>
            <a:r>
              <a:rPr sz="1800" i="1" dirty="0">
                <a:latin typeface="Times New Roman"/>
                <a:cs typeface="Times New Roman"/>
              </a:rPr>
              <a:t>indikator</a:t>
            </a:r>
            <a:r>
              <a:rPr sz="1800" i="1" spc="60" dirty="0">
                <a:latin typeface="Times New Roman"/>
                <a:cs typeface="Times New Roman"/>
              </a:rPr>
              <a:t>  </a:t>
            </a:r>
            <a:r>
              <a:rPr sz="1800" i="1" spc="-20" dirty="0">
                <a:latin typeface="Times New Roman"/>
                <a:cs typeface="Times New Roman"/>
              </a:rPr>
              <a:t>yang </a:t>
            </a:r>
            <a:r>
              <a:rPr sz="1800" i="1" dirty="0">
                <a:latin typeface="Times New Roman"/>
                <a:cs typeface="Times New Roman"/>
              </a:rPr>
              <a:t>digunakan</a:t>
            </a:r>
            <a:r>
              <a:rPr sz="1800" i="1" spc="24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untuk</a:t>
            </a:r>
            <a:r>
              <a:rPr sz="1800" i="1" spc="19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mengukur</a:t>
            </a:r>
            <a:r>
              <a:rPr sz="1800" i="1" spc="18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kinerja</a:t>
            </a:r>
            <a:r>
              <a:rPr sz="1800" i="1" spc="2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perusahaan</a:t>
            </a:r>
            <a:r>
              <a:rPr sz="1800" i="1" spc="2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dalam</a:t>
            </a:r>
            <a:r>
              <a:rPr sz="1800" i="1" spc="19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hal</a:t>
            </a:r>
            <a:r>
              <a:rPr sz="1800" i="1" spc="2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lingkungan</a:t>
            </a:r>
            <a:r>
              <a:rPr sz="1800" i="1" spc="2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sosial,</a:t>
            </a:r>
            <a:r>
              <a:rPr sz="1800" i="1" spc="215" dirty="0">
                <a:latin typeface="Times New Roman"/>
                <a:cs typeface="Times New Roman"/>
              </a:rPr>
              <a:t> </a:t>
            </a:r>
            <a:r>
              <a:rPr sz="1800" i="1" spc="-25" dirty="0">
                <a:latin typeface="Times New Roman"/>
                <a:cs typeface="Times New Roman"/>
              </a:rPr>
              <a:t>dan </a:t>
            </a:r>
            <a:r>
              <a:rPr sz="1800" i="1" dirty="0">
                <a:latin typeface="Times New Roman"/>
                <a:cs typeface="Times New Roman"/>
              </a:rPr>
              <a:t>tata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kelola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perusahaan</a:t>
            </a:r>
            <a:endParaRPr sz="1800">
              <a:latin typeface="Times New Roman"/>
              <a:cs typeface="Times New Roman"/>
            </a:endParaRPr>
          </a:p>
          <a:p>
            <a:pPr marL="355600" marR="12700" indent="-343535" algn="just">
              <a:lnSpc>
                <a:spcPct val="149400"/>
              </a:lnSpc>
              <a:spcBef>
                <a:spcPts val="455"/>
              </a:spcBef>
              <a:buFont typeface="Wingdings"/>
              <a:buChar char=""/>
              <a:tabLst>
                <a:tab pos="355600" algn="l"/>
              </a:tabLst>
            </a:pPr>
            <a:r>
              <a:rPr sz="1800" i="1" dirty="0">
                <a:latin typeface="Times New Roman"/>
                <a:cs typeface="Times New Roman"/>
              </a:rPr>
              <a:t>financing</a:t>
            </a:r>
            <a:r>
              <a:rPr sz="1800" i="1" spc="30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structure,</a:t>
            </a:r>
            <a:r>
              <a:rPr sz="1800" i="1" spc="3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Struktur</a:t>
            </a:r>
            <a:r>
              <a:rPr sz="1800" i="1" spc="36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pembiayaan</a:t>
            </a:r>
            <a:r>
              <a:rPr sz="1800" i="1" spc="36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perusahaan</a:t>
            </a:r>
            <a:r>
              <a:rPr sz="1800" i="1" spc="35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juga</a:t>
            </a:r>
            <a:r>
              <a:rPr sz="1800" i="1" spc="30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dapat</a:t>
            </a:r>
            <a:r>
              <a:rPr sz="1800" i="1" spc="33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mempengaruhi </a:t>
            </a:r>
            <a:r>
              <a:rPr sz="1800" i="1" dirty="0">
                <a:latin typeface="Times New Roman"/>
                <a:cs typeface="Times New Roman"/>
              </a:rPr>
              <a:t>nilai dari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sebuah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perusahaan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19350" y="3295650"/>
            <a:ext cx="3857625" cy="28384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4050" y="302831"/>
            <a:ext cx="7644765" cy="10039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543175" marR="5080" indent="-2531110">
              <a:lnSpc>
                <a:spcPct val="100000"/>
              </a:lnSpc>
              <a:spcBef>
                <a:spcPts val="125"/>
              </a:spcBef>
            </a:pPr>
            <a:r>
              <a:rPr sz="3200" b="1" dirty="0">
                <a:latin typeface="Times New Roman"/>
                <a:cs typeface="Times New Roman"/>
              </a:rPr>
              <a:t>Nilai</a:t>
            </a:r>
            <a:r>
              <a:rPr sz="3200" b="1" spc="-9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Perusahaan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dalam</a:t>
            </a:r>
            <a:r>
              <a:rPr sz="3200" b="1" spc="-7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Konteks</a:t>
            </a:r>
            <a:r>
              <a:rPr sz="3200" b="1" spc="-6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Keuangan Keberlanjutan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4662" y="1558988"/>
            <a:ext cx="8298815" cy="4737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93980" algn="just">
              <a:lnSpc>
                <a:spcPct val="153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Beberapa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poin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Penting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terkait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dalam konsep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keberlanjutan </a:t>
            </a:r>
            <a:r>
              <a:rPr sz="1800" dirty="0">
                <a:latin typeface="Times New Roman"/>
                <a:cs typeface="Times New Roman"/>
              </a:rPr>
              <a:t>adalah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sebagai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berikut </a:t>
            </a:r>
            <a:r>
              <a:rPr sz="1800" spc="-5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49500"/>
              </a:lnSpc>
              <a:spcBef>
                <a:spcPts val="450"/>
              </a:spcBef>
              <a:buFont typeface="Wingdings"/>
              <a:buChar char="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Finansial,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3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dapat</a:t>
            </a:r>
            <a:r>
              <a:rPr sz="1800" spc="3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berkontribusi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pada</a:t>
            </a:r>
            <a:r>
              <a:rPr sz="1800" spc="3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kinerja</a:t>
            </a:r>
            <a:r>
              <a:rPr sz="1800" spc="3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finansial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19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dengan</a:t>
            </a:r>
            <a:r>
              <a:rPr sz="1800" spc="20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mengidentifikasi</a:t>
            </a:r>
            <a:r>
              <a:rPr sz="1800" spc="1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peluang</a:t>
            </a:r>
            <a:r>
              <a:rPr sz="1800" spc="1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investasi</a:t>
            </a:r>
            <a:r>
              <a:rPr sz="1800" spc="20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17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berkelanjutan</a:t>
            </a:r>
            <a:r>
              <a:rPr sz="1800" spc="185" dirty="0">
                <a:latin typeface="Times New Roman"/>
                <a:cs typeface="Times New Roman"/>
              </a:rPr>
              <a:t>  </a:t>
            </a:r>
            <a:r>
              <a:rPr sz="1800" spc="-25" dirty="0">
                <a:latin typeface="Times New Roman"/>
                <a:cs typeface="Times New Roman"/>
              </a:rPr>
              <a:t>dan </a:t>
            </a:r>
            <a:r>
              <a:rPr sz="1800" dirty="0">
                <a:latin typeface="Times New Roman"/>
                <a:cs typeface="Times New Roman"/>
              </a:rPr>
              <a:t>mengelola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resiko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ESG</a:t>
            </a:r>
            <a:endParaRPr sz="1800">
              <a:latin typeface="Times New Roman"/>
              <a:cs typeface="Times New Roman"/>
            </a:endParaRPr>
          </a:p>
          <a:p>
            <a:pPr marL="355600" marR="12065" indent="-343535" algn="just">
              <a:lnSpc>
                <a:spcPct val="149600"/>
              </a:lnSpc>
              <a:spcBef>
                <a:spcPts val="450"/>
              </a:spcBef>
              <a:buFont typeface="Wingdings"/>
              <a:buChar char="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26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Reputasi,</a:t>
            </a:r>
            <a:r>
              <a:rPr sz="1800" spc="25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Praktik</a:t>
            </a:r>
            <a:r>
              <a:rPr sz="1800" spc="27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bisnis</a:t>
            </a:r>
            <a:r>
              <a:rPr sz="1800" spc="2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2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tanggung</a:t>
            </a:r>
            <a:r>
              <a:rPr sz="1800" spc="27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jawab</a:t>
            </a:r>
            <a:r>
              <a:rPr sz="1800" spc="27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sosial</a:t>
            </a:r>
            <a:r>
              <a:rPr sz="1800" spc="25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265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dapat </a:t>
            </a:r>
            <a:r>
              <a:rPr sz="1800" dirty="0">
                <a:latin typeface="Times New Roman"/>
                <a:cs typeface="Times New Roman"/>
              </a:rPr>
              <a:t>meningkatkan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reputasi perusahaan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pelanggan,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investor,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mitra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bisnis</a:t>
            </a:r>
            <a:endParaRPr sz="1800">
              <a:latin typeface="Times New Roman"/>
              <a:cs typeface="Times New Roman"/>
            </a:endParaRPr>
          </a:p>
          <a:p>
            <a:pPr marL="355600" marR="5715" indent="-343535" algn="just">
              <a:lnSpc>
                <a:spcPct val="150700"/>
              </a:lnSpc>
              <a:spcBef>
                <a:spcPts val="420"/>
              </a:spcBef>
              <a:buFont typeface="Wingdings"/>
              <a:buChar char="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Lingkungan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Sosial,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3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berfokus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pada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dapat </a:t>
            </a:r>
            <a:r>
              <a:rPr sz="1800" dirty="0">
                <a:latin typeface="Times New Roman"/>
                <a:cs typeface="Times New Roman"/>
              </a:rPr>
              <a:t>menciptakan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dampak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positif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pada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lingkungan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masyarakat,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seperti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perlindungan </a:t>
            </a:r>
            <a:r>
              <a:rPr sz="1800" dirty="0">
                <a:latin typeface="Times New Roman"/>
                <a:cs typeface="Times New Roman"/>
              </a:rPr>
              <a:t>lingkungan,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pemberdayaan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masyarakat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lokal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kesetaraan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kesempatan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bagi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semua </a:t>
            </a:r>
            <a:r>
              <a:rPr sz="1800" dirty="0">
                <a:latin typeface="Times New Roman"/>
                <a:cs typeface="Times New Roman"/>
              </a:rPr>
              <a:t>pihak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terlibat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perusahaan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5617" y="699135"/>
            <a:ext cx="8041005" cy="5181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b="1" dirty="0">
                <a:latin typeface="Times New Roman"/>
                <a:cs typeface="Times New Roman"/>
              </a:rPr>
              <a:t>Faktor</a:t>
            </a:r>
            <a:r>
              <a:rPr sz="3200" b="1" spc="-15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yang</a:t>
            </a:r>
            <a:r>
              <a:rPr sz="3200" b="1" spc="-5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Mempengaruhi</a:t>
            </a:r>
            <a:r>
              <a:rPr sz="3200" b="1" spc="-5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Nilai</a:t>
            </a:r>
            <a:r>
              <a:rPr sz="3200" b="1" spc="-8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Perusahaan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7687" y="1666938"/>
            <a:ext cx="8037195" cy="427037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355600" marR="14604" indent="-343535">
              <a:lnSpc>
                <a:spcPct val="150700"/>
              </a:lnSpc>
              <a:spcBef>
                <a:spcPts val="150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Saham,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Modal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utama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adalah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sahamnya,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memainkan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peran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penting </a:t>
            </a:r>
            <a:r>
              <a:rPr sz="1800" dirty="0">
                <a:latin typeface="Times New Roman"/>
                <a:cs typeface="Times New Roman"/>
              </a:rPr>
              <a:t>dalam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pendirian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operasi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umumnya. Komponen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memiliki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pengaruh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terbesar </a:t>
            </a:r>
            <a:r>
              <a:rPr sz="1800" dirty="0">
                <a:latin typeface="Times New Roman"/>
                <a:cs typeface="Times New Roman"/>
              </a:rPr>
              <a:t>pada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 karena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pertumbuhan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kesuksesan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pasar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dapat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bergantung </a:t>
            </a:r>
            <a:r>
              <a:rPr sz="1800" dirty="0">
                <a:latin typeface="Times New Roman"/>
                <a:cs typeface="Times New Roman"/>
              </a:rPr>
              <a:t>pada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jumlah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modal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diterima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dari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setiap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saham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dijual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150700"/>
              </a:lnSpc>
              <a:spcBef>
                <a:spcPts val="420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Pertumbuhan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Perkembangan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suatu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dipengaruhi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oleh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saham </a:t>
            </a:r>
            <a:r>
              <a:rPr sz="1800" dirty="0">
                <a:latin typeface="Times New Roman"/>
                <a:cs typeface="Times New Roman"/>
              </a:rPr>
              <a:t>atau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modal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umum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berdampak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signifikan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pada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tidak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menutup </a:t>
            </a:r>
            <a:r>
              <a:rPr sz="1800" dirty="0">
                <a:latin typeface="Times New Roman"/>
                <a:cs typeface="Times New Roman"/>
              </a:rPr>
              <a:t>kemungkinan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bahwa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suatu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 akan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meningkat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jika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mampu</a:t>
            </a:r>
            <a:r>
              <a:rPr sz="1800" spc="-10" dirty="0">
                <a:latin typeface="Times New Roman"/>
                <a:cs typeface="Times New Roman"/>
              </a:rPr>
              <a:t> tumbuh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bersaing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secara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dinamis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seiring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waktu</a:t>
            </a:r>
            <a:endParaRPr sz="1800">
              <a:latin typeface="Times New Roman"/>
              <a:cs typeface="Times New Roman"/>
            </a:endParaRPr>
          </a:p>
          <a:p>
            <a:pPr marL="355600" marR="675640" indent="-343535">
              <a:lnSpc>
                <a:spcPct val="149500"/>
              </a:lnSpc>
              <a:spcBef>
                <a:spcPts val="455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Kebijakan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Hutang,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Faktor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lain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mempengaruhi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 </a:t>
            </a:r>
            <a:r>
              <a:rPr sz="1800" spc="-10" dirty="0">
                <a:latin typeface="Times New Roman"/>
                <a:cs typeface="Times New Roman"/>
              </a:rPr>
              <a:t>adalah </a:t>
            </a:r>
            <a:r>
              <a:rPr sz="1800" dirty="0">
                <a:latin typeface="Times New Roman"/>
                <a:cs typeface="Times New Roman"/>
              </a:rPr>
              <a:t>kebijakan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utang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terutama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berkaitan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dengan nilai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buku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atau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catatan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keuangan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575" y="810958"/>
            <a:ext cx="8023225" cy="509079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355600" marR="111125" indent="-343535">
              <a:lnSpc>
                <a:spcPct val="150400"/>
              </a:lnSpc>
              <a:spcBef>
                <a:spcPts val="155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Strategi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Dividen,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meningkat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ketika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investor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atau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penanam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modal </a:t>
            </a:r>
            <a:r>
              <a:rPr sz="1800" dirty="0">
                <a:latin typeface="Times New Roman"/>
                <a:cs typeface="Times New Roman"/>
              </a:rPr>
              <a:t>memperoleh keuntungan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dari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dividennya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jumlah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deviden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diberikan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kepada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pemegang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saham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harus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dihitung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dilakukan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untuk </a:t>
            </a:r>
            <a:r>
              <a:rPr sz="1800" dirty="0">
                <a:latin typeface="Times New Roman"/>
                <a:cs typeface="Times New Roman"/>
              </a:rPr>
              <a:t>Menghindari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ketidakseimbangan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antara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kesejahteraan investor</a:t>
            </a:r>
            <a:endParaRPr sz="1800">
              <a:latin typeface="Times New Roman"/>
              <a:cs typeface="Times New Roman"/>
            </a:endParaRPr>
          </a:p>
          <a:p>
            <a:pPr marL="355600" marR="61594" indent="-343535">
              <a:lnSpc>
                <a:spcPct val="150700"/>
              </a:lnSpc>
              <a:spcBef>
                <a:spcPts val="425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Skala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Baik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induk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atau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anak,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berbagai </a:t>
            </a:r>
            <a:r>
              <a:rPr sz="1800" dirty="0">
                <a:latin typeface="Times New Roman"/>
                <a:cs typeface="Times New Roman"/>
              </a:rPr>
              <a:t>persyaratan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untuk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memenuhi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skala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dapat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membebani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keuangan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termasuk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dalam indikasi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digunakan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untuk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memperkirakan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bisnis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49500"/>
              </a:lnSpc>
              <a:spcBef>
                <a:spcPts val="450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Kemampuan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Menghasilkan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Laba,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Kemampuannya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untuk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menghasilkan </a:t>
            </a:r>
            <a:r>
              <a:rPr sz="1800" dirty="0">
                <a:latin typeface="Times New Roman"/>
                <a:cs typeface="Times New Roman"/>
              </a:rPr>
              <a:t>laba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adalah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komponen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paling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penting dari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suatu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setiap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perusahaan </a:t>
            </a:r>
            <a:r>
              <a:rPr sz="1800" dirty="0">
                <a:latin typeface="Times New Roman"/>
                <a:cs typeface="Times New Roman"/>
              </a:rPr>
              <a:t>harus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berusaha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untuk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memaksimalkan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keuntungan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101850" marR="5080" indent="-1787525">
              <a:lnSpc>
                <a:spcPct val="100000"/>
              </a:lnSpc>
              <a:spcBef>
                <a:spcPts val="130"/>
              </a:spcBef>
            </a:pPr>
            <a:r>
              <a:rPr sz="3200" b="1" spc="-20" dirty="0">
                <a:latin typeface="Times New Roman"/>
                <a:cs typeface="Times New Roman"/>
              </a:rPr>
              <a:t>Korelasi</a:t>
            </a:r>
            <a:r>
              <a:rPr sz="3200" b="1" spc="-20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Antara</a:t>
            </a:r>
            <a:r>
              <a:rPr sz="3200" b="1" spc="-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Keuangan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Keberlanjutan </a:t>
            </a:r>
            <a:r>
              <a:rPr sz="3200" b="1" dirty="0">
                <a:latin typeface="Times New Roman"/>
                <a:cs typeface="Times New Roman"/>
              </a:rPr>
              <a:t>dan</a:t>
            </a:r>
            <a:r>
              <a:rPr sz="3200" b="1" spc="-4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Nilai</a:t>
            </a:r>
            <a:r>
              <a:rPr sz="3200" b="1" spc="-4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Perusahaan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 algn="just">
              <a:lnSpc>
                <a:spcPct val="150300"/>
              </a:lnSpc>
              <a:spcBef>
                <a:spcPts val="155"/>
              </a:spcBef>
            </a:pPr>
            <a:r>
              <a:rPr dirty="0"/>
              <a:t>Korelasi</a:t>
            </a:r>
            <a:r>
              <a:rPr spc="135" dirty="0"/>
              <a:t>  </a:t>
            </a:r>
            <a:r>
              <a:rPr dirty="0"/>
              <a:t>antara</a:t>
            </a:r>
            <a:r>
              <a:rPr spc="160" dirty="0"/>
              <a:t>  </a:t>
            </a:r>
            <a:r>
              <a:rPr dirty="0"/>
              <a:t>keuangan</a:t>
            </a:r>
            <a:r>
              <a:rPr spc="160" dirty="0"/>
              <a:t>  </a:t>
            </a:r>
            <a:r>
              <a:rPr dirty="0"/>
              <a:t>keberlanjutan</a:t>
            </a:r>
            <a:r>
              <a:rPr spc="150" dirty="0"/>
              <a:t>  </a:t>
            </a:r>
            <a:r>
              <a:rPr dirty="0"/>
              <a:t>dan</a:t>
            </a:r>
            <a:r>
              <a:rPr spc="145" dirty="0"/>
              <a:t>  </a:t>
            </a:r>
            <a:r>
              <a:rPr dirty="0"/>
              <a:t>nilai</a:t>
            </a:r>
            <a:r>
              <a:rPr spc="155" dirty="0"/>
              <a:t>  </a:t>
            </a:r>
            <a:r>
              <a:rPr dirty="0"/>
              <a:t>perusahaan</a:t>
            </a:r>
            <a:r>
              <a:rPr spc="160" dirty="0"/>
              <a:t>  </a:t>
            </a:r>
            <a:r>
              <a:rPr dirty="0"/>
              <a:t>bisa</a:t>
            </a:r>
            <a:r>
              <a:rPr spc="155" dirty="0"/>
              <a:t>  </a:t>
            </a:r>
            <a:r>
              <a:rPr dirty="0"/>
              <a:t>cukup</a:t>
            </a:r>
            <a:r>
              <a:rPr spc="145" dirty="0"/>
              <a:t>  </a:t>
            </a:r>
            <a:r>
              <a:rPr spc="-10" dirty="0"/>
              <a:t>signifikan. </a:t>
            </a:r>
            <a:r>
              <a:rPr dirty="0"/>
              <a:t>Perusahaan</a:t>
            </a:r>
            <a:r>
              <a:rPr spc="35" dirty="0"/>
              <a:t> </a:t>
            </a:r>
            <a:r>
              <a:rPr dirty="0"/>
              <a:t>yang</a:t>
            </a:r>
            <a:r>
              <a:rPr spc="-20" dirty="0"/>
              <a:t> </a:t>
            </a:r>
            <a:r>
              <a:rPr dirty="0"/>
              <a:t>berkinerja</a:t>
            </a:r>
            <a:r>
              <a:rPr spc="-5" dirty="0"/>
              <a:t> </a:t>
            </a:r>
            <a:r>
              <a:rPr dirty="0"/>
              <a:t>baik</a:t>
            </a:r>
            <a:r>
              <a:rPr spc="30" dirty="0"/>
              <a:t> </a:t>
            </a:r>
            <a:r>
              <a:rPr dirty="0"/>
              <a:t>dari</a:t>
            </a:r>
            <a:r>
              <a:rPr spc="-15" dirty="0"/>
              <a:t> </a:t>
            </a:r>
            <a:r>
              <a:rPr dirty="0"/>
              <a:t>segi</a:t>
            </a:r>
            <a:r>
              <a:rPr spc="5" dirty="0"/>
              <a:t> </a:t>
            </a:r>
            <a:r>
              <a:rPr dirty="0"/>
              <a:t>keberlanjutan</a:t>
            </a:r>
            <a:r>
              <a:rPr spc="-25" dirty="0"/>
              <a:t> </a:t>
            </a:r>
            <a:r>
              <a:rPr dirty="0"/>
              <a:t>cenderung</a:t>
            </a:r>
            <a:r>
              <a:rPr spc="10" dirty="0"/>
              <a:t> </a:t>
            </a:r>
            <a:r>
              <a:rPr dirty="0"/>
              <a:t>memiliki</a:t>
            </a:r>
            <a:r>
              <a:rPr spc="15" dirty="0"/>
              <a:t> </a:t>
            </a:r>
            <a:r>
              <a:rPr dirty="0"/>
              <a:t>nilai</a:t>
            </a:r>
            <a:r>
              <a:rPr spc="10" dirty="0"/>
              <a:t> </a:t>
            </a:r>
            <a:r>
              <a:rPr dirty="0"/>
              <a:t>yang</a:t>
            </a:r>
            <a:r>
              <a:rPr spc="-20" dirty="0"/>
              <a:t> </a:t>
            </a:r>
            <a:r>
              <a:rPr spc="-10" dirty="0"/>
              <a:t>lebih </a:t>
            </a:r>
            <a:r>
              <a:rPr dirty="0"/>
              <a:t>tinggi</a:t>
            </a:r>
            <a:r>
              <a:rPr spc="254" dirty="0"/>
              <a:t> </a:t>
            </a:r>
            <a:r>
              <a:rPr dirty="0"/>
              <a:t>karena</a:t>
            </a:r>
            <a:r>
              <a:rPr spc="270" dirty="0"/>
              <a:t> </a:t>
            </a:r>
            <a:r>
              <a:rPr dirty="0"/>
              <a:t>investor</a:t>
            </a:r>
            <a:r>
              <a:rPr spc="265" dirty="0"/>
              <a:t> </a:t>
            </a:r>
            <a:r>
              <a:rPr dirty="0"/>
              <a:t>dan</a:t>
            </a:r>
            <a:r>
              <a:rPr spc="215" dirty="0"/>
              <a:t> </a:t>
            </a:r>
            <a:r>
              <a:rPr dirty="0"/>
              <a:t>pemangku</a:t>
            </a:r>
            <a:r>
              <a:rPr spc="235" dirty="0"/>
              <a:t> </a:t>
            </a:r>
            <a:r>
              <a:rPr dirty="0"/>
              <a:t>kepentingan</a:t>
            </a:r>
            <a:r>
              <a:rPr spc="275" dirty="0"/>
              <a:t> </a:t>
            </a:r>
            <a:r>
              <a:rPr dirty="0"/>
              <a:t>semakin</a:t>
            </a:r>
            <a:r>
              <a:rPr spc="240" dirty="0"/>
              <a:t> </a:t>
            </a:r>
            <a:r>
              <a:rPr dirty="0"/>
              <a:t>menghargai</a:t>
            </a:r>
            <a:r>
              <a:rPr spc="265" dirty="0"/>
              <a:t> </a:t>
            </a:r>
            <a:r>
              <a:rPr dirty="0"/>
              <a:t>upaya</a:t>
            </a:r>
            <a:r>
              <a:rPr spc="220" dirty="0"/>
              <a:t> </a:t>
            </a:r>
            <a:r>
              <a:rPr spc="-10" dirty="0"/>
              <a:t>perusahaan </a:t>
            </a:r>
            <a:r>
              <a:rPr dirty="0"/>
              <a:t>dalam</a:t>
            </a:r>
            <a:r>
              <a:rPr spc="190" dirty="0"/>
              <a:t> </a:t>
            </a:r>
            <a:r>
              <a:rPr dirty="0"/>
              <a:t>memperhatikan</a:t>
            </a:r>
            <a:r>
              <a:rPr spc="245" dirty="0"/>
              <a:t> </a:t>
            </a:r>
            <a:r>
              <a:rPr dirty="0"/>
              <a:t>aspek</a:t>
            </a:r>
            <a:r>
              <a:rPr spc="175" dirty="0"/>
              <a:t> </a:t>
            </a:r>
            <a:r>
              <a:rPr dirty="0"/>
              <a:t>lingkungan,</a:t>
            </a:r>
            <a:r>
              <a:rPr spc="195" dirty="0"/>
              <a:t> </a:t>
            </a:r>
            <a:r>
              <a:rPr dirty="0"/>
              <a:t>sosial,</a:t>
            </a:r>
            <a:r>
              <a:rPr spc="195" dirty="0"/>
              <a:t> </a:t>
            </a:r>
            <a:r>
              <a:rPr dirty="0"/>
              <a:t>dan</a:t>
            </a:r>
            <a:r>
              <a:rPr spc="175" dirty="0"/>
              <a:t> </a:t>
            </a:r>
            <a:r>
              <a:rPr dirty="0"/>
              <a:t>tata</a:t>
            </a:r>
            <a:r>
              <a:rPr spc="204" dirty="0"/>
              <a:t> </a:t>
            </a:r>
            <a:r>
              <a:rPr dirty="0"/>
              <a:t>kelola</a:t>
            </a:r>
            <a:r>
              <a:rPr spc="204" dirty="0"/>
              <a:t> </a:t>
            </a:r>
            <a:r>
              <a:rPr dirty="0"/>
              <a:t>yang</a:t>
            </a:r>
            <a:r>
              <a:rPr spc="175" dirty="0"/>
              <a:t> </a:t>
            </a:r>
            <a:r>
              <a:rPr dirty="0"/>
              <a:t>baik.</a:t>
            </a:r>
            <a:r>
              <a:rPr spc="195" dirty="0"/>
              <a:t> </a:t>
            </a:r>
            <a:r>
              <a:rPr dirty="0"/>
              <a:t>Menurut</a:t>
            </a:r>
            <a:r>
              <a:rPr spc="204" dirty="0"/>
              <a:t> </a:t>
            </a:r>
            <a:r>
              <a:rPr spc="-10" dirty="0"/>
              <a:t>Prena </a:t>
            </a:r>
            <a:r>
              <a:rPr dirty="0"/>
              <a:t>dan</a:t>
            </a:r>
            <a:r>
              <a:rPr spc="135" dirty="0"/>
              <a:t>  </a:t>
            </a:r>
            <a:r>
              <a:rPr dirty="0"/>
              <a:t>Muliyawan</a:t>
            </a:r>
            <a:r>
              <a:rPr spc="160" dirty="0"/>
              <a:t>  </a:t>
            </a:r>
            <a:r>
              <a:rPr dirty="0"/>
              <a:t>(2020),</a:t>
            </a:r>
            <a:r>
              <a:rPr spc="150" dirty="0"/>
              <a:t>  </a:t>
            </a:r>
            <a:r>
              <a:rPr dirty="0"/>
              <a:t>keuangan</a:t>
            </a:r>
            <a:r>
              <a:rPr spc="140" dirty="0"/>
              <a:t>  </a:t>
            </a:r>
            <a:r>
              <a:rPr dirty="0"/>
              <a:t>Keberlanjutan</a:t>
            </a:r>
            <a:r>
              <a:rPr spc="145" dirty="0"/>
              <a:t>  </a:t>
            </a:r>
            <a:r>
              <a:rPr dirty="0"/>
              <a:t>dapat</a:t>
            </a:r>
            <a:r>
              <a:rPr spc="160" dirty="0"/>
              <a:t>  </a:t>
            </a:r>
            <a:r>
              <a:rPr dirty="0"/>
              <a:t>dilihat</a:t>
            </a:r>
            <a:r>
              <a:rPr spc="135" dirty="0"/>
              <a:t>  </a:t>
            </a:r>
            <a:r>
              <a:rPr dirty="0"/>
              <a:t>dari</a:t>
            </a:r>
            <a:r>
              <a:rPr spc="140" dirty="0"/>
              <a:t>  </a:t>
            </a:r>
            <a:r>
              <a:rPr dirty="0"/>
              <a:t>pengaruh</a:t>
            </a:r>
            <a:r>
              <a:rPr spc="160" dirty="0"/>
              <a:t>  </a:t>
            </a:r>
            <a:r>
              <a:rPr spc="-10" dirty="0"/>
              <a:t>kinerja </a:t>
            </a:r>
            <a:r>
              <a:rPr dirty="0"/>
              <a:t>keuangan</a:t>
            </a:r>
            <a:r>
              <a:rPr spc="280" dirty="0"/>
              <a:t> </a:t>
            </a:r>
            <a:r>
              <a:rPr dirty="0"/>
              <a:t>terhadap</a:t>
            </a:r>
            <a:r>
              <a:rPr spc="275" dirty="0"/>
              <a:t> </a:t>
            </a:r>
            <a:r>
              <a:rPr dirty="0"/>
              <a:t>nilai</a:t>
            </a:r>
            <a:r>
              <a:rPr spc="290" dirty="0"/>
              <a:t> </a:t>
            </a:r>
            <a:r>
              <a:rPr dirty="0"/>
              <a:t>perusahaan</a:t>
            </a:r>
            <a:r>
              <a:rPr spc="295" dirty="0"/>
              <a:t> </a:t>
            </a:r>
            <a:r>
              <a:rPr dirty="0"/>
              <a:t>dengan</a:t>
            </a:r>
            <a:r>
              <a:rPr spc="315" dirty="0"/>
              <a:t> </a:t>
            </a:r>
            <a:r>
              <a:rPr dirty="0"/>
              <a:t>mempertimbangkan</a:t>
            </a:r>
            <a:r>
              <a:rPr spc="285" dirty="0"/>
              <a:t> </a:t>
            </a:r>
            <a:r>
              <a:rPr dirty="0"/>
              <a:t>pengungkapan</a:t>
            </a:r>
            <a:r>
              <a:rPr spc="300" dirty="0"/>
              <a:t> </a:t>
            </a:r>
            <a:r>
              <a:rPr spc="-10" dirty="0"/>
              <a:t>Corporate </a:t>
            </a:r>
            <a:r>
              <a:rPr dirty="0"/>
              <a:t>Socia!</a:t>
            </a:r>
            <a:r>
              <a:rPr spc="50" dirty="0"/>
              <a:t> </a:t>
            </a:r>
            <a:r>
              <a:rPr dirty="0"/>
              <a:t>(CSR)</a:t>
            </a:r>
            <a:r>
              <a:rPr spc="80" dirty="0"/>
              <a:t> </a:t>
            </a:r>
            <a:r>
              <a:rPr dirty="0"/>
              <a:t>sebagai</a:t>
            </a:r>
            <a:r>
              <a:rPr spc="95" dirty="0"/>
              <a:t> </a:t>
            </a:r>
            <a:r>
              <a:rPr dirty="0"/>
              <a:t>variabel</a:t>
            </a:r>
            <a:r>
              <a:rPr spc="45" dirty="0"/>
              <a:t> </a:t>
            </a:r>
            <a:r>
              <a:rPr dirty="0"/>
              <a:t>pemoderasi.</a:t>
            </a:r>
            <a:r>
              <a:rPr spc="65" dirty="0"/>
              <a:t> </a:t>
            </a:r>
            <a:r>
              <a:rPr dirty="0"/>
              <a:t>Kinerja</a:t>
            </a:r>
            <a:r>
              <a:rPr spc="95" dirty="0"/>
              <a:t> </a:t>
            </a:r>
            <a:r>
              <a:rPr dirty="0"/>
              <a:t>keuangan</a:t>
            </a:r>
            <a:r>
              <a:rPr spc="75" dirty="0"/>
              <a:t> </a:t>
            </a:r>
            <a:r>
              <a:rPr dirty="0"/>
              <a:t>yang</a:t>
            </a:r>
            <a:r>
              <a:rPr spc="40" dirty="0"/>
              <a:t> </a:t>
            </a:r>
            <a:r>
              <a:rPr dirty="0"/>
              <a:t>baik</a:t>
            </a:r>
            <a:r>
              <a:rPr spc="90" dirty="0"/>
              <a:t> </a:t>
            </a:r>
            <a:r>
              <a:rPr dirty="0"/>
              <a:t>berpengaruh</a:t>
            </a:r>
            <a:r>
              <a:rPr spc="80" dirty="0"/>
              <a:t> </a:t>
            </a:r>
            <a:r>
              <a:rPr spc="-10" dirty="0"/>
              <a:t>positif </a:t>
            </a:r>
            <a:r>
              <a:rPr dirty="0"/>
              <a:t>dan</a:t>
            </a:r>
            <a:r>
              <a:rPr spc="105" dirty="0"/>
              <a:t>  </a:t>
            </a:r>
            <a:r>
              <a:rPr dirty="0"/>
              <a:t>signifikan</a:t>
            </a:r>
            <a:r>
              <a:rPr spc="130" dirty="0"/>
              <a:t>  </a:t>
            </a:r>
            <a:r>
              <a:rPr dirty="0"/>
              <a:t>terhadap</a:t>
            </a:r>
            <a:r>
              <a:rPr spc="110" dirty="0"/>
              <a:t>  </a:t>
            </a:r>
            <a:r>
              <a:rPr dirty="0"/>
              <a:t>nilai</a:t>
            </a:r>
            <a:r>
              <a:rPr spc="125" dirty="0"/>
              <a:t>  </a:t>
            </a:r>
            <a:r>
              <a:rPr dirty="0"/>
              <a:t>perusahaan.</a:t>
            </a:r>
            <a:r>
              <a:rPr spc="120" dirty="0"/>
              <a:t>  </a:t>
            </a:r>
            <a:r>
              <a:rPr dirty="0"/>
              <a:t>Selain</a:t>
            </a:r>
            <a:r>
              <a:rPr spc="125" dirty="0"/>
              <a:t>  </a:t>
            </a:r>
            <a:r>
              <a:rPr dirty="0"/>
              <a:t>itu,</a:t>
            </a:r>
            <a:r>
              <a:rPr spc="114" dirty="0"/>
              <a:t>  </a:t>
            </a:r>
            <a:r>
              <a:rPr dirty="0"/>
              <a:t>pengungkapan</a:t>
            </a:r>
            <a:r>
              <a:rPr spc="114" dirty="0"/>
              <a:t>  </a:t>
            </a:r>
            <a:r>
              <a:rPr dirty="0"/>
              <a:t>CSR</a:t>
            </a:r>
            <a:r>
              <a:rPr spc="130" dirty="0"/>
              <a:t>  </a:t>
            </a:r>
            <a:r>
              <a:rPr dirty="0"/>
              <a:t>juga</a:t>
            </a:r>
            <a:r>
              <a:rPr spc="110" dirty="0"/>
              <a:t>  </a:t>
            </a:r>
            <a:r>
              <a:rPr spc="-10" dirty="0"/>
              <a:t>dapat </a:t>
            </a:r>
            <a:r>
              <a:rPr dirty="0"/>
              <a:t>memperkuat</a:t>
            </a:r>
            <a:r>
              <a:rPr spc="445" dirty="0"/>
              <a:t> </a:t>
            </a:r>
            <a:r>
              <a:rPr dirty="0"/>
              <a:t>hubungan</a:t>
            </a:r>
            <a:r>
              <a:rPr spc="400" dirty="0"/>
              <a:t> </a:t>
            </a:r>
            <a:r>
              <a:rPr dirty="0"/>
              <a:t>antara</a:t>
            </a:r>
            <a:r>
              <a:rPr spc="425" dirty="0"/>
              <a:t> </a:t>
            </a:r>
            <a:r>
              <a:rPr dirty="0"/>
              <a:t>kinerja</a:t>
            </a:r>
            <a:r>
              <a:rPr spc="425" dirty="0"/>
              <a:t> </a:t>
            </a:r>
            <a:r>
              <a:rPr dirty="0"/>
              <a:t>keuangan</a:t>
            </a:r>
            <a:r>
              <a:rPr spc="425" dirty="0"/>
              <a:t> </a:t>
            </a:r>
            <a:r>
              <a:rPr dirty="0"/>
              <a:t>dan</a:t>
            </a:r>
            <a:r>
              <a:rPr spc="395" dirty="0"/>
              <a:t> </a:t>
            </a:r>
            <a:r>
              <a:rPr dirty="0"/>
              <a:t>nilai</a:t>
            </a:r>
            <a:r>
              <a:rPr spc="420" dirty="0"/>
              <a:t> </a:t>
            </a:r>
            <a:r>
              <a:rPr dirty="0"/>
              <a:t>perusahaan.</a:t>
            </a:r>
            <a:r>
              <a:rPr spc="415" dirty="0"/>
              <a:t> </a:t>
            </a:r>
            <a:r>
              <a:rPr dirty="0"/>
              <a:t>Kinerja</a:t>
            </a:r>
            <a:r>
              <a:rPr spc="445" dirty="0"/>
              <a:t> </a:t>
            </a:r>
            <a:r>
              <a:rPr spc="-10" dirty="0"/>
              <a:t>keuangan </a:t>
            </a:r>
            <a:r>
              <a:rPr dirty="0"/>
              <a:t>perusahaan</a:t>
            </a:r>
            <a:r>
              <a:rPr spc="-20" dirty="0"/>
              <a:t> </a:t>
            </a:r>
            <a:r>
              <a:rPr dirty="0"/>
              <a:t>memiliki</a:t>
            </a:r>
            <a:r>
              <a:rPr spc="-20" dirty="0"/>
              <a:t> </a:t>
            </a:r>
            <a:r>
              <a:rPr dirty="0"/>
              <a:t>pengaruh terhadap</a:t>
            </a:r>
            <a:r>
              <a:rPr spc="-40" dirty="0"/>
              <a:t> </a:t>
            </a:r>
            <a:r>
              <a:rPr dirty="0"/>
              <a:t>nilai</a:t>
            </a:r>
            <a:r>
              <a:rPr spc="-15" dirty="0"/>
              <a:t> </a:t>
            </a:r>
            <a:r>
              <a:rPr dirty="0"/>
              <a:t>perusahaan</a:t>
            </a:r>
            <a:r>
              <a:rPr spc="-25" dirty="0"/>
              <a:t> </a:t>
            </a:r>
            <a:r>
              <a:rPr dirty="0"/>
              <a:t>(Setiawati</a:t>
            </a:r>
            <a:r>
              <a:rPr spc="-40" dirty="0"/>
              <a:t> </a:t>
            </a:r>
            <a:r>
              <a:rPr dirty="0"/>
              <a:t>&amp;</a:t>
            </a:r>
            <a:r>
              <a:rPr spc="-45" dirty="0"/>
              <a:t> </a:t>
            </a:r>
            <a:r>
              <a:rPr dirty="0"/>
              <a:t>Wijaya,</a:t>
            </a:r>
            <a:r>
              <a:rPr spc="-15" dirty="0"/>
              <a:t> </a:t>
            </a:r>
            <a:r>
              <a:rPr spc="-10" dirty="0"/>
              <a:t>2023).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4185" rIns="0" bIns="0" rtlCol="0">
            <a:spAutoFit/>
          </a:bodyPr>
          <a:lstStyle/>
          <a:p>
            <a:pPr marL="2926715">
              <a:lnSpc>
                <a:spcPct val="100000"/>
              </a:lnSpc>
              <a:spcBef>
                <a:spcPts val="130"/>
              </a:spcBef>
            </a:pPr>
            <a:r>
              <a:rPr sz="3200" b="1" spc="-10" dirty="0">
                <a:latin typeface="Times New Roman"/>
                <a:cs typeface="Times New Roman"/>
              </a:rPr>
              <a:t>Kesimpulan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3080" y="1389697"/>
            <a:ext cx="7967345" cy="5062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502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Keuangan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keberlanjutan,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yang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mengintegrasikan</a:t>
            </a:r>
            <a:r>
              <a:rPr sz="2000" spc="-20" dirty="0">
                <a:latin typeface="Times New Roman"/>
                <a:cs typeface="Times New Roman"/>
              </a:rPr>
              <a:t> faktor-</a:t>
            </a:r>
            <a:r>
              <a:rPr sz="2000" dirty="0">
                <a:latin typeface="Times New Roman"/>
                <a:cs typeface="Times New Roman"/>
              </a:rPr>
              <a:t>faktor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lingkungan, </a:t>
            </a:r>
            <a:r>
              <a:rPr sz="2000" dirty="0">
                <a:latin typeface="Times New Roman"/>
                <a:cs typeface="Times New Roman"/>
              </a:rPr>
              <a:t>sosial,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tata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kelola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(ESG)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ke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dalam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proses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pengambilan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keputusan </a:t>
            </a:r>
            <a:r>
              <a:rPr sz="2000" dirty="0">
                <a:latin typeface="Times New Roman"/>
                <a:cs typeface="Times New Roman"/>
              </a:rPr>
              <a:t>keuangan,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memiliki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dampak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signifikan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terhadap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nilai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perusahaan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karena </a:t>
            </a:r>
            <a:r>
              <a:rPr sz="2000" dirty="0">
                <a:latin typeface="Times New Roman"/>
                <a:cs typeface="Times New Roman"/>
              </a:rPr>
              <a:t>pendekatan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ini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tidak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hanya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membantu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perusahaan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dalam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mengelola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risiko non-</a:t>
            </a:r>
            <a:r>
              <a:rPr sz="2000" dirty="0">
                <a:latin typeface="Times New Roman"/>
                <a:cs typeface="Times New Roman"/>
              </a:rPr>
              <a:t>keuangan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meningkatkan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reputasi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di mata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para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pemangku </a:t>
            </a:r>
            <a:r>
              <a:rPr sz="2000" dirty="0">
                <a:latin typeface="Times New Roman"/>
                <a:cs typeface="Times New Roman"/>
              </a:rPr>
              <a:t>kepentingan,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tetapi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juga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berpotensi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meningkatkan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kinerja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keuangan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jangka </a:t>
            </a:r>
            <a:r>
              <a:rPr sz="2000" dirty="0">
                <a:latin typeface="Times New Roman"/>
                <a:cs typeface="Times New Roman"/>
              </a:rPr>
              <a:t>panjang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dengan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mendorong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efisiensi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operasional,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inovasi,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dan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akses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ke </a:t>
            </a:r>
            <a:r>
              <a:rPr sz="2000" dirty="0">
                <a:latin typeface="Times New Roman"/>
                <a:cs typeface="Times New Roman"/>
              </a:rPr>
              <a:t>modal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yang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lebih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murah,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sehingga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perusahaan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yang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mengadopsi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praktik </a:t>
            </a:r>
            <a:r>
              <a:rPr sz="2000" dirty="0">
                <a:latin typeface="Times New Roman"/>
                <a:cs typeface="Times New Roman"/>
              </a:rPr>
              <a:t>keuangan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yang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berkelanjutan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cenderung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memiliki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daya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saing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yang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lebih </a:t>
            </a:r>
            <a:r>
              <a:rPr sz="2000" dirty="0">
                <a:latin typeface="Times New Roman"/>
                <a:cs typeface="Times New Roman"/>
              </a:rPr>
              <a:t>tinggi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kemampuan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untuk menciptakan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nilai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yang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berkelanjutan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bagi </a:t>
            </a:r>
            <a:r>
              <a:rPr sz="2000" dirty="0">
                <a:latin typeface="Times New Roman"/>
                <a:cs typeface="Times New Roman"/>
              </a:rPr>
              <a:t>pemegang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saham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serta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masyarakat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luas.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4076" rIns="0" bIns="0" rtlCol="0">
            <a:spAutoFit/>
          </a:bodyPr>
          <a:lstStyle/>
          <a:p>
            <a:pPr marL="2546985">
              <a:lnSpc>
                <a:spcPct val="100000"/>
              </a:lnSpc>
              <a:spcBef>
                <a:spcPts val="130"/>
              </a:spcBef>
            </a:pPr>
            <a:r>
              <a:rPr spc="-55" dirty="0"/>
              <a:t>Terima</a:t>
            </a:r>
            <a:r>
              <a:rPr spc="-155" dirty="0"/>
              <a:t> </a:t>
            </a:r>
            <a:r>
              <a:rPr spc="-20" dirty="0"/>
              <a:t>Kasih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81225" y="1409700"/>
            <a:ext cx="4752975" cy="47529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16306" rIns="0" bIns="0" rtlCol="0">
            <a:spAutoFit/>
          </a:bodyPr>
          <a:lstStyle/>
          <a:p>
            <a:pPr marL="2237740">
              <a:lnSpc>
                <a:spcPct val="100000"/>
              </a:lnSpc>
              <a:spcBef>
                <a:spcPts val="130"/>
              </a:spcBef>
            </a:pPr>
            <a:r>
              <a:rPr sz="3200" b="1" dirty="0">
                <a:latin typeface="Times New Roman"/>
                <a:cs typeface="Times New Roman"/>
              </a:rPr>
              <a:t>Pokok</a:t>
            </a:r>
            <a:r>
              <a:rPr sz="3200" b="1" spc="-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Pembahasan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8000" y="1303591"/>
            <a:ext cx="6151880" cy="450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Definisi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Keberlanjutan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Definisi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 </a:t>
            </a:r>
            <a:r>
              <a:rPr sz="1800" spc="-10" dirty="0">
                <a:latin typeface="Times New Roman"/>
                <a:cs typeface="Times New Roman"/>
              </a:rPr>
              <a:t>Perusahaan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Indikator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Perusahaan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Aspek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Keberlanjutan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spc="-10" dirty="0">
                <a:latin typeface="Times New Roman"/>
                <a:cs typeface="Times New Roman"/>
              </a:rPr>
              <a:t>Prinsip-</a:t>
            </a:r>
            <a:r>
              <a:rPr sz="1800" dirty="0">
                <a:latin typeface="Times New Roman"/>
                <a:cs typeface="Times New Roman"/>
              </a:rPr>
              <a:t>Prinsip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Keberlanjutan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Kelebihan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Implementasi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Prinsip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Keberlanjutan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Konsep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Perusahaan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dalam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Konteks Keuangan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Keberlanjutan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Faktor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Mempengaruhi Nilai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Perusahaan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20"/>
              </a:spcBef>
              <a:buFont typeface="Arial MT"/>
              <a:buChar char="•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Korelasi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Antara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10" dirty="0">
                <a:latin typeface="Times New Roman"/>
                <a:cs typeface="Times New Roman"/>
              </a:rPr>
              <a:t> Perusahaan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676" rIns="0" bIns="0" rtlCol="0">
            <a:spAutoFit/>
          </a:bodyPr>
          <a:lstStyle/>
          <a:p>
            <a:pPr marL="915669">
              <a:lnSpc>
                <a:spcPct val="100000"/>
              </a:lnSpc>
              <a:spcBef>
                <a:spcPts val="130"/>
              </a:spcBef>
            </a:pPr>
            <a:r>
              <a:rPr sz="3200" b="1" dirty="0">
                <a:latin typeface="Times New Roman"/>
                <a:cs typeface="Times New Roman"/>
              </a:rPr>
              <a:t>Definisi</a:t>
            </a:r>
            <a:r>
              <a:rPr sz="3200" b="1" spc="-4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Keuangan</a:t>
            </a:r>
            <a:r>
              <a:rPr sz="3200" b="1" spc="-10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Keberlanjutan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3057" y="1162875"/>
            <a:ext cx="6055995" cy="209550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 algn="just">
              <a:lnSpc>
                <a:spcPct val="150400"/>
              </a:lnSpc>
              <a:spcBef>
                <a:spcPts val="155"/>
              </a:spcBef>
            </a:pP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dapat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didefinisikan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sebagai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pendekatan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mempertimbangkan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aspek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lingkungan,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sosial,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ekonomi </a:t>
            </a:r>
            <a:r>
              <a:rPr sz="1800" dirty="0">
                <a:latin typeface="Times New Roman"/>
                <a:cs typeface="Times New Roman"/>
              </a:rPr>
              <a:t>dalam</a:t>
            </a:r>
            <a:r>
              <a:rPr sz="1800" spc="41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pengambilan</a:t>
            </a:r>
            <a:r>
              <a:rPr sz="1800" spc="43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keputusan</a:t>
            </a:r>
            <a:r>
              <a:rPr sz="1800" spc="43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keuangan.</a:t>
            </a:r>
            <a:r>
              <a:rPr sz="1800" spc="4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Pendekatan</a:t>
            </a:r>
            <a:r>
              <a:rPr sz="1800" spc="425" dirty="0">
                <a:latin typeface="Times New Roman"/>
                <a:cs typeface="Times New Roman"/>
              </a:rPr>
              <a:t>  </a:t>
            </a:r>
            <a:r>
              <a:rPr sz="1800" spc="-25" dirty="0">
                <a:latin typeface="Times New Roman"/>
                <a:cs typeface="Times New Roman"/>
              </a:rPr>
              <a:t>ini </a:t>
            </a:r>
            <a:r>
              <a:rPr sz="1800" dirty="0">
                <a:latin typeface="Times New Roman"/>
                <a:cs typeface="Times New Roman"/>
              </a:rPr>
              <a:t>bertujuan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untuk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menciptakan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jangka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panjang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seimbang </a:t>
            </a:r>
            <a:r>
              <a:rPr sz="1800" dirty="0">
                <a:latin typeface="Times New Roman"/>
                <a:cs typeface="Times New Roman"/>
              </a:rPr>
              <a:t>bagi</a:t>
            </a:r>
            <a:r>
              <a:rPr sz="1800" spc="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4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4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masyarakat</a:t>
            </a:r>
            <a:r>
              <a:rPr sz="1800" spc="45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secara</a:t>
            </a:r>
            <a:r>
              <a:rPr sz="1800" spc="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keseluruhan.</a:t>
            </a:r>
            <a:r>
              <a:rPr sz="1800" spc="4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Menurut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3057" y="3788092"/>
            <a:ext cx="26066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09040" algn="l"/>
              </a:tabLst>
            </a:pPr>
            <a:r>
              <a:rPr sz="1800" spc="-10" dirty="0">
                <a:latin typeface="Times New Roman"/>
                <a:cs typeface="Times New Roman"/>
              </a:rPr>
              <a:t>melibatkan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pengembangan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3057" y="3223323"/>
            <a:ext cx="6054725" cy="864869"/>
          </a:xfrm>
          <a:prstGeom prst="rect">
            <a:avLst/>
          </a:prstGeom>
        </p:spPr>
        <p:txBody>
          <a:bodyPr vert="horz" wrap="square" lIns="0" tIns="158115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245"/>
              </a:spcBef>
              <a:tabLst>
                <a:tab pos="1295400" algn="l"/>
                <a:tab pos="1841500" algn="l"/>
                <a:tab pos="2763520" algn="l"/>
                <a:tab pos="3637915" algn="l"/>
                <a:tab pos="4781550" algn="l"/>
              </a:tabLst>
            </a:pPr>
            <a:r>
              <a:rPr sz="1800" spc="-10" dirty="0">
                <a:latin typeface="Times New Roman"/>
                <a:cs typeface="Times New Roman"/>
              </a:rPr>
              <a:t>Schaltegger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25" dirty="0">
                <a:latin typeface="Times New Roman"/>
                <a:cs typeface="Times New Roman"/>
              </a:rPr>
              <a:t>dan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Wagner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(2011),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Keuangan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keberlanjutan</a:t>
            </a:r>
            <a:endParaRPr sz="18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1145"/>
              </a:spcBef>
              <a:tabLst>
                <a:tab pos="840740" algn="l"/>
                <a:tab pos="2323465" algn="l"/>
              </a:tabLst>
            </a:pPr>
            <a:r>
              <a:rPr sz="1800" spc="-10" dirty="0">
                <a:latin typeface="Times New Roman"/>
                <a:cs typeface="Times New Roman"/>
              </a:rPr>
              <a:t>inovasi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keberlanjutan,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penerapan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3057" y="4062666"/>
            <a:ext cx="6057265" cy="16662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95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prinsip-</a:t>
            </a:r>
            <a:r>
              <a:rPr sz="1800" dirty="0">
                <a:latin typeface="Times New Roman"/>
                <a:cs typeface="Times New Roman"/>
              </a:rPr>
              <a:t>prinsip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kewirausahaan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keberlanjutan,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integrasi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aspek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dalam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strategi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operasi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perusahaan.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Pendekatan </a:t>
            </a:r>
            <a:r>
              <a:rPr sz="1800" dirty="0">
                <a:latin typeface="Times New Roman"/>
                <a:cs typeface="Times New Roman"/>
              </a:rPr>
              <a:t>ini</a:t>
            </a:r>
            <a:r>
              <a:rPr sz="1800" spc="12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bertujuan</a:t>
            </a:r>
            <a:r>
              <a:rPr sz="1800" spc="1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untuk</a:t>
            </a:r>
            <a:r>
              <a:rPr sz="1800" spc="12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menciptakan</a:t>
            </a:r>
            <a:r>
              <a:rPr sz="1800" spc="13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13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jangka</a:t>
            </a:r>
            <a:r>
              <a:rPr sz="1800" spc="1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panjang</a:t>
            </a:r>
            <a:r>
              <a:rPr sz="1800" spc="135" dirty="0">
                <a:latin typeface="Times New Roman"/>
                <a:cs typeface="Times New Roman"/>
              </a:rPr>
              <a:t>  </a:t>
            </a:r>
            <a:r>
              <a:rPr sz="1800" spc="-20" dirty="0">
                <a:latin typeface="Times New Roman"/>
                <a:cs typeface="Times New Roman"/>
              </a:rPr>
              <a:t>yang </a:t>
            </a:r>
            <a:r>
              <a:rPr sz="1800" dirty="0">
                <a:latin typeface="Times New Roman"/>
                <a:cs typeface="Times New Roman"/>
              </a:rPr>
              <a:t>seimbang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bagi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 dan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masyarakat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secara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keseluruhan.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7950" y="1323975"/>
            <a:ext cx="2276475" cy="227647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57950" y="3762375"/>
            <a:ext cx="2209800" cy="18954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7176" y="380682"/>
            <a:ext cx="4455795" cy="5175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200" b="1" dirty="0">
                <a:latin typeface="Times New Roman"/>
                <a:cs typeface="Times New Roman"/>
              </a:rPr>
              <a:t>Definisi</a:t>
            </a:r>
            <a:r>
              <a:rPr sz="3200" b="1" spc="-6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Nilai</a:t>
            </a:r>
            <a:r>
              <a:rPr sz="3200" b="1" spc="-5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Perusahaan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445" y="1091247"/>
            <a:ext cx="5339080" cy="456628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algn="just">
              <a:lnSpc>
                <a:spcPct val="150200"/>
              </a:lnSpc>
              <a:spcBef>
                <a:spcPts val="160"/>
              </a:spcBef>
            </a:pPr>
            <a:r>
              <a:rPr sz="1800" spc="-10" dirty="0">
                <a:latin typeface="Times New Roman"/>
                <a:cs typeface="Times New Roman"/>
              </a:rPr>
              <a:t>Nilai-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28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29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mengacu</a:t>
            </a:r>
            <a:r>
              <a:rPr sz="1800" spc="27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pada</a:t>
            </a:r>
            <a:r>
              <a:rPr sz="1800" spc="270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prinsip-prinsip </a:t>
            </a:r>
            <a:r>
              <a:rPr sz="1800" dirty="0">
                <a:latin typeface="Times New Roman"/>
                <a:cs typeface="Times New Roman"/>
              </a:rPr>
              <a:t>panduan</a:t>
            </a:r>
            <a:r>
              <a:rPr sz="1800" spc="45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43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membentuk</a:t>
            </a:r>
            <a:r>
              <a:rPr sz="1800" spc="459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budaya,</a:t>
            </a:r>
            <a:r>
              <a:rPr sz="1800" spc="45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perilaku,</a:t>
            </a:r>
            <a:r>
              <a:rPr sz="1800" spc="455" dirty="0">
                <a:latin typeface="Times New Roman"/>
                <a:cs typeface="Times New Roman"/>
              </a:rPr>
              <a:t>  </a:t>
            </a:r>
            <a:r>
              <a:rPr sz="1800" spc="-25" dirty="0">
                <a:latin typeface="Times New Roman"/>
                <a:cs typeface="Times New Roman"/>
              </a:rPr>
              <a:t>dan </a:t>
            </a:r>
            <a:r>
              <a:rPr sz="1800" dirty="0">
                <a:latin typeface="Times New Roman"/>
                <a:cs typeface="Times New Roman"/>
              </a:rPr>
              <a:t>keputusan</a:t>
            </a:r>
            <a:r>
              <a:rPr sz="1800" spc="1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perusahaan.</a:t>
            </a:r>
            <a:r>
              <a:rPr sz="1800" spc="110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Nilai-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11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ini</a:t>
            </a:r>
            <a:r>
              <a:rPr sz="1800" spc="10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sering</a:t>
            </a:r>
            <a:r>
              <a:rPr sz="1800" spc="105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dianggap </a:t>
            </a:r>
            <a:r>
              <a:rPr sz="1800" dirty="0">
                <a:latin typeface="Times New Roman"/>
                <a:cs typeface="Times New Roman"/>
              </a:rPr>
              <a:t>sebagai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keyakinan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inti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menentukan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identitas, </a:t>
            </a:r>
            <a:r>
              <a:rPr sz="1800" spc="-10" dirty="0">
                <a:latin typeface="Times New Roman"/>
                <a:cs typeface="Times New Roman"/>
              </a:rPr>
              <a:t>tujuan,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18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arah</a:t>
            </a:r>
            <a:r>
              <a:rPr sz="1800" spc="22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organisasi.</a:t>
            </a:r>
            <a:r>
              <a:rPr sz="1800" spc="20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22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menciptakan</a:t>
            </a:r>
            <a:r>
              <a:rPr sz="1800" spc="19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orientasi</a:t>
            </a:r>
            <a:r>
              <a:rPr sz="1800" spc="210" dirty="0">
                <a:latin typeface="Times New Roman"/>
                <a:cs typeface="Times New Roman"/>
              </a:rPr>
              <a:t>  </a:t>
            </a:r>
            <a:r>
              <a:rPr sz="1800" spc="-25" dirty="0">
                <a:latin typeface="Times New Roman"/>
                <a:cs typeface="Times New Roman"/>
              </a:rPr>
              <a:t>di </a:t>
            </a:r>
            <a:r>
              <a:rPr sz="1800" dirty="0">
                <a:latin typeface="Times New Roman"/>
                <a:cs typeface="Times New Roman"/>
              </a:rPr>
              <a:t>seluruh</a:t>
            </a:r>
            <a:r>
              <a:rPr sz="1800" spc="27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2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26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dengan</a:t>
            </a:r>
            <a:r>
              <a:rPr sz="1800" spc="29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demikian</a:t>
            </a:r>
            <a:r>
              <a:rPr sz="1800" spc="300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memiliki </a:t>
            </a:r>
            <a:r>
              <a:rPr sz="1800" dirty="0">
                <a:latin typeface="Times New Roman"/>
                <a:cs typeface="Times New Roman"/>
              </a:rPr>
              <a:t>pengaruh</a:t>
            </a:r>
            <a:r>
              <a:rPr sz="1800" spc="36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positif</a:t>
            </a:r>
            <a:r>
              <a:rPr sz="1800" spc="37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terhadap</a:t>
            </a:r>
            <a:r>
              <a:rPr sz="1800" spc="35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keberhasilan</a:t>
            </a:r>
            <a:r>
              <a:rPr sz="1800" spc="385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perusahaan. </a:t>
            </a:r>
            <a:r>
              <a:rPr sz="1800" dirty="0">
                <a:latin typeface="Times New Roman"/>
                <a:cs typeface="Times New Roman"/>
              </a:rPr>
              <a:t>Menurut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Anggraeni</a:t>
            </a:r>
            <a:r>
              <a:rPr sz="1800" spc="3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&amp;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Ghalib</a:t>
            </a:r>
            <a:r>
              <a:rPr sz="1800" spc="4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(2023),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perusahaan </a:t>
            </a:r>
            <a:r>
              <a:rPr sz="1800" dirty="0">
                <a:latin typeface="Times New Roman"/>
                <a:cs typeface="Times New Roman"/>
              </a:rPr>
              <a:t>merupakan</a:t>
            </a:r>
            <a:r>
              <a:rPr sz="1800" spc="445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persepsi</a:t>
            </a:r>
            <a:r>
              <a:rPr sz="1800" spc="455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investor</a:t>
            </a:r>
            <a:r>
              <a:rPr sz="1800" spc="465" dirty="0">
                <a:latin typeface="Times New Roman"/>
                <a:cs typeface="Times New Roman"/>
              </a:rPr>
              <a:t>   </a:t>
            </a:r>
            <a:r>
              <a:rPr sz="1800" dirty="0">
                <a:latin typeface="Times New Roman"/>
                <a:cs typeface="Times New Roman"/>
              </a:rPr>
              <a:t>terhadap</a:t>
            </a:r>
            <a:r>
              <a:rPr sz="1800" spc="445" dirty="0">
                <a:latin typeface="Times New Roman"/>
                <a:cs typeface="Times New Roman"/>
              </a:rPr>
              <a:t>   </a:t>
            </a:r>
            <a:r>
              <a:rPr sz="1800" spc="-10" dirty="0">
                <a:latin typeface="Times New Roman"/>
                <a:cs typeface="Times New Roman"/>
              </a:rPr>
              <a:t>tingkat </a:t>
            </a:r>
            <a:r>
              <a:rPr sz="1800" dirty="0">
                <a:latin typeface="Times New Roman"/>
                <a:cs typeface="Times New Roman"/>
              </a:rPr>
              <a:t>keberhasilan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suatu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dalam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mengelola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sumber </a:t>
            </a:r>
            <a:r>
              <a:rPr sz="1800" dirty="0">
                <a:latin typeface="Times New Roman"/>
                <a:cs typeface="Times New Roman"/>
              </a:rPr>
              <a:t>daya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tercermin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pada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harga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saham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perusahaan.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19775" y="1933575"/>
            <a:ext cx="2676525" cy="22669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4632" y="1397698"/>
            <a:ext cx="8545195" cy="415544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 algn="just">
              <a:lnSpc>
                <a:spcPct val="150300"/>
              </a:lnSpc>
              <a:spcBef>
                <a:spcPts val="155"/>
              </a:spcBef>
            </a:pPr>
            <a:r>
              <a:rPr sz="1800" spc="-10" dirty="0">
                <a:latin typeface="Times New Roman"/>
                <a:cs typeface="Times New Roman"/>
              </a:rPr>
              <a:t>Indikator-</a:t>
            </a:r>
            <a:r>
              <a:rPr sz="1800" dirty="0">
                <a:latin typeface="Times New Roman"/>
                <a:cs typeface="Times New Roman"/>
              </a:rPr>
              <a:t>indikator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dapat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dilihat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dari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perspektif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luas,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termasuk </a:t>
            </a:r>
            <a:r>
              <a:rPr sz="1800" dirty="0">
                <a:latin typeface="Times New Roman"/>
                <a:cs typeface="Times New Roman"/>
              </a:rPr>
              <a:t>dampak</a:t>
            </a:r>
            <a:r>
              <a:rPr sz="1800" spc="10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lingkungan</a:t>
            </a:r>
            <a:r>
              <a:rPr sz="1800" spc="12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10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sosial</a:t>
            </a:r>
            <a:r>
              <a:rPr sz="1800" spc="12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dari</a:t>
            </a:r>
            <a:r>
              <a:rPr sz="1800" spc="10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kegiatan</a:t>
            </a:r>
            <a:r>
              <a:rPr sz="1800" spc="13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perusahaan.</a:t>
            </a:r>
            <a:r>
              <a:rPr sz="1800" spc="11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Misalnya,</a:t>
            </a:r>
            <a:r>
              <a:rPr sz="1800" spc="114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125" dirty="0">
                <a:latin typeface="Times New Roman"/>
                <a:cs typeface="Times New Roman"/>
              </a:rPr>
              <a:t>  </a:t>
            </a:r>
            <a:r>
              <a:rPr sz="1800" spc="-20" dirty="0">
                <a:latin typeface="Times New Roman"/>
                <a:cs typeface="Times New Roman"/>
              </a:rPr>
              <a:t>yang </a:t>
            </a:r>
            <a:r>
              <a:rPr sz="1800" dirty="0">
                <a:latin typeface="Times New Roman"/>
                <a:cs typeface="Times New Roman"/>
              </a:rPr>
              <a:t>memiliki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kinerja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baik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juga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memperhatikan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aspek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lingkungan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sosial </a:t>
            </a:r>
            <a:r>
              <a:rPr sz="1800" dirty="0">
                <a:latin typeface="Times New Roman"/>
                <a:cs typeface="Times New Roman"/>
              </a:rPr>
              <a:t>dapat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menciptakan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jangka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panjang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berkelanjutan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bagi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masyarakat </a:t>
            </a:r>
            <a:r>
              <a:rPr sz="1800" dirty="0">
                <a:latin typeface="Times New Roman"/>
                <a:cs typeface="Times New Roman"/>
              </a:rPr>
              <a:t>secara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keseluruhan.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perlu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mempertimbangkan </a:t>
            </a:r>
            <a:r>
              <a:rPr sz="1800" spc="-10" dirty="0">
                <a:latin typeface="Times New Roman"/>
                <a:cs typeface="Times New Roman"/>
              </a:rPr>
              <a:t>faktor-</a:t>
            </a:r>
            <a:r>
              <a:rPr sz="1800" dirty="0">
                <a:latin typeface="Times New Roman"/>
                <a:cs typeface="Times New Roman"/>
              </a:rPr>
              <a:t>faktor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non-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-10" dirty="0">
                <a:latin typeface="Times New Roman"/>
                <a:cs typeface="Times New Roman"/>
              </a:rPr>
              <a:t> dalam </a:t>
            </a:r>
            <a:r>
              <a:rPr sz="1800" dirty="0">
                <a:latin typeface="Times New Roman"/>
                <a:cs typeface="Times New Roman"/>
              </a:rPr>
              <a:t>rangka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mencapai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keuangan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keberlanjutan,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seperti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praktik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tata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kelola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baik,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memikirkan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lingkungan,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tanggungng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jawab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sosial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perusahaan.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Dengan</a:t>
            </a:r>
            <a:r>
              <a:rPr sz="1800" spc="-10" dirty="0">
                <a:latin typeface="Times New Roman"/>
                <a:cs typeface="Times New Roman"/>
              </a:rPr>
              <a:t> memperhatikan </a:t>
            </a:r>
            <a:r>
              <a:rPr sz="1800" dirty="0">
                <a:latin typeface="Times New Roman"/>
                <a:cs typeface="Times New Roman"/>
              </a:rPr>
              <a:t>indikator-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indikator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ini,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dapat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mencapai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berkelanjutan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dan </a:t>
            </a:r>
            <a:r>
              <a:rPr sz="1800" dirty="0">
                <a:latin typeface="Times New Roman"/>
                <a:cs typeface="Times New Roman"/>
              </a:rPr>
              <a:t>memberikan</a:t>
            </a:r>
            <a:r>
              <a:rPr sz="1800" spc="4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manfaat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jangka</a:t>
            </a:r>
            <a:r>
              <a:rPr sz="1800" spc="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panjang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bagi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pemegang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saham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pemangku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kepentingan lainnya.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948940" marR="5080" indent="-2921635">
              <a:lnSpc>
                <a:spcPct val="100000"/>
              </a:lnSpc>
              <a:spcBef>
                <a:spcPts val="130"/>
              </a:spcBef>
            </a:pPr>
            <a:r>
              <a:rPr sz="3200" b="1" dirty="0">
                <a:latin typeface="Times New Roman"/>
                <a:cs typeface="Times New Roman"/>
              </a:rPr>
              <a:t>Indikator</a:t>
            </a:r>
            <a:r>
              <a:rPr sz="3200" b="1" spc="-8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Keuangan</a:t>
            </a:r>
            <a:r>
              <a:rPr sz="3200" b="1" spc="-7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Keberlanjutan</a:t>
            </a:r>
            <a:r>
              <a:rPr sz="3200" b="1" spc="-6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dan </a:t>
            </a:r>
            <a:r>
              <a:rPr sz="3200" b="1" spc="-10" dirty="0">
                <a:latin typeface="Times New Roman"/>
                <a:cs typeface="Times New Roman"/>
              </a:rPr>
              <a:t>Nilai Perusahaan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445" y="947102"/>
            <a:ext cx="8496935" cy="2532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Beberapa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Indikator yang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dapat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digunakan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untuk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mengukur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antara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469900" marR="12065" indent="-457834">
              <a:lnSpc>
                <a:spcPct val="153000"/>
              </a:lnSpc>
              <a:spcBef>
                <a:spcPts val="375"/>
              </a:spcBef>
              <a:buAutoNum type="arabicPeriod"/>
              <a:tabLst>
                <a:tab pos="469900" algn="l"/>
              </a:tabLst>
            </a:pPr>
            <a:r>
              <a:rPr sz="1800" dirty="0">
                <a:latin typeface="Times New Roman"/>
                <a:cs typeface="Times New Roman"/>
              </a:rPr>
              <a:t>Price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Earning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Ratio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(PER),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Menunjukkan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berapa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banyak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uang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akan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dikeluarkan </a:t>
            </a:r>
            <a:r>
              <a:rPr sz="1800" dirty="0">
                <a:latin typeface="Times New Roman"/>
                <a:cs typeface="Times New Roman"/>
              </a:rPr>
              <a:t>oleh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investor untuk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membayar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setiap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dollar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laba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Yang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dilaporkan</a:t>
            </a:r>
            <a:endParaRPr sz="18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520"/>
              </a:spcBef>
              <a:buAutoNum type="arabicPeriod"/>
              <a:tabLst>
                <a:tab pos="469900" algn="l"/>
              </a:tabLst>
            </a:pPr>
            <a:r>
              <a:rPr sz="1800" spc="-25" dirty="0">
                <a:latin typeface="Times New Roman"/>
                <a:cs typeface="Times New Roman"/>
              </a:rPr>
              <a:t>Tobin’s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nilai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pasar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Dari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aset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perusahaan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ditambah biaya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penggantinya</a:t>
            </a:r>
            <a:endParaRPr sz="1800">
              <a:latin typeface="Times New Roman"/>
              <a:cs typeface="Times New Roman"/>
            </a:endParaRPr>
          </a:p>
          <a:p>
            <a:pPr marL="469900" marR="5080" indent="-457834">
              <a:lnSpc>
                <a:spcPct val="153000"/>
              </a:lnSpc>
              <a:spcBef>
                <a:spcPts val="300"/>
              </a:spcBef>
              <a:buAutoNum type="arabicPeriod"/>
              <a:tabLst>
                <a:tab pos="469900" algn="l"/>
              </a:tabLst>
            </a:pPr>
            <a:r>
              <a:rPr sz="1800" dirty="0">
                <a:latin typeface="Times New Roman"/>
                <a:cs typeface="Times New Roman"/>
              </a:rPr>
              <a:t>Price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Book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Value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(PBV),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Salah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satu</a:t>
            </a:r>
            <a:r>
              <a:rPr sz="1800" spc="3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faktor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3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dipertimbangkan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oleh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seorang </a:t>
            </a:r>
            <a:r>
              <a:rPr sz="1800" dirty="0">
                <a:latin typeface="Times New Roman"/>
                <a:cs typeface="Times New Roman"/>
              </a:rPr>
              <a:t>investor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ketika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mereka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memilih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saham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akan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dibeli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3675" y="3648075"/>
            <a:ext cx="3676650" cy="27813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3113" rIns="0" bIns="0" rtlCol="0">
            <a:spAutoFit/>
          </a:bodyPr>
          <a:lstStyle/>
          <a:p>
            <a:pPr marL="1111885">
              <a:lnSpc>
                <a:spcPct val="100000"/>
              </a:lnSpc>
              <a:spcBef>
                <a:spcPts val="125"/>
              </a:spcBef>
            </a:pPr>
            <a:r>
              <a:rPr sz="3200" b="1" dirty="0">
                <a:latin typeface="Times New Roman"/>
                <a:cs typeface="Times New Roman"/>
              </a:rPr>
              <a:t>Aspek</a:t>
            </a:r>
            <a:r>
              <a:rPr sz="3200" b="1" spc="-8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Keuangan</a:t>
            </a:r>
            <a:r>
              <a:rPr sz="3200" b="1" spc="-13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Keberlanjutan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445" y="1236281"/>
            <a:ext cx="7902575" cy="441515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dirty="0">
                <a:latin typeface="Times New Roman"/>
                <a:cs typeface="Times New Roman"/>
              </a:rPr>
              <a:t>Beberapa</a:t>
            </a:r>
            <a:r>
              <a:rPr sz="1550" spc="17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aspek</a:t>
            </a:r>
            <a:r>
              <a:rPr sz="1550" spc="15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utama</a:t>
            </a:r>
            <a:r>
              <a:rPr sz="1550" spc="13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dari</a:t>
            </a:r>
            <a:r>
              <a:rPr sz="1550" spc="18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konsep</a:t>
            </a:r>
            <a:r>
              <a:rPr sz="1550" spc="1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keuangan</a:t>
            </a:r>
            <a:r>
              <a:rPr sz="1550" spc="15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keberlanjutan</a:t>
            </a:r>
            <a:r>
              <a:rPr sz="1550" spc="16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meliputi</a:t>
            </a:r>
            <a:r>
              <a:rPr sz="1550" spc="110" dirty="0">
                <a:latin typeface="Times New Roman"/>
                <a:cs typeface="Times New Roman"/>
              </a:rPr>
              <a:t> </a:t>
            </a:r>
            <a:r>
              <a:rPr sz="1550" spc="-50" dirty="0">
                <a:latin typeface="Times New Roman"/>
                <a:cs typeface="Times New Roman"/>
              </a:rPr>
              <a:t>: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370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Pertimbangan</a:t>
            </a:r>
            <a:r>
              <a:rPr sz="1550" spc="245" dirty="0">
                <a:latin typeface="Times New Roman"/>
                <a:cs typeface="Times New Roman"/>
              </a:rPr>
              <a:t> </a:t>
            </a:r>
            <a:r>
              <a:rPr sz="1550" spc="-25" dirty="0">
                <a:latin typeface="Times New Roman"/>
                <a:cs typeface="Times New Roman"/>
              </a:rPr>
              <a:t>ESG</a:t>
            </a:r>
            <a:endParaRPr sz="1550">
              <a:latin typeface="Times New Roman"/>
              <a:cs typeface="Times New Roman"/>
            </a:endParaRPr>
          </a:p>
          <a:p>
            <a:pPr marL="317500" marR="454025">
              <a:lnSpc>
                <a:spcPct val="173600"/>
              </a:lnSpc>
              <a:spcBef>
                <a:spcPts val="80"/>
              </a:spcBef>
            </a:pPr>
            <a:r>
              <a:rPr sz="1550" dirty="0">
                <a:latin typeface="Times New Roman"/>
                <a:cs typeface="Times New Roman"/>
              </a:rPr>
              <a:t>Pengambilan</a:t>
            </a:r>
            <a:r>
              <a:rPr sz="1550" spc="18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keputusan</a:t>
            </a:r>
            <a:r>
              <a:rPr sz="1550" spc="17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investasi</a:t>
            </a:r>
            <a:r>
              <a:rPr sz="1550" spc="14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tidak</a:t>
            </a:r>
            <a:r>
              <a:rPr sz="1550" spc="18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hanya</a:t>
            </a:r>
            <a:r>
              <a:rPr sz="1550" spc="10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didasarkan</a:t>
            </a:r>
            <a:r>
              <a:rPr sz="1550" spc="18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pada</a:t>
            </a:r>
            <a:r>
              <a:rPr sz="1550" spc="15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pertimbangan</a:t>
            </a:r>
            <a:r>
              <a:rPr sz="1550" spc="180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keuntung- </a:t>
            </a:r>
            <a:r>
              <a:rPr sz="1550" dirty="0">
                <a:latin typeface="Times New Roman"/>
                <a:cs typeface="Times New Roman"/>
              </a:rPr>
              <a:t>an</a:t>
            </a:r>
            <a:r>
              <a:rPr sz="1550" spc="10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finansial</a:t>
            </a:r>
            <a:r>
              <a:rPr sz="1550" spc="16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semata</a:t>
            </a:r>
            <a:r>
              <a:rPr sz="1550" spc="17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tetapi</a:t>
            </a:r>
            <a:r>
              <a:rPr sz="1550" spc="14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juga</a:t>
            </a:r>
            <a:r>
              <a:rPr sz="1550" spc="20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memperhitungkan</a:t>
            </a:r>
            <a:r>
              <a:rPr sz="1550" spc="1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dampak</a:t>
            </a:r>
            <a:r>
              <a:rPr sz="1550" spc="17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lingkungan</a:t>
            </a:r>
            <a:r>
              <a:rPr sz="1550" spc="100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sosial</a:t>
            </a:r>
            <a:endParaRPr sz="1550">
              <a:latin typeface="Times New Roman"/>
              <a:cs typeface="Times New Roman"/>
            </a:endParaRPr>
          </a:p>
          <a:p>
            <a:pPr marL="317500">
              <a:lnSpc>
                <a:spcPct val="100000"/>
              </a:lnSpc>
              <a:spcBef>
                <a:spcPts val="1445"/>
              </a:spcBef>
            </a:pPr>
            <a:r>
              <a:rPr sz="1550" dirty="0">
                <a:latin typeface="Times New Roman"/>
                <a:cs typeface="Times New Roman"/>
              </a:rPr>
              <a:t>dan</a:t>
            </a:r>
            <a:r>
              <a:rPr sz="1550" spc="1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tata</a:t>
            </a:r>
            <a:r>
              <a:rPr sz="1550" spc="7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kelola</a:t>
            </a:r>
            <a:r>
              <a:rPr sz="1550" spc="100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perusahaan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365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Penghindaran</a:t>
            </a:r>
            <a:r>
              <a:rPr sz="1550" spc="1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Resiko</a:t>
            </a:r>
            <a:r>
              <a:rPr sz="1550" spc="160" dirty="0">
                <a:latin typeface="Times New Roman"/>
                <a:cs typeface="Times New Roman"/>
              </a:rPr>
              <a:t> </a:t>
            </a:r>
            <a:r>
              <a:rPr sz="1550" spc="-25" dirty="0">
                <a:latin typeface="Times New Roman"/>
                <a:cs typeface="Times New Roman"/>
              </a:rPr>
              <a:t>ESG</a:t>
            </a:r>
            <a:endParaRPr sz="1550">
              <a:latin typeface="Times New Roman"/>
              <a:cs typeface="Times New Roman"/>
            </a:endParaRPr>
          </a:p>
          <a:p>
            <a:pPr marL="368300" marR="5080">
              <a:lnSpc>
                <a:spcPct val="173700"/>
              </a:lnSpc>
              <a:spcBef>
                <a:spcPts val="75"/>
              </a:spcBef>
            </a:pPr>
            <a:r>
              <a:rPr sz="1550" dirty="0">
                <a:latin typeface="Times New Roman"/>
                <a:cs typeface="Times New Roman"/>
              </a:rPr>
              <a:t>Keuangan</a:t>
            </a:r>
            <a:r>
              <a:rPr sz="1550" spc="11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keberlanjutan</a:t>
            </a:r>
            <a:r>
              <a:rPr sz="1550" spc="15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juga</a:t>
            </a:r>
            <a:r>
              <a:rPr sz="1550" spc="18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melibatkan</a:t>
            </a:r>
            <a:r>
              <a:rPr sz="1550" spc="1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Identifikasi</a:t>
            </a:r>
            <a:r>
              <a:rPr sz="1550" spc="13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dan</a:t>
            </a:r>
            <a:r>
              <a:rPr sz="1550" spc="15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penghinaan</a:t>
            </a:r>
            <a:r>
              <a:rPr sz="1550" spc="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risiko</a:t>
            </a:r>
            <a:r>
              <a:rPr sz="1550" spc="16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ESGYang</a:t>
            </a:r>
            <a:r>
              <a:rPr sz="1550" spc="180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dapat </a:t>
            </a:r>
            <a:r>
              <a:rPr sz="1550" dirty="0">
                <a:latin typeface="Times New Roman"/>
                <a:cs typeface="Times New Roman"/>
              </a:rPr>
              <a:t>berdampak</a:t>
            </a:r>
            <a:r>
              <a:rPr sz="1550" spc="10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negatif</a:t>
            </a:r>
            <a:r>
              <a:rPr sz="1550" spc="1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pada</a:t>
            </a:r>
            <a:r>
              <a:rPr sz="1550" spc="1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kinerja</a:t>
            </a:r>
            <a:r>
              <a:rPr sz="1550" spc="155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perusahaan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45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Integrasi</a:t>
            </a:r>
            <a:r>
              <a:rPr sz="1550" spc="20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Keberlanjutan</a:t>
            </a:r>
            <a:r>
              <a:rPr sz="1550" spc="17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dalam</a:t>
            </a:r>
            <a:r>
              <a:rPr sz="1550" spc="17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Rencana</a:t>
            </a:r>
            <a:r>
              <a:rPr sz="1550" spc="185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Bisnis</a:t>
            </a:r>
            <a:endParaRPr sz="1550">
              <a:latin typeface="Times New Roman"/>
              <a:cs typeface="Times New Roman"/>
            </a:endParaRPr>
          </a:p>
          <a:p>
            <a:pPr marL="368300">
              <a:lnSpc>
                <a:spcPct val="100000"/>
              </a:lnSpc>
              <a:spcBef>
                <a:spcPts val="1370"/>
              </a:spcBef>
            </a:pPr>
            <a:r>
              <a:rPr sz="1550" spc="10" dirty="0">
                <a:latin typeface="Times New Roman"/>
                <a:cs typeface="Times New Roman"/>
              </a:rPr>
              <a:t>Perusahaan</a:t>
            </a:r>
            <a:r>
              <a:rPr sz="1550" spc="95" dirty="0">
                <a:latin typeface="Times New Roman"/>
                <a:cs typeface="Times New Roman"/>
              </a:rPr>
              <a:t> </a:t>
            </a:r>
            <a:r>
              <a:rPr sz="1550" spc="10" dirty="0">
                <a:latin typeface="Times New Roman"/>
                <a:cs typeface="Times New Roman"/>
              </a:rPr>
              <a:t>yang</a:t>
            </a:r>
            <a:r>
              <a:rPr sz="1550" spc="100" dirty="0">
                <a:latin typeface="Times New Roman"/>
                <a:cs typeface="Times New Roman"/>
              </a:rPr>
              <a:t> </a:t>
            </a:r>
            <a:r>
              <a:rPr sz="1550" spc="10" dirty="0">
                <a:latin typeface="Times New Roman"/>
                <a:cs typeface="Times New Roman"/>
              </a:rPr>
              <a:t>menganut</a:t>
            </a:r>
            <a:r>
              <a:rPr sz="1550" spc="150" dirty="0">
                <a:latin typeface="Times New Roman"/>
                <a:cs typeface="Times New Roman"/>
              </a:rPr>
              <a:t> </a:t>
            </a:r>
            <a:r>
              <a:rPr sz="1550" spc="10" dirty="0">
                <a:latin typeface="Times New Roman"/>
                <a:cs typeface="Times New Roman"/>
              </a:rPr>
              <a:t>keuangan</a:t>
            </a:r>
            <a:r>
              <a:rPr sz="1550" spc="125" dirty="0">
                <a:latin typeface="Times New Roman"/>
                <a:cs typeface="Times New Roman"/>
              </a:rPr>
              <a:t> </a:t>
            </a:r>
            <a:r>
              <a:rPr sz="1550" spc="10" dirty="0">
                <a:latin typeface="Times New Roman"/>
                <a:cs typeface="Times New Roman"/>
              </a:rPr>
              <a:t>keberlanjutan</a:t>
            </a:r>
            <a:r>
              <a:rPr sz="1550" spc="105" dirty="0">
                <a:latin typeface="Times New Roman"/>
                <a:cs typeface="Times New Roman"/>
              </a:rPr>
              <a:t> </a:t>
            </a:r>
            <a:r>
              <a:rPr sz="1550" spc="10" dirty="0">
                <a:latin typeface="Times New Roman"/>
                <a:cs typeface="Times New Roman"/>
              </a:rPr>
              <a:t>akan</a:t>
            </a:r>
            <a:r>
              <a:rPr sz="1550" spc="90" dirty="0">
                <a:latin typeface="Times New Roman"/>
                <a:cs typeface="Times New Roman"/>
              </a:rPr>
              <a:t> </a:t>
            </a:r>
            <a:r>
              <a:rPr sz="1550" spc="10" dirty="0">
                <a:latin typeface="Times New Roman"/>
                <a:cs typeface="Times New Roman"/>
              </a:rPr>
              <a:t>mengintegrasikan</a:t>
            </a:r>
            <a:r>
              <a:rPr sz="1550" spc="60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pertimbangan</a:t>
            </a:r>
            <a:endParaRPr sz="1550">
              <a:latin typeface="Times New Roman"/>
              <a:cs typeface="Times New Roman"/>
            </a:endParaRPr>
          </a:p>
          <a:p>
            <a:pPr marL="368300">
              <a:lnSpc>
                <a:spcPct val="100000"/>
              </a:lnSpc>
              <a:spcBef>
                <a:spcPts val="1445"/>
              </a:spcBef>
            </a:pPr>
            <a:r>
              <a:rPr sz="1550" dirty="0">
                <a:latin typeface="Times New Roman"/>
                <a:cs typeface="Times New Roman"/>
              </a:rPr>
              <a:t>keberlanjutan</a:t>
            </a:r>
            <a:r>
              <a:rPr sz="1550" spc="16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dalam</a:t>
            </a:r>
            <a:r>
              <a:rPr sz="1550" spc="14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rencana</a:t>
            </a:r>
            <a:r>
              <a:rPr sz="1550" spc="16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bisnis</a:t>
            </a:r>
            <a:r>
              <a:rPr sz="1550" spc="13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jangka</a:t>
            </a:r>
            <a:r>
              <a:rPr sz="1550" spc="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panjang</a:t>
            </a:r>
            <a:r>
              <a:rPr sz="1550" spc="165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mereka</a:t>
            </a:r>
            <a:endParaRPr sz="1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9437" y="1136332"/>
            <a:ext cx="7962900" cy="524510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50" dirty="0">
                <a:latin typeface="Times New Roman"/>
                <a:cs typeface="Times New Roman"/>
              </a:rPr>
              <a:t>Prinsip</a:t>
            </a:r>
            <a:r>
              <a:rPr sz="1550" spc="14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Prinsip</a:t>
            </a:r>
            <a:r>
              <a:rPr sz="1550" spc="14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Keuangan</a:t>
            </a:r>
            <a:r>
              <a:rPr sz="1550" spc="14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Keberlanjutan</a:t>
            </a:r>
            <a:r>
              <a:rPr sz="1550" spc="14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meliputi</a:t>
            </a:r>
            <a:r>
              <a:rPr sz="1550" spc="11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berbagai</a:t>
            </a:r>
            <a:r>
              <a:rPr sz="1550" spc="11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hal,</a:t>
            </a:r>
            <a:r>
              <a:rPr sz="1550" spc="3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diantaranya</a:t>
            </a:r>
            <a:r>
              <a:rPr sz="1550" spc="204" dirty="0">
                <a:latin typeface="Times New Roman"/>
                <a:cs typeface="Times New Roman"/>
              </a:rPr>
              <a:t> </a:t>
            </a:r>
            <a:r>
              <a:rPr sz="1550" spc="-50" dirty="0">
                <a:latin typeface="Times New Roman"/>
                <a:cs typeface="Times New Roman"/>
              </a:rPr>
              <a:t>: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370"/>
              </a:spcBef>
              <a:buFont typeface="Wingdings"/>
              <a:buChar char="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Strategi</a:t>
            </a:r>
            <a:r>
              <a:rPr sz="1550" spc="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dan</a:t>
            </a:r>
            <a:r>
              <a:rPr sz="1550" spc="1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praktik</a:t>
            </a:r>
            <a:r>
              <a:rPr sz="1550" spc="1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bisnis</a:t>
            </a:r>
            <a:r>
              <a:rPr sz="1550" spc="160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keberlanjutan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45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Mengintergrasikan</a:t>
            </a:r>
            <a:r>
              <a:rPr sz="1550" spc="1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aspek</a:t>
            </a:r>
            <a:r>
              <a:rPr sz="1550" spc="1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ekonomi,</a:t>
            </a:r>
            <a:r>
              <a:rPr sz="1550" spc="15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sosial</a:t>
            </a:r>
            <a:r>
              <a:rPr sz="1550" spc="9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dan</a:t>
            </a:r>
            <a:r>
              <a:rPr sz="1550" spc="1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lingkungan</a:t>
            </a:r>
            <a:r>
              <a:rPr sz="1550" spc="1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hidup</a:t>
            </a:r>
            <a:r>
              <a:rPr sz="1550" spc="1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serta</a:t>
            </a:r>
            <a:r>
              <a:rPr sz="1550" spc="14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tata</a:t>
            </a:r>
            <a:r>
              <a:rPr sz="1550" spc="145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kelola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370"/>
              </a:spcBef>
              <a:buFont typeface="Wingdings"/>
              <a:buChar char="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Tata</a:t>
            </a:r>
            <a:r>
              <a:rPr sz="1550" spc="-15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Kelola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45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Menerapkan</a:t>
            </a:r>
            <a:r>
              <a:rPr sz="1550" spc="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tata</a:t>
            </a:r>
            <a:r>
              <a:rPr sz="1550" spc="14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kelola</a:t>
            </a:r>
            <a:r>
              <a:rPr sz="1550" spc="13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yang</a:t>
            </a:r>
            <a:r>
              <a:rPr sz="1550" spc="1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transparan,</a:t>
            </a:r>
            <a:r>
              <a:rPr sz="1550" spc="14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akuntabel,</a:t>
            </a:r>
            <a:r>
              <a:rPr sz="1550" spc="14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independen,</a:t>
            </a:r>
            <a:r>
              <a:rPr sz="1550" spc="14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dan</a:t>
            </a:r>
            <a:r>
              <a:rPr sz="1550" spc="1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secara</a:t>
            </a:r>
            <a:r>
              <a:rPr sz="1550" spc="135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wajar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370"/>
              </a:spcBef>
              <a:buFont typeface="Wingdings"/>
              <a:buChar char="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Komunikasi</a:t>
            </a:r>
            <a:r>
              <a:rPr sz="1550" spc="13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yang</a:t>
            </a:r>
            <a:r>
              <a:rPr sz="1550" spc="165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informatif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45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Penggunaan</a:t>
            </a:r>
            <a:r>
              <a:rPr sz="1550" spc="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model</a:t>
            </a:r>
            <a:r>
              <a:rPr sz="1550" spc="17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komunikasi</a:t>
            </a:r>
            <a:r>
              <a:rPr sz="1550" spc="18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yang</a:t>
            </a:r>
            <a:r>
              <a:rPr sz="1550" spc="114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tepat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370"/>
              </a:spcBef>
              <a:buFont typeface="Wingdings"/>
              <a:buChar char=""/>
              <a:tabLst>
                <a:tab pos="355600" algn="l"/>
              </a:tabLst>
            </a:pPr>
            <a:r>
              <a:rPr sz="1550" spc="-10" dirty="0">
                <a:latin typeface="Times New Roman"/>
                <a:cs typeface="Times New Roman"/>
              </a:rPr>
              <a:t>Inklusif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45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Pemerataan</a:t>
            </a:r>
            <a:r>
              <a:rPr sz="1550" spc="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akses</a:t>
            </a:r>
            <a:r>
              <a:rPr sz="1550" spc="15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produk</a:t>
            </a:r>
            <a:r>
              <a:rPr sz="1550" spc="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atau</a:t>
            </a:r>
            <a:r>
              <a:rPr sz="1550" spc="12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jasa</a:t>
            </a:r>
            <a:r>
              <a:rPr sz="1550" spc="4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bagi</a:t>
            </a:r>
            <a:r>
              <a:rPr sz="1550" spc="180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masyarakat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365"/>
              </a:spcBef>
              <a:buFont typeface="Wingdings"/>
              <a:buChar char="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Pengembangan</a:t>
            </a:r>
            <a:r>
              <a:rPr sz="1550" spc="1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sektor</a:t>
            </a:r>
            <a:r>
              <a:rPr sz="1550" spc="18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unggulan</a:t>
            </a:r>
            <a:r>
              <a:rPr sz="1550" spc="130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prioritas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45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Memberikan</a:t>
            </a:r>
            <a:r>
              <a:rPr sz="1550" spc="11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porsi</a:t>
            </a:r>
            <a:r>
              <a:rPr sz="1550" spc="8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yang</a:t>
            </a:r>
            <a:r>
              <a:rPr sz="1550" spc="11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lebih</a:t>
            </a:r>
            <a:r>
              <a:rPr sz="1550" spc="114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besar</a:t>
            </a:r>
            <a:r>
              <a:rPr sz="1550" spc="7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pada</a:t>
            </a:r>
            <a:r>
              <a:rPr sz="1550" spc="13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sektor</a:t>
            </a:r>
            <a:r>
              <a:rPr sz="1550" spc="16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unggulan</a:t>
            </a:r>
            <a:r>
              <a:rPr sz="1550" spc="11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yang</a:t>
            </a:r>
            <a:r>
              <a:rPr sz="1550" spc="11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menjadi</a:t>
            </a:r>
            <a:r>
              <a:rPr sz="1550" spc="175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prioritas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445"/>
              </a:spcBef>
              <a:buFont typeface="Wingdings"/>
              <a:buChar char="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Koordinasi</a:t>
            </a:r>
            <a:r>
              <a:rPr sz="1550" spc="12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dan</a:t>
            </a:r>
            <a:r>
              <a:rPr sz="1550" spc="160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Koloborasi</a:t>
            </a:r>
            <a:endParaRPr sz="15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370"/>
              </a:spcBef>
              <a:buFont typeface="Arial MT"/>
              <a:buChar char="•"/>
              <a:tabLst>
                <a:tab pos="355600" algn="l"/>
              </a:tabLst>
            </a:pPr>
            <a:r>
              <a:rPr sz="1550" dirty="0">
                <a:latin typeface="Times New Roman"/>
                <a:cs typeface="Times New Roman"/>
              </a:rPr>
              <a:t>Peningkatan</a:t>
            </a:r>
            <a:r>
              <a:rPr sz="1550" spc="13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koordinasi</a:t>
            </a:r>
            <a:r>
              <a:rPr sz="1550" spc="19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dan</a:t>
            </a:r>
            <a:r>
              <a:rPr sz="1550" spc="13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koordinasi</a:t>
            </a:r>
            <a:r>
              <a:rPr sz="1550" spc="19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seluruh</a:t>
            </a:r>
            <a:r>
              <a:rPr sz="1550" spc="13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pemangku</a:t>
            </a:r>
            <a:r>
              <a:rPr sz="1550" spc="13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kepentingan</a:t>
            </a:r>
            <a:r>
              <a:rPr sz="1550" spc="13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guna</a:t>
            </a:r>
            <a:r>
              <a:rPr sz="1550" spc="15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Times New Roman"/>
                <a:cs typeface="Times New Roman"/>
              </a:rPr>
              <a:t>mencapai</a:t>
            </a:r>
            <a:r>
              <a:rPr sz="1550" spc="105" dirty="0">
                <a:latin typeface="Times New Roman"/>
                <a:cs typeface="Times New Roman"/>
              </a:rPr>
              <a:t> </a:t>
            </a:r>
            <a:r>
              <a:rPr sz="1550" spc="-10" dirty="0">
                <a:latin typeface="Times New Roman"/>
                <a:cs typeface="Times New Roman"/>
              </a:rPr>
              <a:t>tujuan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3113" rIns="0" bIns="0" rtlCol="0">
            <a:spAutoFit/>
          </a:bodyPr>
          <a:lstStyle/>
          <a:p>
            <a:pPr marL="339090">
              <a:lnSpc>
                <a:spcPct val="100000"/>
              </a:lnSpc>
              <a:spcBef>
                <a:spcPts val="125"/>
              </a:spcBef>
            </a:pPr>
            <a:r>
              <a:rPr sz="3200" b="1" dirty="0">
                <a:latin typeface="Times New Roman"/>
                <a:cs typeface="Times New Roman"/>
              </a:rPr>
              <a:t>Prinsip</a:t>
            </a:r>
            <a:r>
              <a:rPr sz="3200" b="1" spc="-12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Prinsip</a:t>
            </a:r>
            <a:r>
              <a:rPr sz="3200" b="1" spc="-4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Keuangan</a:t>
            </a:r>
            <a:r>
              <a:rPr sz="3200" b="1" spc="-4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Keberlanjutan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575" y="964247"/>
            <a:ext cx="7808595" cy="4432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0" marR="465455">
              <a:lnSpc>
                <a:spcPct val="153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Berikut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merupakan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beberapa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kelebihan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dari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penggunaan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prinsip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keuangan </a:t>
            </a:r>
            <a:r>
              <a:rPr sz="1800" dirty="0">
                <a:latin typeface="Times New Roman"/>
                <a:cs typeface="Times New Roman"/>
              </a:rPr>
              <a:t>keberlanjutan diantaranya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527050" marR="6350" indent="-514984">
              <a:lnSpc>
                <a:spcPct val="149600"/>
              </a:lnSpc>
              <a:spcBef>
                <a:spcPts val="445"/>
              </a:spcBef>
              <a:buFont typeface="Wingdings"/>
              <a:buChar char=""/>
              <a:tabLst>
                <a:tab pos="527050" algn="l"/>
                <a:tab pos="6943725" algn="l"/>
              </a:tabLst>
            </a:pPr>
            <a:r>
              <a:rPr sz="1800" dirty="0">
                <a:latin typeface="Times New Roman"/>
                <a:cs typeface="Times New Roman"/>
              </a:rPr>
              <a:t>Peningkatan</a:t>
            </a:r>
            <a:r>
              <a:rPr sz="1800" spc="4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pemahaman</a:t>
            </a:r>
            <a:r>
              <a:rPr sz="1800" spc="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tentang</a:t>
            </a:r>
            <a:r>
              <a:rPr sz="1800" spc="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risiko</a:t>
            </a:r>
            <a:r>
              <a:rPr sz="1800" spc="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3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peluang</a:t>
            </a:r>
            <a:r>
              <a:rPr sz="1800" spc="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30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dapat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0" dirty="0">
                <a:latin typeface="Times New Roman"/>
                <a:cs typeface="Times New Roman"/>
              </a:rPr>
              <a:t>dijadikan </a:t>
            </a:r>
            <a:r>
              <a:rPr sz="1800" dirty="0">
                <a:latin typeface="Times New Roman"/>
                <a:cs typeface="Times New Roman"/>
              </a:rPr>
              <a:t>sebagai persiapan di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masa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akan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datang</a:t>
            </a:r>
            <a:endParaRPr sz="1800">
              <a:latin typeface="Times New Roman"/>
              <a:cs typeface="Times New Roman"/>
            </a:endParaRPr>
          </a:p>
          <a:p>
            <a:pPr marL="527050" indent="-514350">
              <a:lnSpc>
                <a:spcPct val="100000"/>
              </a:lnSpc>
              <a:spcBef>
                <a:spcPts val="1520"/>
              </a:spcBef>
              <a:buFont typeface="Wingdings"/>
              <a:buChar char=""/>
              <a:tabLst>
                <a:tab pos="527050" algn="l"/>
              </a:tabLst>
            </a:pPr>
            <a:r>
              <a:rPr sz="1800" dirty="0">
                <a:latin typeface="Times New Roman"/>
                <a:cs typeface="Times New Roman"/>
              </a:rPr>
              <a:t>Menekankan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keterkaitan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antara kinerja keuangan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non </a:t>
            </a:r>
            <a:r>
              <a:rPr sz="1800" spc="-10" dirty="0">
                <a:latin typeface="Times New Roman"/>
                <a:cs typeface="Times New Roman"/>
              </a:rPr>
              <a:t>keuangan</a:t>
            </a:r>
            <a:endParaRPr sz="1800">
              <a:latin typeface="Times New Roman"/>
              <a:cs typeface="Times New Roman"/>
            </a:endParaRPr>
          </a:p>
          <a:p>
            <a:pPr marL="527050" marR="5080" indent="-514984">
              <a:lnSpc>
                <a:spcPct val="149500"/>
              </a:lnSpc>
              <a:spcBef>
                <a:spcPts val="450"/>
              </a:spcBef>
              <a:buFont typeface="Wingdings"/>
              <a:buChar char=""/>
              <a:tabLst>
                <a:tab pos="527050" algn="l"/>
              </a:tabLst>
            </a:pPr>
            <a:r>
              <a:rPr sz="1800" dirty="0">
                <a:latin typeface="Times New Roman"/>
                <a:cs typeface="Times New Roman"/>
              </a:rPr>
              <a:t>Mempengaruhi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strategi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kebijakan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manajemen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jangka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panjang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rencana </a:t>
            </a:r>
            <a:r>
              <a:rPr sz="1800" dirty="0">
                <a:latin typeface="Times New Roman"/>
                <a:cs typeface="Times New Roman"/>
              </a:rPr>
              <a:t>bisnis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untuk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dapat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mempertahankan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manajemen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bisnis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yang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lebih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baik</a:t>
            </a:r>
            <a:endParaRPr sz="1800">
              <a:latin typeface="Times New Roman"/>
              <a:cs typeface="Times New Roman"/>
            </a:endParaRPr>
          </a:p>
          <a:p>
            <a:pPr marL="527050" indent="-514350">
              <a:lnSpc>
                <a:spcPct val="100000"/>
              </a:lnSpc>
              <a:spcBef>
                <a:spcPts val="1525"/>
              </a:spcBef>
              <a:buFont typeface="Wingdings"/>
              <a:buChar char=""/>
              <a:tabLst>
                <a:tab pos="527050" algn="l"/>
              </a:tabLst>
            </a:pPr>
            <a:r>
              <a:rPr sz="1800" dirty="0">
                <a:latin typeface="Times New Roman"/>
                <a:cs typeface="Times New Roman"/>
              </a:rPr>
              <a:t>Memperlancar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proses,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mengurangi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biaya,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meningkatkan</a:t>
            </a:r>
            <a:r>
              <a:rPr sz="1800" spc="-10" dirty="0">
                <a:latin typeface="Times New Roman"/>
                <a:cs typeface="Times New Roman"/>
              </a:rPr>
              <a:t> efisiensi</a:t>
            </a:r>
            <a:endParaRPr sz="1800">
              <a:latin typeface="Times New Roman"/>
              <a:cs typeface="Times New Roman"/>
            </a:endParaRPr>
          </a:p>
          <a:p>
            <a:pPr marL="527050" marR="7620" indent="-514984">
              <a:lnSpc>
                <a:spcPct val="149400"/>
              </a:lnSpc>
              <a:spcBef>
                <a:spcPts val="450"/>
              </a:spcBef>
              <a:buFont typeface="Wingdings"/>
              <a:buChar char=""/>
              <a:tabLst>
                <a:tab pos="527050" algn="l"/>
              </a:tabLst>
            </a:pPr>
            <a:r>
              <a:rPr sz="1800" dirty="0">
                <a:latin typeface="Times New Roman"/>
                <a:cs typeface="Times New Roman"/>
              </a:rPr>
              <a:t>Menjadi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tolak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ukur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penilaian</a:t>
            </a:r>
            <a:r>
              <a:rPr sz="1800" spc="3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kinerja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keberlanjutan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sehubungan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dengan </a:t>
            </a:r>
            <a:r>
              <a:rPr sz="1800" dirty="0">
                <a:latin typeface="Times New Roman"/>
                <a:cs typeface="Times New Roman"/>
              </a:rPr>
              <a:t>hukum,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Norma,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kode,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standar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kinerja,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inisiatif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sukarela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08037" y="123443"/>
            <a:ext cx="7538720" cy="100456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92375" marR="5080" indent="-2480310">
              <a:lnSpc>
                <a:spcPct val="100000"/>
              </a:lnSpc>
              <a:spcBef>
                <a:spcPts val="130"/>
              </a:spcBef>
            </a:pPr>
            <a:r>
              <a:rPr sz="3200" b="1" dirty="0">
                <a:latin typeface="Times New Roman"/>
                <a:cs typeface="Times New Roman"/>
              </a:rPr>
              <a:t>Kelebihan</a:t>
            </a:r>
            <a:r>
              <a:rPr sz="3200" b="1" spc="-9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Implementasi</a:t>
            </a:r>
            <a:r>
              <a:rPr sz="3200" b="1" spc="-8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Prinsip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Keuangan Keberlanjutan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1238</Words>
  <Application>Microsoft Office PowerPoint</Application>
  <PresentationFormat>On-screen Show (4:3)</PresentationFormat>
  <Paragraphs>81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 MT</vt:lpstr>
      <vt:lpstr>Bahnschrift</vt:lpstr>
      <vt:lpstr>Calibri</vt:lpstr>
      <vt:lpstr>Times New Roman</vt:lpstr>
      <vt:lpstr>Wingdings</vt:lpstr>
      <vt:lpstr>Office Theme</vt:lpstr>
      <vt:lpstr>KEUANGAN KEBERLANJUTAN DAN NILAI PERUSAHAAN</vt:lpstr>
      <vt:lpstr>Pokok Pembahasan</vt:lpstr>
      <vt:lpstr>Definisi Keuangan Keberlanjutan</vt:lpstr>
      <vt:lpstr>Definisi Nilai Perusahaan</vt:lpstr>
      <vt:lpstr>Indikator Keuangan Keberlanjutan dan Nilai Perusahaan</vt:lpstr>
      <vt:lpstr>PowerPoint Presentation</vt:lpstr>
      <vt:lpstr>Aspek Keuangan Keberlanjutan</vt:lpstr>
      <vt:lpstr>Prinsip Prinsip Keuangan Keberlanjutan</vt:lpstr>
      <vt:lpstr>Kelebihan Implementasi Prinsip Keuangan Keberlanjutan</vt:lpstr>
      <vt:lpstr>Konsep Keuangan Keberlanjutan dan Nilai Perusahaan</vt:lpstr>
      <vt:lpstr>PowerPoint Presentation</vt:lpstr>
      <vt:lpstr>Nilai Perusahaan dalam Konteks Keuangan Keberlanjutan</vt:lpstr>
      <vt:lpstr>Faktor yang Mempengaruhi Nilai Perusahaan</vt:lpstr>
      <vt:lpstr>PowerPoint Presentation</vt:lpstr>
      <vt:lpstr>Korelasi Antara Keuangan Keberlanjutan dan Nilai Perusahaan</vt:lpstr>
      <vt:lpstr>Kesimpulan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KEUANGAN KEBERLANJUTAN DAN NILAI PERUSAHAAN</dc:title>
  <cp:lastModifiedBy>User</cp:lastModifiedBy>
  <cp:revision>1</cp:revision>
  <dcterms:created xsi:type="dcterms:W3CDTF">2024-08-07T02:15:15Z</dcterms:created>
  <dcterms:modified xsi:type="dcterms:W3CDTF">2024-08-07T02:16:42Z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2024-06-25T00:00:00Z</vt:filetime>
  </property>
  <property fmtid="{D5CDD505-2E9C-101B-9397-08002B2CF9AE}" pid="3" name="LastSaved">
    <vt:filetime>2024-08-07T00:00:00Z</vt:filetime>
  </property>
</Properties>
</file>