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Saira Medium Bold" panose="020B0604020202020204" charset="0"/>
      <p:regular r:id="rId18"/>
    </p:embeddedFont>
    <p:embeddedFont>
      <p:font typeface="Garet ExtraBold" panose="020B0604020202020204" charset="0"/>
      <p:regular r:id="rId19"/>
    </p:embeddedFont>
    <p:embeddedFont>
      <p:font typeface="Saira Heavy" panose="020B0604020202020204" charset="0"/>
      <p:regular r:id="rId20"/>
    </p:embeddedFont>
    <p:embeddedFont>
      <p:font typeface="Saira Semi-Bold" panose="020B0604020202020204" charset="0"/>
      <p:regular r:id="rId21"/>
    </p:embeddedFont>
    <p:embeddedFont>
      <p:font typeface="Saira Black" panose="020B0604020202020204" charset="0"/>
      <p:regular r:id="rId22"/>
    </p:embeddedFont>
    <p:embeddedFont>
      <p:font typeface="Poppins" panose="020B0604020202020204" charset="0"/>
      <p:regular r:id="rId23"/>
    </p:embeddedFont>
    <p:embeddedFont>
      <p:font typeface="Poppins Bold" panose="020B0604020202020204" charset="0"/>
      <p:regular r:id="rId24"/>
    </p:embeddedFont>
    <p:embeddedFont>
      <p:font typeface="Roboto Bold" panose="020B0604020202020204" charset="0"/>
      <p:regular r:id="rId25"/>
    </p:embeddedFont>
    <p:embeddedFont>
      <p:font typeface="Saira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31.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9854139" y="-1924122"/>
            <a:ext cx="10319246" cy="103192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D775"/>
            </a:solidFill>
          </p:spPr>
        </p:sp>
        <p:sp>
          <p:nvSpPr>
            <p:cNvPr id="4" name="TextBox 4"/>
            <p:cNvSpPr txBox="1"/>
            <p:nvPr/>
          </p:nvSpPr>
          <p:spPr>
            <a:xfrm>
              <a:off x="76200" y="95250"/>
              <a:ext cx="660400" cy="641350"/>
            </a:xfrm>
            <a:prstGeom prst="rect">
              <a:avLst/>
            </a:prstGeom>
          </p:spPr>
          <p:txBody>
            <a:bodyPr lIns="50800" tIns="50800" rIns="50800" bIns="50800" rtlCol="0" anchor="ctr"/>
            <a:lstStyle/>
            <a:p>
              <a:pPr algn="ctr">
                <a:lnSpc>
                  <a:spcPts val="1942"/>
                </a:lnSpc>
              </a:pPr>
              <a:endParaRPr/>
            </a:p>
          </p:txBody>
        </p:sp>
      </p:grpSp>
      <p:grpSp>
        <p:nvGrpSpPr>
          <p:cNvPr id="5" name="Group 5"/>
          <p:cNvGrpSpPr>
            <a:grpSpLocks noChangeAspect="1"/>
          </p:cNvGrpSpPr>
          <p:nvPr/>
        </p:nvGrpSpPr>
        <p:grpSpPr>
          <a:xfrm>
            <a:off x="10172887" y="-1605354"/>
            <a:ext cx="9681750" cy="968171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2267"/>
              </a:stretch>
            </a:blipFill>
          </p:spPr>
        </p:sp>
      </p:grpSp>
      <p:sp>
        <p:nvSpPr>
          <p:cNvPr id="7" name="Freeform 7"/>
          <p:cNvSpPr/>
          <p:nvPr/>
        </p:nvSpPr>
        <p:spPr>
          <a:xfrm rot="-5400000">
            <a:off x="10814806" y="3375422"/>
            <a:ext cx="10287000" cy="3536156"/>
          </a:xfrm>
          <a:custGeom>
            <a:avLst/>
            <a:gdLst/>
            <a:ahLst/>
            <a:cxnLst/>
            <a:rect l="l" t="t" r="r" b="b"/>
            <a:pathLst>
              <a:path w="10287000" h="3536156">
                <a:moveTo>
                  <a:pt x="0" y="0"/>
                </a:moveTo>
                <a:lnTo>
                  <a:pt x="10287000" y="0"/>
                </a:lnTo>
                <a:lnTo>
                  <a:pt x="10287000" y="3536156"/>
                </a:lnTo>
                <a:lnTo>
                  <a:pt x="0" y="35361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5400000">
            <a:off x="11376422" y="3375422"/>
            <a:ext cx="10287000" cy="3536156"/>
          </a:xfrm>
          <a:custGeom>
            <a:avLst/>
            <a:gdLst/>
            <a:ahLst/>
            <a:cxnLst/>
            <a:rect l="l" t="t" r="r" b="b"/>
            <a:pathLst>
              <a:path w="10287000" h="3536156">
                <a:moveTo>
                  <a:pt x="0" y="0"/>
                </a:moveTo>
                <a:lnTo>
                  <a:pt x="10287000" y="0"/>
                </a:lnTo>
                <a:lnTo>
                  <a:pt x="10287000" y="3536156"/>
                </a:lnTo>
                <a:lnTo>
                  <a:pt x="0" y="353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8819193" y="4261550"/>
            <a:ext cx="5006803" cy="4996750"/>
          </a:xfrm>
          <a:custGeom>
            <a:avLst/>
            <a:gdLst/>
            <a:ahLst/>
            <a:cxnLst/>
            <a:rect l="l" t="t" r="r" b="b"/>
            <a:pathLst>
              <a:path w="5006803" h="4996750">
                <a:moveTo>
                  <a:pt x="0" y="0"/>
                </a:moveTo>
                <a:lnTo>
                  <a:pt x="5006804" y="0"/>
                </a:lnTo>
                <a:lnTo>
                  <a:pt x="5006804" y="4996750"/>
                </a:lnTo>
                <a:lnTo>
                  <a:pt x="0" y="4996750"/>
                </a:lnTo>
                <a:lnTo>
                  <a:pt x="0" y="0"/>
                </a:lnTo>
                <a:close/>
              </a:path>
            </a:pathLst>
          </a:custGeom>
          <a:blipFill>
            <a:blip r:embed="rId7"/>
            <a:stretch>
              <a:fillRect/>
            </a:stretch>
          </a:blipFill>
        </p:spPr>
      </p:sp>
      <p:grpSp>
        <p:nvGrpSpPr>
          <p:cNvPr id="10" name="Group 10"/>
          <p:cNvGrpSpPr/>
          <p:nvPr/>
        </p:nvGrpSpPr>
        <p:grpSpPr>
          <a:xfrm>
            <a:off x="8971705" y="4409035"/>
            <a:ext cx="4701780" cy="470178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id="12" name="TextBox 12"/>
            <p:cNvSpPr txBox="1"/>
            <p:nvPr/>
          </p:nvSpPr>
          <p:spPr>
            <a:xfrm>
              <a:off x="76200" y="95250"/>
              <a:ext cx="660400" cy="641350"/>
            </a:xfrm>
            <a:prstGeom prst="rect">
              <a:avLst/>
            </a:prstGeom>
          </p:spPr>
          <p:txBody>
            <a:bodyPr lIns="44370" tIns="44370" rIns="44370" bIns="44370" rtlCol="0" anchor="ctr"/>
            <a:lstStyle/>
            <a:p>
              <a:pPr algn="ctr">
                <a:lnSpc>
                  <a:spcPts val="1942"/>
                </a:lnSpc>
              </a:pPr>
              <a:endParaRPr/>
            </a:p>
          </p:txBody>
        </p:sp>
      </p:grpSp>
      <p:grpSp>
        <p:nvGrpSpPr>
          <p:cNvPr id="13" name="Group 13"/>
          <p:cNvGrpSpPr>
            <a:grpSpLocks noChangeAspect="1"/>
          </p:cNvGrpSpPr>
          <p:nvPr/>
        </p:nvGrpSpPr>
        <p:grpSpPr>
          <a:xfrm>
            <a:off x="9147577" y="4593235"/>
            <a:ext cx="4283481" cy="4283464"/>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6990" r="-16990"/>
              </a:stretch>
            </a:blipFill>
          </p:spPr>
        </p:sp>
      </p:grpSp>
      <p:sp>
        <p:nvSpPr>
          <p:cNvPr id="15" name="Freeform 15"/>
          <p:cNvSpPr/>
          <p:nvPr/>
        </p:nvSpPr>
        <p:spPr>
          <a:xfrm>
            <a:off x="226856" y="262899"/>
            <a:ext cx="4223303" cy="1074030"/>
          </a:xfrm>
          <a:custGeom>
            <a:avLst/>
            <a:gdLst/>
            <a:ahLst/>
            <a:cxnLst/>
            <a:rect l="l" t="t" r="r" b="b"/>
            <a:pathLst>
              <a:path w="4223303" h="1074030">
                <a:moveTo>
                  <a:pt x="0" y="0"/>
                </a:moveTo>
                <a:lnTo>
                  <a:pt x="4223303" y="0"/>
                </a:lnTo>
                <a:lnTo>
                  <a:pt x="4223303" y="1074029"/>
                </a:lnTo>
                <a:lnTo>
                  <a:pt x="0" y="1074029"/>
                </a:lnTo>
                <a:lnTo>
                  <a:pt x="0" y="0"/>
                </a:lnTo>
                <a:close/>
              </a:path>
            </a:pathLst>
          </a:custGeom>
          <a:blipFill>
            <a:blip r:embed="rId9"/>
            <a:stretch>
              <a:fillRect/>
            </a:stretch>
          </a:blipFill>
        </p:spPr>
      </p:sp>
      <p:sp>
        <p:nvSpPr>
          <p:cNvPr id="16" name="TextBox 16"/>
          <p:cNvSpPr txBox="1"/>
          <p:nvPr/>
        </p:nvSpPr>
        <p:spPr>
          <a:xfrm>
            <a:off x="557533" y="2302745"/>
            <a:ext cx="8101278" cy="3334381"/>
          </a:xfrm>
          <a:prstGeom prst="rect">
            <a:avLst/>
          </a:prstGeom>
        </p:spPr>
        <p:txBody>
          <a:bodyPr lIns="0" tIns="0" rIns="0" bIns="0" rtlCol="0" anchor="t">
            <a:spAutoFit/>
          </a:bodyPr>
          <a:lstStyle/>
          <a:p>
            <a:pPr algn="l">
              <a:lnSpc>
                <a:spcPts val="6306"/>
              </a:lnSpc>
            </a:pPr>
            <a:r>
              <a:rPr lang="en-US" sz="7007">
                <a:solidFill>
                  <a:srgbClr val="2D3C68"/>
                </a:solidFill>
                <a:latin typeface="Poppins Bold"/>
              </a:rPr>
              <a:t>AKUNTANSI UNTUK RANTAI PASOKAN KEBERLANJUTAN</a:t>
            </a:r>
          </a:p>
        </p:txBody>
      </p:sp>
      <p:sp>
        <p:nvSpPr>
          <p:cNvPr id="17" name="TextBox 17"/>
          <p:cNvSpPr txBox="1"/>
          <p:nvPr/>
        </p:nvSpPr>
        <p:spPr>
          <a:xfrm>
            <a:off x="557533" y="5501525"/>
            <a:ext cx="8101278" cy="685275"/>
          </a:xfrm>
          <a:prstGeom prst="rect">
            <a:avLst/>
          </a:prstGeom>
        </p:spPr>
        <p:txBody>
          <a:bodyPr lIns="0" tIns="0" rIns="0" bIns="0" rtlCol="0" anchor="t">
            <a:spAutoFit/>
          </a:bodyPr>
          <a:lstStyle/>
          <a:p>
            <a:pPr algn="just">
              <a:lnSpc>
                <a:spcPts val="2604"/>
              </a:lnSpc>
            </a:pPr>
            <a:r>
              <a:rPr lang="en-US" sz="2604">
                <a:solidFill>
                  <a:srgbClr val="2D3C68"/>
                </a:solidFill>
                <a:latin typeface="Poppins"/>
              </a:rPr>
              <a:t>Dosen Pengampu:</a:t>
            </a:r>
          </a:p>
          <a:p>
            <a:pPr algn="just">
              <a:lnSpc>
                <a:spcPts val="2604"/>
              </a:lnSpc>
            </a:pPr>
            <a:r>
              <a:rPr lang="en-US" sz="2604">
                <a:solidFill>
                  <a:srgbClr val="2D3C68"/>
                </a:solidFill>
                <a:latin typeface="Poppins"/>
              </a:rPr>
              <a:t>Jaka Darmawan, SE., M.Ak., Ak., CA., CPA., CMA.</a:t>
            </a:r>
          </a:p>
        </p:txBody>
      </p:sp>
      <p:sp>
        <p:nvSpPr>
          <p:cNvPr id="18" name="TextBox 18"/>
          <p:cNvSpPr txBox="1"/>
          <p:nvPr/>
        </p:nvSpPr>
        <p:spPr>
          <a:xfrm>
            <a:off x="405953" y="9658299"/>
            <a:ext cx="5275557"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flipH="1" flipV="1">
            <a:off x="15401923" y="-208640"/>
            <a:ext cx="3545250" cy="3531956"/>
          </a:xfrm>
          <a:custGeom>
            <a:avLst/>
            <a:gdLst/>
            <a:ahLst/>
            <a:cxnLst/>
            <a:rect l="l" t="t" r="r" b="b"/>
            <a:pathLst>
              <a:path w="3545250" h="3531956">
                <a:moveTo>
                  <a:pt x="3545250" y="3531955"/>
                </a:moveTo>
                <a:lnTo>
                  <a:pt x="0" y="3531955"/>
                </a:lnTo>
                <a:lnTo>
                  <a:pt x="0" y="0"/>
                </a:lnTo>
                <a:lnTo>
                  <a:pt x="3545250" y="0"/>
                </a:lnTo>
                <a:lnTo>
                  <a:pt x="3545250" y="3531955"/>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21556" y="273823"/>
            <a:ext cx="5047040" cy="1283514"/>
          </a:xfrm>
          <a:custGeom>
            <a:avLst/>
            <a:gdLst/>
            <a:ahLst/>
            <a:cxnLst/>
            <a:rect l="l" t="t" r="r" b="b"/>
            <a:pathLst>
              <a:path w="5047040" h="1283514">
                <a:moveTo>
                  <a:pt x="0" y="0"/>
                </a:moveTo>
                <a:lnTo>
                  <a:pt x="5047040" y="0"/>
                </a:lnTo>
                <a:lnTo>
                  <a:pt x="5047040" y="1283515"/>
                </a:lnTo>
                <a:lnTo>
                  <a:pt x="0" y="1283515"/>
                </a:lnTo>
                <a:lnTo>
                  <a:pt x="0" y="0"/>
                </a:lnTo>
                <a:close/>
              </a:path>
            </a:pathLst>
          </a:custGeom>
          <a:blipFill>
            <a:blip r:embed="rId4"/>
            <a:stretch>
              <a:fillRect/>
            </a:stretch>
          </a:blipFill>
        </p:spPr>
      </p:sp>
      <p:sp>
        <p:nvSpPr>
          <p:cNvPr id="4" name="TextBox 4"/>
          <p:cNvSpPr txBox="1"/>
          <p:nvPr/>
        </p:nvSpPr>
        <p:spPr>
          <a:xfrm>
            <a:off x="13931165" y="10053955"/>
            <a:ext cx="5961365"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
        <p:nvSpPr>
          <p:cNvPr id="5" name="TextBox 5"/>
          <p:cNvSpPr txBox="1"/>
          <p:nvPr/>
        </p:nvSpPr>
        <p:spPr>
          <a:xfrm>
            <a:off x="6484983" y="1128444"/>
            <a:ext cx="10426864" cy="1371600"/>
          </a:xfrm>
          <a:prstGeom prst="rect">
            <a:avLst/>
          </a:prstGeom>
        </p:spPr>
        <p:txBody>
          <a:bodyPr lIns="0" tIns="0" rIns="0" bIns="0" rtlCol="0" anchor="t">
            <a:spAutoFit/>
          </a:bodyPr>
          <a:lstStyle/>
          <a:p>
            <a:pPr algn="just">
              <a:lnSpc>
                <a:spcPts val="3600"/>
              </a:lnSpc>
            </a:pPr>
            <a:r>
              <a:rPr lang="en-US" sz="3000" spc="89">
                <a:solidFill>
                  <a:srgbClr val="2D3C68"/>
                </a:solidFill>
                <a:latin typeface="Saira Black"/>
              </a:rPr>
              <a:t>IMPLEMENTASI MANAJEMEN RANTAI PASOK KEBERLANJUTAN DAN BLOCKCHAIN PADA INDUSTRI</a:t>
            </a:r>
          </a:p>
          <a:p>
            <a:pPr algn="just">
              <a:lnSpc>
                <a:spcPts val="3600"/>
              </a:lnSpc>
            </a:pPr>
            <a:endParaRPr lang="en-US" sz="3000" spc="89">
              <a:solidFill>
                <a:srgbClr val="2D3C68"/>
              </a:solidFill>
              <a:latin typeface="Saira Black"/>
            </a:endParaRPr>
          </a:p>
        </p:txBody>
      </p:sp>
      <p:sp>
        <p:nvSpPr>
          <p:cNvPr id="6" name="TextBox 6"/>
          <p:cNvSpPr txBox="1"/>
          <p:nvPr/>
        </p:nvSpPr>
        <p:spPr>
          <a:xfrm>
            <a:off x="6427871" y="2072395"/>
            <a:ext cx="11241698" cy="8090780"/>
          </a:xfrm>
          <a:prstGeom prst="rect">
            <a:avLst/>
          </a:prstGeom>
        </p:spPr>
        <p:txBody>
          <a:bodyPr lIns="0" tIns="0" rIns="0" bIns="0" rtlCol="0" anchor="t">
            <a:spAutoFit/>
          </a:bodyPr>
          <a:lstStyle/>
          <a:p>
            <a:pPr algn="just">
              <a:lnSpc>
                <a:spcPts val="2840"/>
              </a:lnSpc>
            </a:pPr>
            <a:r>
              <a:rPr lang="en-US" sz="1893" spc="18">
                <a:solidFill>
                  <a:srgbClr val="2D3C68"/>
                </a:solidFill>
                <a:latin typeface="Saira Medium Bold"/>
              </a:rPr>
              <a:t> Manajemen rantai pasok keberlanjutan telah dilaksanakan oleh beberapa perusahaan di Indonesia. Penerapan ini berdampak positif terhadap keberlangsungan usaha dan meningkatkan citra positif perusahaan di masyarakat. Berikut ini beberapa contoh implementasi manajemen rantai pasok keberlanjutan di beberapa perusahaan.</a:t>
            </a:r>
          </a:p>
          <a:p>
            <a:pPr marL="408822" lvl="1" indent="-204411" algn="just">
              <a:lnSpc>
                <a:spcPts val="2840"/>
              </a:lnSpc>
              <a:buAutoNum type="arabicPeriod"/>
            </a:pPr>
            <a:r>
              <a:rPr lang="en-US" sz="1893" spc="18">
                <a:solidFill>
                  <a:srgbClr val="2D3C68"/>
                </a:solidFill>
                <a:latin typeface="Saira Medium Bold"/>
              </a:rPr>
              <a:t> PT Nestle Indonesia melakukan upaya keberlanjutan dalam tahapan rantai pasok dengan menerapkan standar lingkungan dan klaim keberlanjutan pada konsumen. </a:t>
            </a:r>
          </a:p>
          <a:p>
            <a:pPr marL="408822" lvl="1" indent="-204411" algn="just">
              <a:lnSpc>
                <a:spcPts val="2840"/>
              </a:lnSpc>
              <a:buAutoNum type="arabicPeriod"/>
            </a:pPr>
            <a:r>
              <a:rPr lang="en-US" sz="1893" spc="18">
                <a:solidFill>
                  <a:srgbClr val="2D3C68"/>
                </a:solidFill>
                <a:latin typeface="Saira Medium Bold"/>
              </a:rPr>
              <a:t>PT Medco E&amp;P Indonesia menerapkan green purchasing dalam memilih dan menyeleksi pemasok sebagai partner. PT Medco membuat standar perilaku yang dianut olch lingkungan kerja perseroan berdasarkan nilai perusahaan. </a:t>
            </a:r>
          </a:p>
          <a:p>
            <a:pPr marL="408822" lvl="1" indent="-204411" algn="just">
              <a:lnSpc>
                <a:spcPts val="2840"/>
              </a:lnSpc>
              <a:buAutoNum type="arabicPeriod"/>
            </a:pPr>
            <a:r>
              <a:rPr lang="en-US" sz="1893" spc="18">
                <a:solidFill>
                  <a:srgbClr val="2D3C68"/>
                </a:solidFill>
                <a:latin typeface="Saira Medium Bold"/>
              </a:rPr>
              <a:t>PT Bukit Asam Tbk. menerapkan green purchasing sebagai upaya seleksi pemasok dengan menerapkan Sistem Manajemen Keselamatan Kerja (SMK3).</a:t>
            </a:r>
          </a:p>
          <a:p>
            <a:pPr marL="408822" lvl="1" indent="-204411" algn="just">
              <a:lnSpc>
                <a:spcPts val="2840"/>
              </a:lnSpc>
              <a:buAutoNum type="arabicPeriod"/>
            </a:pPr>
            <a:r>
              <a:rPr lang="en-US" sz="1893" spc="18">
                <a:solidFill>
                  <a:srgbClr val="2D3C68"/>
                </a:solidFill>
                <a:latin typeface="Saira Medium Bold"/>
              </a:rPr>
              <a:t>PT Pertamina Geothermal Energy melaksanakan green purchasing dengan melaksanakan seleksi terhadap pemasok. Menerapkan kode etik perusahaan kepada setiap aktivitas operasional perusahaan.</a:t>
            </a:r>
          </a:p>
          <a:p>
            <a:pPr marL="408822" lvl="1" indent="-204411" algn="just">
              <a:lnSpc>
                <a:spcPts val="2840"/>
              </a:lnSpc>
              <a:buAutoNum type="arabicPeriod"/>
            </a:pPr>
            <a:r>
              <a:rPr lang="en-US" sz="1893" spc="18">
                <a:solidFill>
                  <a:srgbClr val="2D3C68"/>
                </a:solidFill>
                <a:latin typeface="Saira Medium Bold"/>
              </a:rPr>
              <a:t>PT Holcim Indonesia menerapkan green purchasing dengan melakukan seleksi pemasok dengan dengan kegiatan program pendayagunaan lahan perkebunan kayu putih. </a:t>
            </a:r>
          </a:p>
          <a:p>
            <a:pPr marL="408822" lvl="1" indent="-204411" algn="just">
              <a:lnSpc>
                <a:spcPts val="2840"/>
              </a:lnSpc>
              <a:buAutoNum type="arabicPeriod"/>
            </a:pPr>
            <a:r>
              <a:rPr lang="en-US" sz="1893" spc="18">
                <a:solidFill>
                  <a:srgbClr val="2D3C68"/>
                </a:solidFill>
                <a:latin typeface="Saira Medium Bold"/>
              </a:rPr>
              <a:t>PT Biofarma Persero. PT Biofarma menerapkan beberapa kebijakan green company dengan sistem game proses. Game proses merupakan proses bisnis perusahaan dari pemilihan bahan baku, melalui seleksi vendor-vendor yang memiliki kesadaran lingkungan tinggi. </a:t>
            </a:r>
          </a:p>
          <a:p>
            <a:pPr marL="408822" lvl="1" indent="-204411" algn="just">
              <a:lnSpc>
                <a:spcPts val="2840"/>
              </a:lnSpc>
              <a:buAutoNum type="arabicPeriod"/>
            </a:pPr>
            <a:r>
              <a:rPr lang="en-US" sz="1893" spc="18">
                <a:solidFill>
                  <a:srgbClr val="2D3C68"/>
                </a:solidFill>
                <a:latin typeface="Saira Medium Bold"/>
              </a:rPr>
              <a:t>PT Pertamina Persero sejak tahun 2010 menerapkan sistem contractor safety management system (CSMS). Sistem ini merupakan bagian dari mitigasi risiko K3 sesuai peraturan SKK Migas.</a:t>
            </a:r>
          </a:p>
          <a:p>
            <a:pPr algn="l">
              <a:lnSpc>
                <a:spcPts val="2840"/>
              </a:lnSpc>
            </a:pPr>
            <a:endParaRPr lang="en-US" sz="1893" spc="18">
              <a:solidFill>
                <a:srgbClr val="2D3C68"/>
              </a:solidFill>
              <a:latin typeface="Saira Medium Bold"/>
            </a:endParaRPr>
          </a:p>
        </p:txBody>
      </p:sp>
      <p:sp>
        <p:nvSpPr>
          <p:cNvPr id="7" name="Freeform 7"/>
          <p:cNvSpPr/>
          <p:nvPr/>
        </p:nvSpPr>
        <p:spPr>
          <a:xfrm>
            <a:off x="0" y="1765978"/>
            <a:ext cx="6262331" cy="8521022"/>
          </a:xfrm>
          <a:custGeom>
            <a:avLst/>
            <a:gdLst/>
            <a:ahLst/>
            <a:cxnLst/>
            <a:rect l="l" t="t" r="r" b="b"/>
            <a:pathLst>
              <a:path w="6262331" h="8521022">
                <a:moveTo>
                  <a:pt x="0" y="0"/>
                </a:moveTo>
                <a:lnTo>
                  <a:pt x="6262331" y="0"/>
                </a:lnTo>
                <a:lnTo>
                  <a:pt x="6262331" y="8521022"/>
                </a:lnTo>
                <a:lnTo>
                  <a:pt x="0" y="8521022"/>
                </a:lnTo>
                <a:lnTo>
                  <a:pt x="0" y="0"/>
                </a:lnTo>
                <a:close/>
              </a:path>
            </a:pathLst>
          </a:custGeom>
          <a:blipFill>
            <a:blip r:embed="rId5"/>
            <a:stretch>
              <a:fillRect l="-73047" t="-20724" r="-73047"/>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3270605" y="2965443"/>
            <a:ext cx="11008536" cy="1100853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383"/>
            </a:solidFill>
          </p:spPr>
        </p:sp>
        <p:sp>
          <p:nvSpPr>
            <p:cNvPr id="4" name="TextBox 4"/>
            <p:cNvSpPr txBox="1"/>
            <p:nvPr/>
          </p:nvSpPr>
          <p:spPr>
            <a:xfrm>
              <a:off x="76200" y="95250"/>
              <a:ext cx="660400" cy="641350"/>
            </a:xfrm>
            <a:prstGeom prst="rect">
              <a:avLst/>
            </a:prstGeom>
          </p:spPr>
          <p:txBody>
            <a:bodyPr lIns="86179" tIns="86179" rIns="86179" bIns="86179" rtlCol="0" anchor="ctr"/>
            <a:lstStyle/>
            <a:p>
              <a:pPr algn="ctr">
                <a:lnSpc>
                  <a:spcPts val="1942"/>
                </a:lnSpc>
              </a:pPr>
              <a:endParaRPr/>
            </a:p>
          </p:txBody>
        </p:sp>
      </p:grpSp>
      <p:grpSp>
        <p:nvGrpSpPr>
          <p:cNvPr id="5" name="Group 5"/>
          <p:cNvGrpSpPr/>
          <p:nvPr/>
        </p:nvGrpSpPr>
        <p:grpSpPr>
          <a:xfrm>
            <a:off x="-2875413" y="3360635"/>
            <a:ext cx="10218152" cy="1021815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3C7E"/>
            </a:solidFill>
          </p:spPr>
        </p:sp>
        <p:sp>
          <p:nvSpPr>
            <p:cNvPr id="7" name="TextBox 7"/>
            <p:cNvSpPr txBox="1"/>
            <p:nvPr/>
          </p:nvSpPr>
          <p:spPr>
            <a:xfrm>
              <a:off x="76200" y="95250"/>
              <a:ext cx="660400" cy="641350"/>
            </a:xfrm>
            <a:prstGeom prst="rect">
              <a:avLst/>
            </a:prstGeom>
          </p:spPr>
          <p:txBody>
            <a:bodyPr lIns="86179" tIns="86179" rIns="86179" bIns="86179" rtlCol="0" anchor="ctr"/>
            <a:lstStyle/>
            <a:p>
              <a:pPr algn="ctr">
                <a:lnSpc>
                  <a:spcPts val="1942"/>
                </a:lnSpc>
              </a:pPr>
              <a:endParaRPr/>
            </a:p>
          </p:txBody>
        </p:sp>
      </p:grpSp>
      <p:grpSp>
        <p:nvGrpSpPr>
          <p:cNvPr id="8" name="Group 8"/>
          <p:cNvGrpSpPr/>
          <p:nvPr/>
        </p:nvGrpSpPr>
        <p:grpSpPr>
          <a:xfrm>
            <a:off x="-2553174" y="3682893"/>
            <a:ext cx="9573676" cy="957363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37773" t="-30036" r="-39315"/>
              </a:stretch>
            </a:blipFill>
          </p:spPr>
        </p:sp>
      </p:grpSp>
      <p:sp>
        <p:nvSpPr>
          <p:cNvPr id="10" name="Freeform 10"/>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3275763" y="2234958"/>
            <a:ext cx="4143240" cy="4134920"/>
          </a:xfrm>
          <a:custGeom>
            <a:avLst/>
            <a:gdLst/>
            <a:ahLst/>
            <a:cxnLst/>
            <a:rect l="l" t="t" r="r" b="b"/>
            <a:pathLst>
              <a:path w="4143240" h="4134920">
                <a:moveTo>
                  <a:pt x="0" y="0"/>
                </a:moveTo>
                <a:lnTo>
                  <a:pt x="4143239" y="0"/>
                </a:lnTo>
                <a:lnTo>
                  <a:pt x="4143239" y="4134920"/>
                </a:lnTo>
                <a:lnTo>
                  <a:pt x="0" y="4134920"/>
                </a:lnTo>
                <a:lnTo>
                  <a:pt x="0" y="0"/>
                </a:lnTo>
                <a:close/>
              </a:path>
            </a:pathLst>
          </a:custGeom>
          <a:blipFill>
            <a:blip r:embed="rId5"/>
            <a:stretch>
              <a:fillRect/>
            </a:stretch>
          </a:blipFill>
        </p:spPr>
      </p:sp>
      <p:grpSp>
        <p:nvGrpSpPr>
          <p:cNvPr id="12" name="Group 12"/>
          <p:cNvGrpSpPr/>
          <p:nvPr/>
        </p:nvGrpSpPr>
        <p:grpSpPr>
          <a:xfrm>
            <a:off x="3401970" y="2357005"/>
            <a:ext cx="3890826" cy="389082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id="14" name="TextBox 14"/>
            <p:cNvSpPr txBox="1"/>
            <p:nvPr/>
          </p:nvSpPr>
          <p:spPr>
            <a:xfrm>
              <a:off x="76200" y="95250"/>
              <a:ext cx="660400" cy="641350"/>
            </a:xfrm>
            <a:prstGeom prst="rect">
              <a:avLst/>
            </a:prstGeom>
          </p:spPr>
          <p:txBody>
            <a:bodyPr lIns="36717" tIns="36717" rIns="36717" bIns="36717" rtlCol="0" anchor="ctr"/>
            <a:lstStyle/>
            <a:p>
              <a:pPr algn="ctr">
                <a:lnSpc>
                  <a:spcPts val="1942"/>
                </a:lnSpc>
              </a:pPr>
              <a:endParaRPr/>
            </a:p>
          </p:txBody>
        </p:sp>
      </p:grpSp>
      <p:grpSp>
        <p:nvGrpSpPr>
          <p:cNvPr id="15" name="Group 15"/>
          <p:cNvGrpSpPr/>
          <p:nvPr/>
        </p:nvGrpSpPr>
        <p:grpSpPr>
          <a:xfrm>
            <a:off x="3547508" y="2509435"/>
            <a:ext cx="3544674" cy="3544660"/>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17316" r="-17316"/>
              </a:stretch>
            </a:blipFill>
          </p:spPr>
        </p:sp>
      </p:grpSp>
      <p:sp>
        <p:nvSpPr>
          <p:cNvPr id="17" name="Freeform 17"/>
          <p:cNvSpPr/>
          <p:nvPr/>
        </p:nvSpPr>
        <p:spPr>
          <a:xfrm>
            <a:off x="226856" y="262899"/>
            <a:ext cx="4223303" cy="1074030"/>
          </a:xfrm>
          <a:custGeom>
            <a:avLst/>
            <a:gdLst/>
            <a:ahLst/>
            <a:cxnLst/>
            <a:rect l="l" t="t" r="r" b="b"/>
            <a:pathLst>
              <a:path w="4223303" h="1074030">
                <a:moveTo>
                  <a:pt x="0" y="0"/>
                </a:moveTo>
                <a:lnTo>
                  <a:pt x="4223303" y="0"/>
                </a:lnTo>
                <a:lnTo>
                  <a:pt x="4223303" y="1074029"/>
                </a:lnTo>
                <a:lnTo>
                  <a:pt x="0" y="1074029"/>
                </a:lnTo>
                <a:lnTo>
                  <a:pt x="0" y="0"/>
                </a:lnTo>
                <a:close/>
              </a:path>
            </a:pathLst>
          </a:custGeom>
          <a:blipFill>
            <a:blip r:embed="rId7"/>
            <a:stretch>
              <a:fillRect/>
            </a:stretch>
          </a:blipFill>
        </p:spPr>
      </p:sp>
      <p:sp>
        <p:nvSpPr>
          <p:cNvPr id="18" name="TextBox 18"/>
          <p:cNvSpPr txBox="1"/>
          <p:nvPr/>
        </p:nvSpPr>
        <p:spPr>
          <a:xfrm>
            <a:off x="8033256" y="2027482"/>
            <a:ext cx="7004818" cy="937961"/>
          </a:xfrm>
          <a:prstGeom prst="rect">
            <a:avLst/>
          </a:prstGeom>
        </p:spPr>
        <p:txBody>
          <a:bodyPr lIns="0" tIns="0" rIns="0" bIns="0" rtlCol="0" anchor="t">
            <a:spAutoFit/>
          </a:bodyPr>
          <a:lstStyle/>
          <a:p>
            <a:pPr algn="l">
              <a:lnSpc>
                <a:spcPts val="7452"/>
              </a:lnSpc>
            </a:pPr>
            <a:r>
              <a:rPr lang="en-US" sz="6210" spc="186">
                <a:solidFill>
                  <a:srgbClr val="253C7E"/>
                </a:solidFill>
                <a:latin typeface="Saira Heavy"/>
              </a:rPr>
              <a:t>KESIMPULAN</a:t>
            </a:r>
          </a:p>
        </p:txBody>
      </p:sp>
      <p:sp>
        <p:nvSpPr>
          <p:cNvPr id="19" name="TextBox 19"/>
          <p:cNvSpPr txBox="1"/>
          <p:nvPr/>
        </p:nvSpPr>
        <p:spPr>
          <a:xfrm>
            <a:off x="8033256" y="3030126"/>
            <a:ext cx="9226044" cy="5981263"/>
          </a:xfrm>
          <a:prstGeom prst="rect">
            <a:avLst/>
          </a:prstGeom>
        </p:spPr>
        <p:txBody>
          <a:bodyPr lIns="0" tIns="0" rIns="0" bIns="0" rtlCol="0" anchor="t">
            <a:spAutoFit/>
          </a:bodyPr>
          <a:lstStyle/>
          <a:p>
            <a:pPr algn="l">
              <a:lnSpc>
                <a:spcPts val="3392"/>
              </a:lnSpc>
            </a:pPr>
            <a:r>
              <a:rPr lang="en-US" sz="2261" spc="22">
                <a:solidFill>
                  <a:srgbClr val="253C7E"/>
                </a:solidFill>
                <a:latin typeface="Saira Medium Bold"/>
              </a:rPr>
              <a:t>Keberlanjutan dalam manajemen rantai pasok sangat penting untuk menghadapi tantangan lingkungan akibat industrialisasi yang pesat. Praktik ramah lingkungan dalam setiap tahap operasional dan penggunaan akuntansi keberlanjutan memungkinkan perusahaan mengurangi dampak negatif terhadap ekosistem, serta mengukur dan melaporkan kinerja keberlanjutan mereka dengan transparan. Implementasi di Indonesia, seperti oleh PT Nestle Indonesia dan PT Medco E&amp;P Indonesia, menunjukkan bahwa praktik seperti green purchasing dan teknologi blockchain meningkatkan efisiensi operasional dan reputasi perusahaan. Penelitian ini menegaskan bahwa akuntansi keberlanjutan adalah alat penting untuk mencapai tujuan keberlanjutan dalam rantai pasok, memberikan manfaat jangka panjang bagi lingkungan dan bisnis.</a:t>
            </a:r>
          </a:p>
        </p:txBody>
      </p:sp>
      <p:sp>
        <p:nvSpPr>
          <p:cNvPr id="20" name="TextBox 20"/>
          <p:cNvSpPr txBox="1"/>
          <p:nvPr/>
        </p:nvSpPr>
        <p:spPr>
          <a:xfrm>
            <a:off x="16760804" y="9856305"/>
            <a:ext cx="3714754"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Auditing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5170832" y="-1235867"/>
            <a:ext cx="12758735" cy="127587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3C7E"/>
            </a:solidFill>
          </p:spPr>
        </p:sp>
        <p:sp>
          <p:nvSpPr>
            <p:cNvPr id="4" name="TextBox 4"/>
            <p:cNvSpPr txBox="1"/>
            <p:nvPr/>
          </p:nvSpPr>
          <p:spPr>
            <a:xfrm>
              <a:off x="76200" y="95250"/>
              <a:ext cx="660400" cy="641350"/>
            </a:xfrm>
            <a:prstGeom prst="rect">
              <a:avLst/>
            </a:prstGeom>
          </p:spPr>
          <p:txBody>
            <a:bodyPr lIns="62809" tIns="62809" rIns="62809" bIns="62809" rtlCol="0" anchor="ctr"/>
            <a:lstStyle/>
            <a:p>
              <a:pPr algn="ctr">
                <a:lnSpc>
                  <a:spcPts val="1942"/>
                </a:lnSpc>
              </a:pPr>
              <a:endParaRPr/>
            </a:p>
          </p:txBody>
        </p:sp>
      </p:grpSp>
      <p:grpSp>
        <p:nvGrpSpPr>
          <p:cNvPr id="5" name="Group 5"/>
          <p:cNvGrpSpPr>
            <a:grpSpLocks noChangeAspect="1"/>
          </p:cNvGrpSpPr>
          <p:nvPr/>
        </p:nvGrpSpPr>
        <p:grpSpPr>
          <a:xfrm>
            <a:off x="-4776731" y="-841743"/>
            <a:ext cx="11970534" cy="11970486"/>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r="-34415"/>
              </a:stretch>
            </a:blipFill>
          </p:spPr>
        </p:sp>
      </p:grpSp>
      <p:sp>
        <p:nvSpPr>
          <p:cNvPr id="7" name="Freeform 7"/>
          <p:cNvSpPr/>
          <p:nvPr/>
        </p:nvSpPr>
        <p:spPr>
          <a:xfrm rot="-5400000" flipH="1" flipV="1">
            <a:off x="-2796406" y="3375422"/>
            <a:ext cx="10287000" cy="3536156"/>
          </a:xfrm>
          <a:custGeom>
            <a:avLst/>
            <a:gdLst/>
            <a:ahLst/>
            <a:cxnLst/>
            <a:rect l="l" t="t" r="r" b="b"/>
            <a:pathLst>
              <a:path w="10287000" h="3536156">
                <a:moveTo>
                  <a:pt x="10287000" y="3536156"/>
                </a:moveTo>
                <a:lnTo>
                  <a:pt x="0" y="3536156"/>
                </a:lnTo>
                <a:lnTo>
                  <a:pt x="0" y="0"/>
                </a:lnTo>
                <a:lnTo>
                  <a:pt x="10287000" y="0"/>
                </a:lnTo>
                <a:lnTo>
                  <a:pt x="10287000" y="3536156"/>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5400000" flipH="1" flipV="1">
            <a:off x="-3375422" y="3375422"/>
            <a:ext cx="10287000" cy="3536156"/>
          </a:xfrm>
          <a:custGeom>
            <a:avLst/>
            <a:gdLst/>
            <a:ahLst/>
            <a:cxnLst/>
            <a:rect l="l" t="t" r="r" b="b"/>
            <a:pathLst>
              <a:path w="10287000" h="3536156">
                <a:moveTo>
                  <a:pt x="10287000" y="3536156"/>
                </a:moveTo>
                <a:lnTo>
                  <a:pt x="0" y="3536156"/>
                </a:lnTo>
                <a:lnTo>
                  <a:pt x="0" y="0"/>
                </a:lnTo>
                <a:lnTo>
                  <a:pt x="10287000" y="0"/>
                </a:lnTo>
                <a:lnTo>
                  <a:pt x="10287000" y="3536156"/>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9336064" y="3148021"/>
            <a:ext cx="6110279" cy="6110279"/>
          </a:xfrm>
          <a:custGeom>
            <a:avLst/>
            <a:gdLst/>
            <a:ahLst/>
            <a:cxnLst/>
            <a:rect l="l" t="t" r="r" b="b"/>
            <a:pathLst>
              <a:path w="6110279" h="6110279">
                <a:moveTo>
                  <a:pt x="0" y="0"/>
                </a:moveTo>
                <a:lnTo>
                  <a:pt x="6110280" y="0"/>
                </a:lnTo>
                <a:lnTo>
                  <a:pt x="6110280" y="6110279"/>
                </a:lnTo>
                <a:lnTo>
                  <a:pt x="0" y="6110279"/>
                </a:lnTo>
                <a:lnTo>
                  <a:pt x="0" y="0"/>
                </a:lnTo>
                <a:close/>
              </a:path>
            </a:pathLst>
          </a:custGeom>
          <a:blipFill>
            <a:blip r:embed="rId9"/>
            <a:stretch>
              <a:fillRect/>
            </a:stretch>
          </a:blipFill>
        </p:spPr>
      </p:sp>
      <p:sp>
        <p:nvSpPr>
          <p:cNvPr id="11" name="TextBox 11"/>
          <p:cNvSpPr txBox="1"/>
          <p:nvPr/>
        </p:nvSpPr>
        <p:spPr>
          <a:xfrm>
            <a:off x="7193803" y="1662515"/>
            <a:ext cx="9972677" cy="1399112"/>
          </a:xfrm>
          <a:prstGeom prst="rect">
            <a:avLst/>
          </a:prstGeom>
        </p:spPr>
        <p:txBody>
          <a:bodyPr lIns="0" tIns="0" rIns="0" bIns="0" rtlCol="0" anchor="t">
            <a:spAutoFit/>
          </a:bodyPr>
          <a:lstStyle/>
          <a:p>
            <a:pPr algn="ctr">
              <a:lnSpc>
                <a:spcPts val="9424"/>
              </a:lnSpc>
            </a:pPr>
            <a:r>
              <a:rPr lang="en-US" sz="10472">
                <a:solidFill>
                  <a:srgbClr val="2D3C68"/>
                </a:solidFill>
                <a:latin typeface="Poppins Bold"/>
              </a:rPr>
              <a:t> TERIMA KASIH</a:t>
            </a:r>
          </a:p>
        </p:txBody>
      </p:sp>
      <p:sp>
        <p:nvSpPr>
          <p:cNvPr id="12" name="TextBox 12"/>
          <p:cNvSpPr txBox="1"/>
          <p:nvPr/>
        </p:nvSpPr>
        <p:spPr>
          <a:xfrm>
            <a:off x="13710085" y="10053955"/>
            <a:ext cx="5299206"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Akuntanasi Dan Laporan Keberlanjutan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770274" y="1665258"/>
            <a:ext cx="6956484" cy="695648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383"/>
            </a:solidFill>
          </p:spPr>
        </p:sp>
        <p:sp>
          <p:nvSpPr>
            <p:cNvPr id="4" name="TextBox 4"/>
            <p:cNvSpPr txBox="1"/>
            <p:nvPr/>
          </p:nvSpPr>
          <p:spPr>
            <a:xfrm>
              <a:off x="76200" y="95250"/>
              <a:ext cx="660400" cy="641350"/>
            </a:xfrm>
            <a:prstGeom prst="rect">
              <a:avLst/>
            </a:prstGeom>
          </p:spPr>
          <p:txBody>
            <a:bodyPr lIns="54458" tIns="54458" rIns="54458" bIns="54458" rtlCol="0" anchor="ctr"/>
            <a:lstStyle/>
            <a:p>
              <a:pPr algn="ctr">
                <a:lnSpc>
                  <a:spcPts val="1942"/>
                </a:lnSpc>
              </a:pPr>
              <a:endParaRPr/>
            </a:p>
          </p:txBody>
        </p:sp>
      </p:grpSp>
      <p:grpSp>
        <p:nvGrpSpPr>
          <p:cNvPr id="5" name="Group 5"/>
          <p:cNvGrpSpPr/>
          <p:nvPr/>
        </p:nvGrpSpPr>
        <p:grpSpPr>
          <a:xfrm>
            <a:off x="2020003" y="1914986"/>
            <a:ext cx="6457027" cy="645702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3C7E"/>
            </a:solidFill>
          </p:spPr>
        </p:sp>
        <p:sp>
          <p:nvSpPr>
            <p:cNvPr id="7" name="TextBox 7"/>
            <p:cNvSpPr txBox="1"/>
            <p:nvPr/>
          </p:nvSpPr>
          <p:spPr>
            <a:xfrm>
              <a:off x="76200" y="95250"/>
              <a:ext cx="660400" cy="641350"/>
            </a:xfrm>
            <a:prstGeom prst="rect">
              <a:avLst/>
            </a:prstGeom>
          </p:spPr>
          <p:txBody>
            <a:bodyPr lIns="54458" tIns="54458" rIns="54458" bIns="54458" rtlCol="0" anchor="ctr"/>
            <a:lstStyle/>
            <a:p>
              <a:pPr algn="ctr">
                <a:lnSpc>
                  <a:spcPts val="1942"/>
                </a:lnSpc>
              </a:pPr>
              <a:endParaRPr/>
            </a:p>
          </p:txBody>
        </p:sp>
      </p:grpSp>
      <p:grpSp>
        <p:nvGrpSpPr>
          <p:cNvPr id="8" name="Group 8"/>
          <p:cNvGrpSpPr>
            <a:grpSpLocks noChangeAspect="1"/>
          </p:cNvGrpSpPr>
          <p:nvPr/>
        </p:nvGrpSpPr>
        <p:grpSpPr>
          <a:xfrm>
            <a:off x="2223631" y="2118627"/>
            <a:ext cx="6049771" cy="604974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sp>
        <p:nvSpPr>
          <p:cNvPr id="10" name="TextBox 10"/>
          <p:cNvSpPr txBox="1"/>
          <p:nvPr/>
        </p:nvSpPr>
        <p:spPr>
          <a:xfrm>
            <a:off x="405953" y="9658299"/>
            <a:ext cx="4842563"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
        <p:nvSpPr>
          <p:cNvPr id="11" name="Freeform 11"/>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2"/>
          <p:cNvGrpSpPr/>
          <p:nvPr/>
        </p:nvGrpSpPr>
        <p:grpSpPr>
          <a:xfrm>
            <a:off x="9144000" y="2118627"/>
            <a:ext cx="7949007" cy="1756410"/>
            <a:chOff x="0" y="0"/>
            <a:chExt cx="10598676" cy="2341880"/>
          </a:xfrm>
        </p:grpSpPr>
        <p:sp>
          <p:nvSpPr>
            <p:cNvPr id="13" name="TextBox 13"/>
            <p:cNvSpPr txBox="1"/>
            <p:nvPr/>
          </p:nvSpPr>
          <p:spPr>
            <a:xfrm>
              <a:off x="2117108" y="133350"/>
              <a:ext cx="8481569" cy="2208530"/>
            </a:xfrm>
            <a:prstGeom prst="rect">
              <a:avLst/>
            </a:prstGeom>
          </p:spPr>
          <p:txBody>
            <a:bodyPr lIns="0" tIns="0" rIns="0" bIns="0" rtlCol="0" anchor="t">
              <a:spAutoFit/>
            </a:bodyPr>
            <a:lstStyle/>
            <a:p>
              <a:pPr algn="l">
                <a:lnSpc>
                  <a:spcPts val="5940"/>
                </a:lnSpc>
              </a:pPr>
              <a:r>
                <a:rPr lang="en-US" sz="6600">
                  <a:solidFill>
                    <a:srgbClr val="2D3C68"/>
                  </a:solidFill>
                  <a:latin typeface="Poppins Bold"/>
                </a:rPr>
                <a:t>POKOK PEMBAHASAN</a:t>
              </a:r>
            </a:p>
          </p:txBody>
        </p:sp>
        <p:sp>
          <p:nvSpPr>
            <p:cNvPr id="14" name="Freeform 14"/>
            <p:cNvSpPr/>
            <p:nvPr/>
          </p:nvSpPr>
          <p:spPr>
            <a:xfrm>
              <a:off x="0" y="240666"/>
              <a:ext cx="1636877" cy="1963271"/>
            </a:xfrm>
            <a:custGeom>
              <a:avLst/>
              <a:gdLst/>
              <a:ahLst/>
              <a:cxnLst/>
              <a:rect l="l" t="t" r="r" b="b"/>
              <a:pathLst>
                <a:path w="1636877" h="1963271">
                  <a:moveTo>
                    <a:pt x="0" y="0"/>
                  </a:moveTo>
                  <a:lnTo>
                    <a:pt x="1636877" y="0"/>
                  </a:lnTo>
                  <a:lnTo>
                    <a:pt x="1636877" y="1963270"/>
                  </a:lnTo>
                  <a:lnTo>
                    <a:pt x="0" y="1963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5" name="Freeform 15"/>
          <p:cNvSpPr/>
          <p:nvPr/>
        </p:nvSpPr>
        <p:spPr>
          <a:xfrm>
            <a:off x="226856" y="262899"/>
            <a:ext cx="4223303" cy="1074030"/>
          </a:xfrm>
          <a:custGeom>
            <a:avLst/>
            <a:gdLst/>
            <a:ahLst/>
            <a:cxnLst/>
            <a:rect l="l" t="t" r="r" b="b"/>
            <a:pathLst>
              <a:path w="4223303" h="1074030">
                <a:moveTo>
                  <a:pt x="0" y="0"/>
                </a:moveTo>
                <a:lnTo>
                  <a:pt x="4223303" y="0"/>
                </a:lnTo>
                <a:lnTo>
                  <a:pt x="4223303" y="1074029"/>
                </a:lnTo>
                <a:lnTo>
                  <a:pt x="0" y="1074029"/>
                </a:lnTo>
                <a:lnTo>
                  <a:pt x="0" y="0"/>
                </a:lnTo>
                <a:close/>
              </a:path>
            </a:pathLst>
          </a:custGeom>
          <a:blipFill>
            <a:blip r:embed="rId7"/>
            <a:stretch>
              <a:fillRect/>
            </a:stretch>
          </a:blipFill>
        </p:spPr>
      </p:sp>
      <p:sp>
        <p:nvSpPr>
          <p:cNvPr id="16" name="TextBox 16"/>
          <p:cNvSpPr txBox="1"/>
          <p:nvPr/>
        </p:nvSpPr>
        <p:spPr>
          <a:xfrm>
            <a:off x="9144000" y="4246512"/>
            <a:ext cx="8639473" cy="5302960"/>
          </a:xfrm>
          <a:prstGeom prst="rect">
            <a:avLst/>
          </a:prstGeom>
        </p:spPr>
        <p:txBody>
          <a:bodyPr lIns="0" tIns="0" rIns="0" bIns="0" rtlCol="0" anchor="t">
            <a:spAutoFit/>
          </a:bodyPr>
          <a:lstStyle/>
          <a:p>
            <a:pPr algn="l">
              <a:lnSpc>
                <a:spcPts val="3285"/>
              </a:lnSpc>
            </a:pPr>
            <a:r>
              <a:rPr lang="en-US" sz="2347" spc="117">
                <a:solidFill>
                  <a:srgbClr val="022867"/>
                </a:solidFill>
                <a:latin typeface="Saira Medium Italics"/>
              </a:rPr>
              <a:t>2.1     Kompleksitas Rantai Pasok Keberlanjutan.</a:t>
            </a:r>
          </a:p>
          <a:p>
            <a:pPr algn="l">
              <a:lnSpc>
                <a:spcPts val="3285"/>
              </a:lnSpc>
            </a:pPr>
            <a:r>
              <a:rPr lang="en-US" sz="2347" spc="117">
                <a:solidFill>
                  <a:srgbClr val="022867"/>
                </a:solidFill>
                <a:latin typeface="Saira Medium Italics"/>
              </a:rPr>
              <a:t>2.2    Peran penting Rantai pasok dalam mencapai suistainable Business.</a:t>
            </a:r>
          </a:p>
          <a:p>
            <a:pPr algn="l">
              <a:lnSpc>
                <a:spcPts val="3285"/>
              </a:lnSpc>
            </a:pPr>
            <a:r>
              <a:rPr lang="en-US" sz="2347" spc="117">
                <a:solidFill>
                  <a:srgbClr val="022867"/>
                </a:solidFill>
                <a:latin typeface="Saira Medium Italics"/>
              </a:rPr>
              <a:t>2.3     Akuntansi Keberlanjutan.</a:t>
            </a:r>
          </a:p>
          <a:p>
            <a:pPr algn="l">
              <a:lnSpc>
                <a:spcPts val="3285"/>
              </a:lnSpc>
            </a:pPr>
            <a:r>
              <a:rPr lang="en-US" sz="2347" spc="117">
                <a:solidFill>
                  <a:srgbClr val="022867"/>
                </a:solidFill>
                <a:latin typeface="Saira Medium Italics"/>
              </a:rPr>
              <a:t>2.4     Peran Penting Akuntansi dalam Manajemen Rantai Pasok.</a:t>
            </a:r>
          </a:p>
          <a:p>
            <a:pPr algn="l">
              <a:lnSpc>
                <a:spcPts val="3285"/>
              </a:lnSpc>
            </a:pPr>
            <a:r>
              <a:rPr lang="en-US" sz="2347" spc="117">
                <a:solidFill>
                  <a:srgbClr val="022867"/>
                </a:solidFill>
                <a:latin typeface="Saira Medium Italics"/>
              </a:rPr>
              <a:t>2.5     Implementasi sistem akuntansi pada Optimalisasi pengelolaan Rantai Pasok</a:t>
            </a:r>
          </a:p>
          <a:p>
            <a:pPr algn="l">
              <a:lnSpc>
                <a:spcPts val="3285"/>
              </a:lnSpc>
            </a:pPr>
            <a:r>
              <a:rPr lang="en-US" sz="2347" spc="117">
                <a:solidFill>
                  <a:srgbClr val="022867"/>
                </a:solidFill>
                <a:latin typeface="Saira Medium Italics"/>
              </a:rPr>
              <a:t>2.6     Peran Penting Akuntansi dalam Manajemen Rantai Pasok Keberlanjutan Mendukung.</a:t>
            </a:r>
          </a:p>
          <a:p>
            <a:pPr algn="l">
              <a:lnSpc>
                <a:spcPts val="3285"/>
              </a:lnSpc>
            </a:pPr>
            <a:r>
              <a:rPr lang="en-US" sz="2347" spc="117">
                <a:solidFill>
                  <a:srgbClr val="022867"/>
                </a:solidFill>
                <a:latin typeface="Saira Medium Italics"/>
              </a:rPr>
              <a:t>2.7     Implementasi Manajemen Rantai Pasok Keberlanjutan dan Blockchain pada Industri.</a:t>
            </a:r>
          </a:p>
          <a:p>
            <a:pPr algn="l">
              <a:lnSpc>
                <a:spcPts val="3285"/>
              </a:lnSpc>
            </a:pPr>
            <a:endParaRPr lang="en-US" sz="2347" spc="117">
              <a:solidFill>
                <a:srgbClr val="022867"/>
              </a:solidFill>
              <a:latin typeface="Saira Medium Itali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rot="-10800000">
            <a:off x="0" y="0"/>
            <a:ext cx="7177318" cy="10905593"/>
          </a:xfrm>
          <a:prstGeom prst="rect">
            <a:avLst/>
          </a:prstGeom>
          <a:solidFill>
            <a:srgbClr val="253C7E"/>
          </a:solidFill>
        </p:spPr>
      </p:sp>
      <p:sp>
        <p:nvSpPr>
          <p:cNvPr id="3" name="TextBox 3"/>
          <p:cNvSpPr txBox="1"/>
          <p:nvPr/>
        </p:nvSpPr>
        <p:spPr>
          <a:xfrm>
            <a:off x="10193726" y="1868933"/>
            <a:ext cx="7310518" cy="7837767"/>
          </a:xfrm>
          <a:prstGeom prst="rect">
            <a:avLst/>
          </a:prstGeom>
        </p:spPr>
        <p:txBody>
          <a:bodyPr lIns="0" tIns="0" rIns="0" bIns="0" rtlCol="0" anchor="t">
            <a:spAutoFit/>
          </a:bodyPr>
          <a:lstStyle/>
          <a:p>
            <a:pPr algn="l">
              <a:lnSpc>
                <a:spcPts val="4003"/>
              </a:lnSpc>
            </a:pPr>
            <a:r>
              <a:rPr lang="en-US" sz="2859" spc="142">
                <a:solidFill>
                  <a:srgbClr val="041C44"/>
                </a:solidFill>
                <a:latin typeface="Saira Medium Italics"/>
              </a:rPr>
              <a:t>Perkembangan industri barang dan jasa berjalan sangat pesat akibat dukungan teknologi informasi. Hal ini mempengaruhi sistem rantai pasok barang dan jasa akibat permintaan konsumen yang meningkat. Keberlangsungan sistem rantai pasok akan meningkatkan nilai kompetitif perusahaan. Selain itu, isu lingkungan menjadi perhatian banyak pihak akibat dari industrialisasi produk dan jasa yang begitu masif. Dampak aktivitas industri dari berbagai macam sektor perusahaan menyebabkan peningkatan kontribusi pencemaran lingkungan. </a:t>
            </a:r>
          </a:p>
        </p:txBody>
      </p:sp>
      <p:sp>
        <p:nvSpPr>
          <p:cNvPr id="4" name="TextBox 4"/>
          <p:cNvSpPr txBox="1"/>
          <p:nvPr/>
        </p:nvSpPr>
        <p:spPr>
          <a:xfrm>
            <a:off x="103911" y="6355940"/>
            <a:ext cx="7186125" cy="2902360"/>
          </a:xfrm>
          <a:prstGeom prst="rect">
            <a:avLst/>
          </a:prstGeom>
        </p:spPr>
        <p:txBody>
          <a:bodyPr lIns="0" tIns="0" rIns="0" bIns="0" rtlCol="0" anchor="t">
            <a:spAutoFit/>
          </a:bodyPr>
          <a:lstStyle/>
          <a:p>
            <a:pPr algn="l">
              <a:lnSpc>
                <a:spcPts val="7617"/>
              </a:lnSpc>
            </a:pPr>
            <a:r>
              <a:rPr lang="en-US" sz="6348" spc="190">
                <a:solidFill>
                  <a:srgbClr val="FFFFFF"/>
                </a:solidFill>
                <a:latin typeface="Saira Black"/>
              </a:rPr>
              <a:t>KOMPLEKSITAS RANTAI PASOK  KEBERLANJUTAN</a:t>
            </a:r>
          </a:p>
        </p:txBody>
      </p:sp>
      <p:sp>
        <p:nvSpPr>
          <p:cNvPr id="5" name="AutoShape 5"/>
          <p:cNvSpPr/>
          <p:nvPr/>
        </p:nvSpPr>
        <p:spPr>
          <a:xfrm rot="-10800000">
            <a:off x="7177318" y="-309297"/>
            <a:ext cx="855676" cy="10905593"/>
          </a:xfrm>
          <a:prstGeom prst="rect">
            <a:avLst/>
          </a:prstGeom>
          <a:solidFill>
            <a:srgbClr val="253C7E">
              <a:alpha val="69804"/>
            </a:srgbClr>
          </a:solidFill>
        </p:spPr>
      </p:sp>
      <p:sp>
        <p:nvSpPr>
          <p:cNvPr id="6" name="AutoShape 6"/>
          <p:cNvSpPr/>
          <p:nvPr/>
        </p:nvSpPr>
        <p:spPr>
          <a:xfrm rot="-10800000">
            <a:off x="8032994" y="-309297"/>
            <a:ext cx="855676" cy="10905593"/>
          </a:xfrm>
          <a:prstGeom prst="rect">
            <a:avLst/>
          </a:prstGeom>
          <a:solidFill>
            <a:srgbClr val="253C7E">
              <a:alpha val="40000"/>
            </a:srgbClr>
          </a:solidFill>
        </p:spPr>
      </p:sp>
      <p:sp>
        <p:nvSpPr>
          <p:cNvPr id="7" name="AutoShape 7"/>
          <p:cNvSpPr/>
          <p:nvPr/>
        </p:nvSpPr>
        <p:spPr>
          <a:xfrm rot="-10800000">
            <a:off x="8888670" y="-309297"/>
            <a:ext cx="855676" cy="10905593"/>
          </a:xfrm>
          <a:prstGeom prst="rect">
            <a:avLst/>
          </a:prstGeom>
          <a:solidFill>
            <a:srgbClr val="253C7E">
              <a:alpha val="9804"/>
            </a:srgbClr>
          </a:solidFill>
        </p:spPr>
      </p:sp>
      <p:sp>
        <p:nvSpPr>
          <p:cNvPr id="8" name="Freeform 8"/>
          <p:cNvSpPr/>
          <p:nvPr/>
        </p:nvSpPr>
        <p:spPr>
          <a:xfrm>
            <a:off x="0" y="-128581"/>
            <a:ext cx="7177318" cy="5452797"/>
          </a:xfrm>
          <a:custGeom>
            <a:avLst/>
            <a:gdLst/>
            <a:ahLst/>
            <a:cxnLst/>
            <a:rect l="l" t="t" r="r" b="b"/>
            <a:pathLst>
              <a:path w="7177318" h="5452797">
                <a:moveTo>
                  <a:pt x="0" y="0"/>
                </a:moveTo>
                <a:lnTo>
                  <a:pt x="7177318" y="0"/>
                </a:lnTo>
                <a:lnTo>
                  <a:pt x="7177318" y="5452796"/>
                </a:lnTo>
                <a:lnTo>
                  <a:pt x="0" y="5452796"/>
                </a:lnTo>
                <a:lnTo>
                  <a:pt x="0" y="0"/>
                </a:lnTo>
                <a:close/>
              </a:path>
            </a:pathLst>
          </a:custGeom>
          <a:blipFill>
            <a:blip r:embed="rId2"/>
            <a:stretch>
              <a:fillRect l="-9064" r="-4752"/>
            </a:stretch>
          </a:blipFill>
        </p:spPr>
      </p:sp>
      <p:sp>
        <p:nvSpPr>
          <p:cNvPr id="9" name="TextBox 9"/>
          <p:cNvSpPr txBox="1"/>
          <p:nvPr/>
        </p:nvSpPr>
        <p:spPr>
          <a:xfrm>
            <a:off x="13848985" y="10053955"/>
            <a:ext cx="6126904"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
        <p:nvSpPr>
          <p:cNvPr id="10" name="Freeform 10"/>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10131897" y="491685"/>
            <a:ext cx="4223303" cy="1074030"/>
          </a:xfrm>
          <a:custGeom>
            <a:avLst/>
            <a:gdLst/>
            <a:ahLst/>
            <a:cxnLst/>
            <a:rect l="l" t="t" r="r" b="b"/>
            <a:pathLst>
              <a:path w="4223303" h="1074030">
                <a:moveTo>
                  <a:pt x="0" y="0"/>
                </a:moveTo>
                <a:lnTo>
                  <a:pt x="4223302" y="0"/>
                </a:lnTo>
                <a:lnTo>
                  <a:pt x="4223302" y="1074030"/>
                </a:lnTo>
                <a:lnTo>
                  <a:pt x="0" y="1074030"/>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303159" y="717925"/>
            <a:ext cx="7444522" cy="8949163"/>
          </a:xfrm>
          <a:custGeom>
            <a:avLst/>
            <a:gdLst/>
            <a:ahLst/>
            <a:cxnLst/>
            <a:rect l="l" t="t" r="r" b="b"/>
            <a:pathLst>
              <a:path w="7444522" h="8949163">
                <a:moveTo>
                  <a:pt x="0" y="0"/>
                </a:moveTo>
                <a:lnTo>
                  <a:pt x="7444521" y="0"/>
                </a:lnTo>
                <a:lnTo>
                  <a:pt x="7444521" y="8949163"/>
                </a:lnTo>
                <a:lnTo>
                  <a:pt x="0" y="8949163"/>
                </a:lnTo>
                <a:lnTo>
                  <a:pt x="0" y="0"/>
                </a:lnTo>
                <a:close/>
              </a:path>
            </a:pathLst>
          </a:custGeom>
          <a:blipFill>
            <a:blip r:embed="rId2"/>
            <a:stretch>
              <a:fillRect t="-159" b="-159"/>
            </a:stretch>
          </a:blipFill>
        </p:spPr>
      </p:sp>
      <p:sp>
        <p:nvSpPr>
          <p:cNvPr id="3" name="Freeform 3"/>
          <p:cNvSpPr/>
          <p:nvPr/>
        </p:nvSpPr>
        <p:spPr>
          <a:xfrm>
            <a:off x="6770194" y="180910"/>
            <a:ext cx="4223303" cy="1074030"/>
          </a:xfrm>
          <a:custGeom>
            <a:avLst/>
            <a:gdLst/>
            <a:ahLst/>
            <a:cxnLst/>
            <a:rect l="l" t="t" r="r" b="b"/>
            <a:pathLst>
              <a:path w="4223303" h="1074030">
                <a:moveTo>
                  <a:pt x="0" y="0"/>
                </a:moveTo>
                <a:lnTo>
                  <a:pt x="4223303" y="0"/>
                </a:lnTo>
                <a:lnTo>
                  <a:pt x="4223303" y="1074029"/>
                </a:lnTo>
                <a:lnTo>
                  <a:pt x="0" y="1074029"/>
                </a:lnTo>
                <a:lnTo>
                  <a:pt x="0" y="0"/>
                </a:lnTo>
                <a:close/>
              </a:path>
            </a:pathLst>
          </a:custGeom>
          <a:blipFill>
            <a:blip r:embed="rId3"/>
            <a:stretch>
              <a:fillRect/>
            </a:stretch>
          </a:blipFill>
        </p:spPr>
      </p:sp>
      <p:sp>
        <p:nvSpPr>
          <p:cNvPr id="4" name="Freeform 4"/>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6990516" y="2215300"/>
            <a:ext cx="10304387" cy="1905000"/>
          </a:xfrm>
          <a:prstGeom prst="rect">
            <a:avLst/>
          </a:prstGeom>
        </p:spPr>
        <p:txBody>
          <a:bodyPr lIns="0" tIns="0" rIns="0" bIns="0" rtlCol="0" anchor="t">
            <a:spAutoFit/>
          </a:bodyPr>
          <a:lstStyle/>
          <a:p>
            <a:pPr algn="just">
              <a:lnSpc>
                <a:spcPts val="7519"/>
              </a:lnSpc>
            </a:pPr>
            <a:r>
              <a:rPr lang="en-US" sz="6266" spc="187">
                <a:solidFill>
                  <a:srgbClr val="253C7E"/>
                </a:solidFill>
                <a:latin typeface="Saira Black"/>
              </a:rPr>
              <a:t>TAHAPAN RANTAI PASOK BARANG DAN JASA</a:t>
            </a:r>
          </a:p>
        </p:txBody>
      </p:sp>
      <p:sp>
        <p:nvSpPr>
          <p:cNvPr id="6" name="TextBox 6"/>
          <p:cNvSpPr txBox="1"/>
          <p:nvPr/>
        </p:nvSpPr>
        <p:spPr>
          <a:xfrm>
            <a:off x="6990516" y="4044100"/>
            <a:ext cx="9524859" cy="4433402"/>
          </a:xfrm>
          <a:prstGeom prst="rect">
            <a:avLst/>
          </a:prstGeom>
        </p:spPr>
        <p:txBody>
          <a:bodyPr lIns="0" tIns="0" rIns="0" bIns="0" rtlCol="0" anchor="t">
            <a:spAutoFit/>
          </a:bodyPr>
          <a:lstStyle/>
          <a:p>
            <a:pPr algn="l">
              <a:lnSpc>
                <a:spcPts val="3956"/>
              </a:lnSpc>
            </a:pPr>
            <a:r>
              <a:rPr lang="en-US" sz="2637" spc="26">
                <a:solidFill>
                  <a:srgbClr val="253C7E"/>
                </a:solidFill>
                <a:latin typeface="Saira Medium Bold"/>
              </a:rPr>
              <a:t>Pada tahapan tersebut terdapat beberapa hal utama yang akan mempengaruhi kualitas dan kepuasan pelanggan. Misalnya pada pemilihan pemasok yang tepat penting untuk memastikan kualitas dan ketersediaan bahan yang diperlukan. Selanjutnya pada proses produksi harus memperhatikan kualitas perakitan barang, manufaktur, dan pengerjaan barang, atau pada bidang jasa harus memberikan pelayanan jasa sesuai dengan standar operasi (SOP) yang berlaku. </a:t>
            </a:r>
          </a:p>
        </p:txBody>
      </p:sp>
      <p:sp>
        <p:nvSpPr>
          <p:cNvPr id="7" name="TextBox 7"/>
          <p:cNvSpPr txBox="1"/>
          <p:nvPr/>
        </p:nvSpPr>
        <p:spPr>
          <a:xfrm>
            <a:off x="13896876" y="10053955"/>
            <a:ext cx="4755290"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634164" y="2856325"/>
            <a:ext cx="11008536" cy="1100853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8383"/>
            </a:solidFill>
          </p:spPr>
        </p:sp>
        <p:sp>
          <p:nvSpPr>
            <p:cNvPr id="4" name="TextBox 4"/>
            <p:cNvSpPr txBox="1"/>
            <p:nvPr/>
          </p:nvSpPr>
          <p:spPr>
            <a:xfrm>
              <a:off x="76200" y="95250"/>
              <a:ext cx="660400" cy="641350"/>
            </a:xfrm>
            <a:prstGeom prst="rect">
              <a:avLst/>
            </a:prstGeom>
          </p:spPr>
          <p:txBody>
            <a:bodyPr lIns="86179" tIns="86179" rIns="86179" bIns="86179" rtlCol="0" anchor="ctr"/>
            <a:lstStyle/>
            <a:p>
              <a:pPr algn="ctr">
                <a:lnSpc>
                  <a:spcPts val="1942"/>
                </a:lnSpc>
              </a:pPr>
              <a:endParaRPr/>
            </a:p>
          </p:txBody>
        </p:sp>
      </p:grpSp>
      <p:grpSp>
        <p:nvGrpSpPr>
          <p:cNvPr id="5" name="Group 5"/>
          <p:cNvGrpSpPr/>
          <p:nvPr/>
        </p:nvGrpSpPr>
        <p:grpSpPr>
          <a:xfrm>
            <a:off x="-2238972" y="3251517"/>
            <a:ext cx="10218152" cy="1021815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3C7E"/>
            </a:solidFill>
          </p:spPr>
        </p:sp>
        <p:sp>
          <p:nvSpPr>
            <p:cNvPr id="7" name="TextBox 7"/>
            <p:cNvSpPr txBox="1"/>
            <p:nvPr/>
          </p:nvSpPr>
          <p:spPr>
            <a:xfrm>
              <a:off x="76200" y="95250"/>
              <a:ext cx="660400" cy="641350"/>
            </a:xfrm>
            <a:prstGeom prst="rect">
              <a:avLst/>
            </a:prstGeom>
          </p:spPr>
          <p:txBody>
            <a:bodyPr lIns="86179" tIns="86179" rIns="86179" bIns="86179" rtlCol="0" anchor="ctr"/>
            <a:lstStyle/>
            <a:p>
              <a:pPr algn="ctr">
                <a:lnSpc>
                  <a:spcPts val="1942"/>
                </a:lnSpc>
              </a:pPr>
              <a:endParaRPr/>
            </a:p>
          </p:txBody>
        </p:sp>
      </p:grpSp>
      <p:grpSp>
        <p:nvGrpSpPr>
          <p:cNvPr id="8" name="Group 8"/>
          <p:cNvGrpSpPr>
            <a:grpSpLocks noChangeAspect="1"/>
          </p:cNvGrpSpPr>
          <p:nvPr/>
        </p:nvGrpSpPr>
        <p:grpSpPr>
          <a:xfrm>
            <a:off x="-1916734" y="3573774"/>
            <a:ext cx="9573676" cy="957363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7773" t="-30036" r="-39315"/>
              </a:stretch>
            </a:blipFill>
          </p:spPr>
        </p:sp>
      </p:grpSp>
      <p:sp>
        <p:nvSpPr>
          <p:cNvPr id="10" name="Freeform 10"/>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3912204" y="2125840"/>
            <a:ext cx="4143240" cy="4134920"/>
          </a:xfrm>
          <a:custGeom>
            <a:avLst/>
            <a:gdLst/>
            <a:ahLst/>
            <a:cxnLst/>
            <a:rect l="l" t="t" r="r" b="b"/>
            <a:pathLst>
              <a:path w="4143240" h="4134920">
                <a:moveTo>
                  <a:pt x="0" y="0"/>
                </a:moveTo>
                <a:lnTo>
                  <a:pt x="4143239" y="0"/>
                </a:lnTo>
                <a:lnTo>
                  <a:pt x="4143239" y="4134920"/>
                </a:lnTo>
                <a:lnTo>
                  <a:pt x="0" y="4134920"/>
                </a:lnTo>
                <a:lnTo>
                  <a:pt x="0" y="0"/>
                </a:lnTo>
                <a:close/>
              </a:path>
            </a:pathLst>
          </a:custGeom>
          <a:blipFill>
            <a:blip r:embed="rId5"/>
            <a:stretch>
              <a:fillRect/>
            </a:stretch>
          </a:blipFill>
        </p:spPr>
      </p:sp>
      <p:grpSp>
        <p:nvGrpSpPr>
          <p:cNvPr id="12" name="Group 12"/>
          <p:cNvGrpSpPr/>
          <p:nvPr/>
        </p:nvGrpSpPr>
        <p:grpSpPr>
          <a:xfrm>
            <a:off x="4038411" y="2247887"/>
            <a:ext cx="3890826" cy="389082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sp>
        <p:sp>
          <p:nvSpPr>
            <p:cNvPr id="14" name="TextBox 14"/>
            <p:cNvSpPr txBox="1"/>
            <p:nvPr/>
          </p:nvSpPr>
          <p:spPr>
            <a:xfrm>
              <a:off x="76200" y="95250"/>
              <a:ext cx="660400" cy="641350"/>
            </a:xfrm>
            <a:prstGeom prst="rect">
              <a:avLst/>
            </a:prstGeom>
          </p:spPr>
          <p:txBody>
            <a:bodyPr lIns="36717" tIns="36717" rIns="36717" bIns="36717" rtlCol="0" anchor="ctr"/>
            <a:lstStyle/>
            <a:p>
              <a:pPr algn="ctr">
                <a:lnSpc>
                  <a:spcPts val="1942"/>
                </a:lnSpc>
              </a:pPr>
              <a:endParaRPr/>
            </a:p>
          </p:txBody>
        </p:sp>
      </p:grpSp>
      <p:grpSp>
        <p:nvGrpSpPr>
          <p:cNvPr id="15" name="Group 15"/>
          <p:cNvGrpSpPr>
            <a:grpSpLocks noChangeAspect="1"/>
          </p:cNvGrpSpPr>
          <p:nvPr/>
        </p:nvGrpSpPr>
        <p:grpSpPr>
          <a:xfrm>
            <a:off x="4183949" y="2400317"/>
            <a:ext cx="3544674" cy="3544660"/>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7316" r="-17316"/>
              </a:stretch>
            </a:blipFill>
          </p:spPr>
        </p:sp>
      </p:grpSp>
      <p:sp>
        <p:nvSpPr>
          <p:cNvPr id="17" name="Freeform 17"/>
          <p:cNvSpPr/>
          <p:nvPr/>
        </p:nvSpPr>
        <p:spPr>
          <a:xfrm>
            <a:off x="226856" y="262899"/>
            <a:ext cx="4223303" cy="1074030"/>
          </a:xfrm>
          <a:custGeom>
            <a:avLst/>
            <a:gdLst/>
            <a:ahLst/>
            <a:cxnLst/>
            <a:rect l="l" t="t" r="r" b="b"/>
            <a:pathLst>
              <a:path w="4223303" h="1074030">
                <a:moveTo>
                  <a:pt x="0" y="0"/>
                </a:moveTo>
                <a:lnTo>
                  <a:pt x="4223303" y="0"/>
                </a:lnTo>
                <a:lnTo>
                  <a:pt x="4223303" y="1074029"/>
                </a:lnTo>
                <a:lnTo>
                  <a:pt x="0" y="1074029"/>
                </a:lnTo>
                <a:lnTo>
                  <a:pt x="0" y="0"/>
                </a:lnTo>
                <a:close/>
              </a:path>
            </a:pathLst>
          </a:custGeom>
          <a:blipFill>
            <a:blip r:embed="rId7"/>
            <a:stretch>
              <a:fillRect/>
            </a:stretch>
          </a:blipFill>
        </p:spPr>
      </p:sp>
      <p:sp>
        <p:nvSpPr>
          <p:cNvPr id="18" name="TextBox 18"/>
          <p:cNvSpPr txBox="1"/>
          <p:nvPr/>
        </p:nvSpPr>
        <p:spPr>
          <a:xfrm>
            <a:off x="13959363" y="10053955"/>
            <a:ext cx="4660696"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
        <p:nvSpPr>
          <p:cNvPr id="19" name="TextBox 19"/>
          <p:cNvSpPr txBox="1"/>
          <p:nvPr/>
        </p:nvSpPr>
        <p:spPr>
          <a:xfrm>
            <a:off x="8545822" y="2125840"/>
            <a:ext cx="8636567" cy="2286000"/>
          </a:xfrm>
          <a:prstGeom prst="rect">
            <a:avLst/>
          </a:prstGeom>
        </p:spPr>
        <p:txBody>
          <a:bodyPr lIns="0" tIns="0" rIns="0" bIns="0" rtlCol="0" anchor="t">
            <a:spAutoFit/>
          </a:bodyPr>
          <a:lstStyle/>
          <a:p>
            <a:pPr algn="l">
              <a:lnSpc>
                <a:spcPts val="4572"/>
              </a:lnSpc>
            </a:pPr>
            <a:r>
              <a:rPr lang="en-US" sz="3810" spc="114">
                <a:solidFill>
                  <a:srgbClr val="253C7E"/>
                </a:solidFill>
                <a:latin typeface="Saira Black"/>
              </a:rPr>
              <a:t>PERAN PENTING RANTAI PASOK DALAM MENCAPAI SUISTAINABLE BUSINESS</a:t>
            </a:r>
          </a:p>
          <a:p>
            <a:pPr algn="l">
              <a:lnSpc>
                <a:spcPts val="4572"/>
              </a:lnSpc>
            </a:pPr>
            <a:endParaRPr lang="en-US" sz="3810" spc="114">
              <a:solidFill>
                <a:srgbClr val="253C7E"/>
              </a:solidFill>
              <a:latin typeface="Saira Black"/>
            </a:endParaRPr>
          </a:p>
        </p:txBody>
      </p:sp>
      <p:sp>
        <p:nvSpPr>
          <p:cNvPr id="20" name="TextBox 20"/>
          <p:cNvSpPr txBox="1"/>
          <p:nvPr/>
        </p:nvSpPr>
        <p:spPr>
          <a:xfrm>
            <a:off x="8829605" y="3909497"/>
            <a:ext cx="8918275" cy="5348803"/>
          </a:xfrm>
          <a:prstGeom prst="rect">
            <a:avLst/>
          </a:prstGeom>
        </p:spPr>
        <p:txBody>
          <a:bodyPr lIns="0" tIns="0" rIns="0" bIns="0" rtlCol="0" anchor="t">
            <a:spAutoFit/>
          </a:bodyPr>
          <a:lstStyle/>
          <a:p>
            <a:pPr algn="l">
              <a:lnSpc>
                <a:spcPts val="3542"/>
              </a:lnSpc>
            </a:pPr>
            <a:r>
              <a:rPr lang="en-US" sz="2361" spc="23">
                <a:solidFill>
                  <a:srgbClr val="253C7E"/>
                </a:solidFill>
                <a:latin typeface="Saira Medium Bold"/>
              </a:rPr>
              <a:t>Rantai pasok (supply chain) memainkan peran yang sangat penting dalam mencapai bisnis yang keberlanjutan (sustainable business). Bisnis yang keberlanjutan memiliki tujuan untuk menghasilkan keuntungan jangka panjang dengan tetap memperhatikan dampak sosial, lingkungan, dan ekonomi pada setiap tahapan operasional. Peran penting rantai pasok terhadap bisnis yang keberlanjutan dengan adanya kolaborasi pemasok yang berkomitmen terhadap praktik- praktik yang ramah lingkungan, bisnis dapat mengurangi jejak karbon, mengelola limbah dengan lebih efisien, dan mendukung penggunaan sumber daya yang keberlanjutan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092734" y="-2071026"/>
            <a:ext cx="13209896" cy="14429053"/>
            <a:chOff x="0" y="0"/>
            <a:chExt cx="17613195" cy="19238737"/>
          </a:xfrm>
        </p:grpSpPr>
        <p:sp>
          <p:nvSpPr>
            <p:cNvPr id="4" name="Freeform 4"/>
            <p:cNvSpPr/>
            <p:nvPr/>
          </p:nvSpPr>
          <p:spPr>
            <a:xfrm rot="-5125322">
              <a:off x="6877396" y="9036613"/>
              <a:ext cx="16512047" cy="3653290"/>
            </a:xfrm>
            <a:custGeom>
              <a:avLst/>
              <a:gdLst/>
              <a:ahLst/>
              <a:cxnLst/>
              <a:rect l="l" t="t" r="r" b="b"/>
              <a:pathLst>
                <a:path w="16512047" h="3653290">
                  <a:moveTo>
                    <a:pt x="0" y="0"/>
                  </a:moveTo>
                  <a:lnTo>
                    <a:pt x="16512047" y="0"/>
                  </a:lnTo>
                  <a:lnTo>
                    <a:pt x="16512047" y="3653291"/>
                  </a:lnTo>
                  <a:lnTo>
                    <a:pt x="0" y="3653291"/>
                  </a:lnTo>
                  <a:lnTo>
                    <a:pt x="0" y="0"/>
                  </a:lnTo>
                  <a:close/>
                </a:path>
              </a:pathLst>
            </a:custGeom>
            <a:blipFill>
              <a:blip r:embed="rId4">
                <a:alphaModFix amt="50000"/>
              </a:blip>
              <a:stretch>
                <a:fillRect/>
              </a:stretch>
            </a:blipFill>
          </p:spPr>
        </p:sp>
        <p:grpSp>
          <p:nvGrpSpPr>
            <p:cNvPr id="5" name="Group 5"/>
            <p:cNvGrpSpPr/>
            <p:nvPr/>
          </p:nvGrpSpPr>
          <p:grpSpPr>
            <a:xfrm rot="480922">
              <a:off x="1142842" y="918932"/>
              <a:ext cx="14399566" cy="17400873"/>
              <a:chOff x="0" y="0"/>
              <a:chExt cx="3939750" cy="4760914"/>
            </a:xfrm>
          </p:grpSpPr>
          <p:sp>
            <p:nvSpPr>
              <p:cNvPr id="6" name="Freeform 6"/>
              <p:cNvSpPr/>
              <p:nvPr/>
            </p:nvSpPr>
            <p:spPr>
              <a:xfrm>
                <a:off x="0" y="0"/>
                <a:ext cx="3939751" cy="4760914"/>
              </a:xfrm>
              <a:custGeom>
                <a:avLst/>
                <a:gdLst/>
                <a:ahLst/>
                <a:cxnLst/>
                <a:rect l="l" t="t" r="r" b="b"/>
                <a:pathLst>
                  <a:path w="3939751" h="4760914">
                    <a:moveTo>
                      <a:pt x="0" y="0"/>
                    </a:moveTo>
                    <a:lnTo>
                      <a:pt x="3939751" y="0"/>
                    </a:lnTo>
                    <a:lnTo>
                      <a:pt x="3939751" y="4760914"/>
                    </a:lnTo>
                    <a:lnTo>
                      <a:pt x="0" y="4760914"/>
                    </a:lnTo>
                    <a:close/>
                  </a:path>
                </a:pathLst>
              </a:custGeom>
              <a:solidFill>
                <a:srgbClr val="2D3C68"/>
              </a:solidFill>
            </p:spPr>
          </p:sp>
        </p:grpSp>
      </p:grpSp>
      <p:sp>
        <p:nvSpPr>
          <p:cNvPr id="7" name="Freeform 7"/>
          <p:cNvSpPr/>
          <p:nvPr/>
        </p:nvSpPr>
        <p:spPr>
          <a:xfrm>
            <a:off x="9541795" y="142704"/>
            <a:ext cx="4223303" cy="1074030"/>
          </a:xfrm>
          <a:custGeom>
            <a:avLst/>
            <a:gdLst/>
            <a:ahLst/>
            <a:cxnLst/>
            <a:rect l="l" t="t" r="r" b="b"/>
            <a:pathLst>
              <a:path w="4223303" h="1074030">
                <a:moveTo>
                  <a:pt x="0" y="0"/>
                </a:moveTo>
                <a:lnTo>
                  <a:pt x="4223303" y="0"/>
                </a:lnTo>
                <a:lnTo>
                  <a:pt x="4223303" y="1074030"/>
                </a:lnTo>
                <a:lnTo>
                  <a:pt x="0" y="1074030"/>
                </a:lnTo>
                <a:lnTo>
                  <a:pt x="0" y="0"/>
                </a:lnTo>
                <a:close/>
              </a:path>
            </a:pathLst>
          </a:custGeom>
          <a:blipFill>
            <a:blip r:embed="rId5"/>
            <a:stretch>
              <a:fillRect/>
            </a:stretch>
          </a:blipFill>
        </p:spPr>
      </p:sp>
      <p:sp>
        <p:nvSpPr>
          <p:cNvPr id="8" name="TextBox 8"/>
          <p:cNvSpPr txBox="1"/>
          <p:nvPr/>
        </p:nvSpPr>
        <p:spPr>
          <a:xfrm>
            <a:off x="13765098" y="10053955"/>
            <a:ext cx="4897181"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
        <p:nvSpPr>
          <p:cNvPr id="9" name="Freeform 9"/>
          <p:cNvSpPr/>
          <p:nvPr/>
        </p:nvSpPr>
        <p:spPr>
          <a:xfrm rot="269738">
            <a:off x="1271905" y="1707949"/>
            <a:ext cx="5981437" cy="6440309"/>
          </a:xfrm>
          <a:custGeom>
            <a:avLst/>
            <a:gdLst/>
            <a:ahLst/>
            <a:cxnLst/>
            <a:rect l="l" t="t" r="r" b="b"/>
            <a:pathLst>
              <a:path w="5981437" h="6440309">
                <a:moveTo>
                  <a:pt x="0" y="0"/>
                </a:moveTo>
                <a:lnTo>
                  <a:pt x="5981437" y="0"/>
                </a:lnTo>
                <a:lnTo>
                  <a:pt x="5981437" y="6440308"/>
                </a:lnTo>
                <a:lnTo>
                  <a:pt x="0" y="6440308"/>
                </a:lnTo>
                <a:lnTo>
                  <a:pt x="0" y="0"/>
                </a:lnTo>
                <a:close/>
              </a:path>
            </a:pathLst>
          </a:custGeom>
          <a:blipFill>
            <a:blip r:embed="rId6"/>
            <a:stretch>
              <a:fillRect/>
            </a:stretch>
          </a:blipFill>
        </p:spPr>
      </p:sp>
      <p:sp>
        <p:nvSpPr>
          <p:cNvPr id="10" name="TextBox 10"/>
          <p:cNvSpPr txBox="1"/>
          <p:nvPr/>
        </p:nvSpPr>
        <p:spPr>
          <a:xfrm>
            <a:off x="9299831" y="2192466"/>
            <a:ext cx="7722984" cy="1491615"/>
          </a:xfrm>
          <a:prstGeom prst="rect">
            <a:avLst/>
          </a:prstGeom>
        </p:spPr>
        <p:txBody>
          <a:bodyPr lIns="0" tIns="0" rIns="0" bIns="0" rtlCol="0" anchor="t">
            <a:spAutoFit/>
          </a:bodyPr>
          <a:lstStyle/>
          <a:p>
            <a:pPr algn="l">
              <a:lnSpc>
                <a:spcPts val="5805"/>
              </a:lnSpc>
            </a:pPr>
            <a:r>
              <a:rPr lang="en-US" sz="5375">
                <a:solidFill>
                  <a:srgbClr val="253C7E"/>
                </a:solidFill>
                <a:latin typeface="Garet ExtraBold"/>
              </a:rPr>
              <a:t>AKUNTANSI KEBERLANJUTAN</a:t>
            </a:r>
          </a:p>
        </p:txBody>
      </p:sp>
      <p:sp>
        <p:nvSpPr>
          <p:cNvPr id="11" name="TextBox 11"/>
          <p:cNvSpPr txBox="1"/>
          <p:nvPr/>
        </p:nvSpPr>
        <p:spPr>
          <a:xfrm>
            <a:off x="9488775" y="3549777"/>
            <a:ext cx="8552646" cy="5813298"/>
          </a:xfrm>
          <a:prstGeom prst="rect">
            <a:avLst/>
          </a:prstGeom>
        </p:spPr>
        <p:txBody>
          <a:bodyPr lIns="0" tIns="0" rIns="0" bIns="0" rtlCol="0" anchor="t">
            <a:spAutoFit/>
          </a:bodyPr>
          <a:lstStyle/>
          <a:p>
            <a:pPr algn="l">
              <a:lnSpc>
                <a:spcPts val="2916"/>
              </a:lnSpc>
            </a:pPr>
            <a:r>
              <a:rPr lang="en-US" sz="2700">
                <a:solidFill>
                  <a:srgbClr val="253C7E"/>
                </a:solidFill>
                <a:latin typeface="Saira Medium Bold"/>
              </a:rPr>
              <a:t>Akuntansi keberlanjutan adalah konsep yang berkaitan dengan penggunaan prinsip-prinsip akuntansi untuk mencatat, melaporkan, dan menganalisis informasi keuangan dan non-keuangan dalam konteks bisnis yang keberlanjutan. Ini adalah pendekatan akuntansi yang lebih luas yang mencakup pengukuran, pelaporan, dan analisis tidak hanya terhadap kinerja keuangan suatu perusahaan, tetapi juga dampaknya terhadap aspek-aspek sosial dan lingkungan dalam jangka panjang. Dengan kata lain, akuntansi keberlanjutan mencoba menggabungkan informasi keuangan tradisional dengan informasi non-keuangan untuk memberikan gambaran yang lebih lengkap tentang kinerja keberlanjutan perusahaan.</a:t>
            </a:r>
          </a:p>
          <a:p>
            <a:pPr algn="l">
              <a:lnSpc>
                <a:spcPts val="2916"/>
              </a:lnSpc>
            </a:pPr>
            <a:endParaRPr lang="en-US" sz="2700">
              <a:solidFill>
                <a:srgbClr val="253C7E"/>
              </a:solidFill>
              <a:latin typeface="Saira Medium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663362">
            <a:off x="11890216" y="327296"/>
            <a:ext cx="9582641" cy="14171389"/>
            <a:chOff x="0" y="0"/>
            <a:chExt cx="2523823" cy="3732382"/>
          </a:xfrm>
        </p:grpSpPr>
        <p:sp>
          <p:nvSpPr>
            <p:cNvPr id="3" name="Freeform 3"/>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2D3C68"/>
            </a:solidFill>
          </p:spPr>
        </p:sp>
        <p:sp>
          <p:nvSpPr>
            <p:cNvPr id="4" name="TextBox 4"/>
            <p:cNvSpPr txBox="1"/>
            <p:nvPr/>
          </p:nvSpPr>
          <p:spPr>
            <a:xfrm>
              <a:off x="0" y="-57150"/>
              <a:ext cx="2523823" cy="378953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761515">
            <a:off x="12350631" y="-3047439"/>
            <a:ext cx="8661811" cy="14062736"/>
            <a:chOff x="0" y="0"/>
            <a:chExt cx="2281300" cy="3703766"/>
          </a:xfrm>
        </p:grpSpPr>
        <p:sp>
          <p:nvSpPr>
            <p:cNvPr id="6" name="Freeform 6"/>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E1D775"/>
            </a:solidFill>
          </p:spPr>
        </p:sp>
        <p:sp>
          <p:nvSpPr>
            <p:cNvPr id="7" name="TextBox 7"/>
            <p:cNvSpPr txBox="1"/>
            <p:nvPr/>
          </p:nvSpPr>
          <p:spPr>
            <a:xfrm>
              <a:off x="0" y="-57150"/>
              <a:ext cx="2281300" cy="376091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543876" y="-343868"/>
            <a:ext cx="8041335" cy="6613224"/>
            <a:chOff x="0" y="0"/>
            <a:chExt cx="6197600" cy="5096929"/>
          </a:xfrm>
        </p:grpSpPr>
        <p:sp>
          <p:nvSpPr>
            <p:cNvPr id="9" name="Freeform 9"/>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2"/>
              <a:stretch>
                <a:fillRect l="-11679" r="-11679"/>
              </a:stretch>
            </a:blipFill>
          </p:spPr>
        </p:sp>
      </p:grpSp>
      <p:grpSp>
        <p:nvGrpSpPr>
          <p:cNvPr id="10" name="Group 10"/>
          <p:cNvGrpSpPr/>
          <p:nvPr/>
        </p:nvGrpSpPr>
        <p:grpSpPr>
          <a:xfrm>
            <a:off x="14564543" y="6942835"/>
            <a:ext cx="4514918" cy="3713085"/>
            <a:chOff x="0" y="0"/>
            <a:chExt cx="6197600" cy="5096929"/>
          </a:xfrm>
        </p:grpSpPr>
        <p:sp>
          <p:nvSpPr>
            <p:cNvPr id="11" name="Freeform 11"/>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3"/>
              <a:stretch>
                <a:fillRect l="-11679" r="-11679"/>
              </a:stretch>
            </a:blipFill>
          </p:spPr>
        </p:sp>
      </p:grpSp>
      <p:sp>
        <p:nvSpPr>
          <p:cNvPr id="12" name="TextBox 12"/>
          <p:cNvSpPr txBox="1"/>
          <p:nvPr/>
        </p:nvSpPr>
        <p:spPr>
          <a:xfrm>
            <a:off x="436187" y="2296466"/>
            <a:ext cx="9366150" cy="1182835"/>
          </a:xfrm>
          <a:prstGeom prst="rect">
            <a:avLst/>
          </a:prstGeom>
        </p:spPr>
        <p:txBody>
          <a:bodyPr lIns="0" tIns="0" rIns="0" bIns="0" rtlCol="0" anchor="t">
            <a:spAutoFit/>
          </a:bodyPr>
          <a:lstStyle/>
          <a:p>
            <a:pPr algn="l">
              <a:lnSpc>
                <a:spcPts val="4697"/>
              </a:lnSpc>
            </a:pPr>
            <a:r>
              <a:rPr lang="en-US" sz="3914" spc="117">
                <a:solidFill>
                  <a:srgbClr val="2D3C68"/>
                </a:solidFill>
                <a:latin typeface="Saira Heavy"/>
              </a:rPr>
              <a:t>PERAN PENTING AKUNTANSI DALAM MANAJEMEN RANTAI PASOK</a:t>
            </a:r>
          </a:p>
        </p:txBody>
      </p:sp>
      <p:sp>
        <p:nvSpPr>
          <p:cNvPr id="13" name="TextBox 13"/>
          <p:cNvSpPr txBox="1"/>
          <p:nvPr/>
        </p:nvSpPr>
        <p:spPr>
          <a:xfrm>
            <a:off x="436187" y="3469776"/>
            <a:ext cx="10517890" cy="5536176"/>
          </a:xfrm>
          <a:prstGeom prst="rect">
            <a:avLst/>
          </a:prstGeom>
        </p:spPr>
        <p:txBody>
          <a:bodyPr lIns="0" tIns="0" rIns="0" bIns="0" rtlCol="0" anchor="t">
            <a:spAutoFit/>
          </a:bodyPr>
          <a:lstStyle/>
          <a:p>
            <a:pPr algn="l">
              <a:lnSpc>
                <a:spcPts val="4040"/>
              </a:lnSpc>
            </a:pPr>
            <a:r>
              <a:rPr lang="en-US" sz="2693" spc="26">
                <a:solidFill>
                  <a:srgbClr val="2D3C68"/>
                </a:solidFill>
                <a:latin typeface="Saira Bold"/>
              </a:rPr>
              <a:t>Informasi yang diberikan oleh akuntansi akan membantu manajemen perusahaan untuk membuat keputusan yang lebih baik dalam manajemen rantai pasok, mengidentifikasi peluang untuk meningkatkan efisiensi, mengurangi biaya, dan meningkatkan kinerja keberlanjutan secara keseluruhan. Akuntansi merupakan alat penting dalam manajemen rantai pasok yang membantu perusahaan mencapai tujuan bisnisnya dengan lebih baik. Akuntansi memiliki beberapa fungsi penting dalam manajemen rantai pasok (supply chain management) untuk membantu perusahaan mengelola dan mengoptimalkan rantai pasoknya. </a:t>
            </a:r>
          </a:p>
        </p:txBody>
      </p:sp>
      <p:sp>
        <p:nvSpPr>
          <p:cNvPr id="14" name="Freeform 14"/>
          <p:cNvSpPr/>
          <p:nvPr/>
        </p:nvSpPr>
        <p:spPr>
          <a:xfrm>
            <a:off x="327876" y="386943"/>
            <a:ext cx="5047040" cy="1283514"/>
          </a:xfrm>
          <a:custGeom>
            <a:avLst/>
            <a:gdLst/>
            <a:ahLst/>
            <a:cxnLst/>
            <a:rect l="l" t="t" r="r" b="b"/>
            <a:pathLst>
              <a:path w="5047040" h="1283514">
                <a:moveTo>
                  <a:pt x="0" y="0"/>
                </a:moveTo>
                <a:lnTo>
                  <a:pt x="5047039" y="0"/>
                </a:lnTo>
                <a:lnTo>
                  <a:pt x="5047039" y="1283514"/>
                </a:lnTo>
                <a:lnTo>
                  <a:pt x="0" y="1283514"/>
                </a:lnTo>
                <a:lnTo>
                  <a:pt x="0" y="0"/>
                </a:lnTo>
                <a:close/>
              </a:path>
            </a:pathLst>
          </a:custGeom>
          <a:blipFill>
            <a:blip r:embed="rId4"/>
            <a:stretch>
              <a:fillRect/>
            </a:stretch>
          </a:blipFill>
        </p:spPr>
      </p:sp>
      <p:sp>
        <p:nvSpPr>
          <p:cNvPr id="15" name="TextBox 15"/>
          <p:cNvSpPr txBox="1"/>
          <p:nvPr/>
        </p:nvSpPr>
        <p:spPr>
          <a:xfrm>
            <a:off x="5374915" y="10053955"/>
            <a:ext cx="6086524"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Akuntanasi dan laporan keberlanjutan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6770194" y="1560281"/>
            <a:ext cx="10489106" cy="1971675"/>
          </a:xfrm>
          <a:prstGeom prst="rect">
            <a:avLst/>
          </a:prstGeom>
        </p:spPr>
        <p:txBody>
          <a:bodyPr lIns="0" tIns="0" rIns="0" bIns="0" rtlCol="0" anchor="t">
            <a:spAutoFit/>
          </a:bodyPr>
          <a:lstStyle/>
          <a:p>
            <a:pPr algn="l">
              <a:lnSpc>
                <a:spcPts val="5239"/>
              </a:lnSpc>
            </a:pPr>
            <a:r>
              <a:rPr lang="en-US" sz="4366" spc="130">
                <a:solidFill>
                  <a:srgbClr val="253C7E"/>
                </a:solidFill>
                <a:latin typeface="Saira Heavy"/>
              </a:rPr>
              <a:t>IMPLEMENTASI SISTEM AKUNTANSI PADA OPTIMALISASI PENGELOLAAN RANTAI PASOK</a:t>
            </a:r>
          </a:p>
        </p:txBody>
      </p:sp>
      <p:sp>
        <p:nvSpPr>
          <p:cNvPr id="3" name="TextBox 3"/>
          <p:cNvSpPr txBox="1"/>
          <p:nvPr/>
        </p:nvSpPr>
        <p:spPr>
          <a:xfrm>
            <a:off x="6770194" y="3617640"/>
            <a:ext cx="10197746" cy="5926922"/>
          </a:xfrm>
          <a:prstGeom prst="rect">
            <a:avLst/>
          </a:prstGeom>
        </p:spPr>
        <p:txBody>
          <a:bodyPr lIns="0" tIns="0" rIns="0" bIns="0" rtlCol="0" anchor="t">
            <a:spAutoFit/>
          </a:bodyPr>
          <a:lstStyle/>
          <a:p>
            <a:pPr algn="l">
              <a:lnSpc>
                <a:spcPts val="3656"/>
              </a:lnSpc>
            </a:pPr>
            <a:r>
              <a:rPr lang="en-US" sz="2437" spc="24">
                <a:solidFill>
                  <a:srgbClr val="253C7E"/>
                </a:solidFill>
                <a:latin typeface="Saira Semi-Bold"/>
              </a:rPr>
              <a:t>Pada praktiknya akuntansi akan dimanfaatkan untuk pengelolaan persediaan, biaya produksi, pelaporan produksi, hingga penilaian kinerja. Pada sistem akuntansi persediaan akan memberikan informasi lengkap mengenai perhitungan biaya persediaan, seperti biaya pemesanan, biaya penyimpanan, dan biaya persediaan lainnya. Selain itu, akuntansi akan memberikan data pembelian bahan baku dari pemasok seperti pencatatan faktur, pembayaran kepada pemasok, sehingga dapat memperoleh perbandingan biaya antara pemasok yang berbeda. Akuntansi juga digunakan untuk menghitung biaya produksi barang, termasuk biaya tenaga kerja, biaya overhead, dan biaya bahan baku. Informasi ini membantu dalam menentukan harga pokok produksi dan mengelola efisiensi produksi. </a:t>
            </a:r>
          </a:p>
        </p:txBody>
      </p:sp>
      <p:sp>
        <p:nvSpPr>
          <p:cNvPr id="4" name="Freeform 4"/>
          <p:cNvSpPr/>
          <p:nvPr/>
        </p:nvSpPr>
        <p:spPr>
          <a:xfrm>
            <a:off x="0" y="0"/>
            <a:ext cx="6262331" cy="10287000"/>
          </a:xfrm>
          <a:custGeom>
            <a:avLst/>
            <a:gdLst/>
            <a:ahLst/>
            <a:cxnLst/>
            <a:rect l="l" t="t" r="r" b="b"/>
            <a:pathLst>
              <a:path w="6262331" h="10287000">
                <a:moveTo>
                  <a:pt x="0" y="0"/>
                </a:moveTo>
                <a:lnTo>
                  <a:pt x="6262331" y="0"/>
                </a:lnTo>
                <a:lnTo>
                  <a:pt x="6262331" y="10287000"/>
                </a:lnTo>
                <a:lnTo>
                  <a:pt x="0" y="10287000"/>
                </a:lnTo>
                <a:lnTo>
                  <a:pt x="0" y="0"/>
                </a:lnTo>
                <a:close/>
              </a:path>
            </a:pathLst>
          </a:custGeom>
          <a:blipFill>
            <a:blip r:embed="rId2"/>
            <a:stretch>
              <a:fillRect l="-14475" r="-14475"/>
            </a:stretch>
          </a:blipFill>
        </p:spPr>
      </p:sp>
      <p:sp>
        <p:nvSpPr>
          <p:cNvPr id="5" name="TextBox 5"/>
          <p:cNvSpPr txBox="1"/>
          <p:nvPr/>
        </p:nvSpPr>
        <p:spPr>
          <a:xfrm>
            <a:off x="13806651" y="10053955"/>
            <a:ext cx="5417448"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
        <p:nvSpPr>
          <p:cNvPr id="6" name="Freeform 6"/>
          <p:cNvSpPr/>
          <p:nvPr/>
        </p:nvSpPr>
        <p:spPr>
          <a:xfrm>
            <a:off x="6770194" y="180910"/>
            <a:ext cx="4223303" cy="1074030"/>
          </a:xfrm>
          <a:custGeom>
            <a:avLst/>
            <a:gdLst/>
            <a:ahLst/>
            <a:cxnLst/>
            <a:rect l="l" t="t" r="r" b="b"/>
            <a:pathLst>
              <a:path w="4223303" h="1074030">
                <a:moveTo>
                  <a:pt x="0" y="0"/>
                </a:moveTo>
                <a:lnTo>
                  <a:pt x="4223303" y="0"/>
                </a:lnTo>
                <a:lnTo>
                  <a:pt x="4223303" y="1074029"/>
                </a:lnTo>
                <a:lnTo>
                  <a:pt x="0" y="1074029"/>
                </a:lnTo>
                <a:lnTo>
                  <a:pt x="0" y="0"/>
                </a:lnTo>
                <a:close/>
              </a:path>
            </a:pathLst>
          </a:custGeom>
          <a:blipFill>
            <a:blip r:embed="rId3"/>
            <a:stretch>
              <a:fillRect/>
            </a:stretch>
          </a:blipFill>
        </p:spPr>
      </p:sp>
      <p:sp>
        <p:nvSpPr>
          <p:cNvPr id="7" name="Freeform 7"/>
          <p:cNvSpPr/>
          <p:nvPr/>
        </p:nvSpPr>
        <p:spPr>
          <a:xfrm flipH="1" flipV="1">
            <a:off x="14742750" y="0"/>
            <a:ext cx="3545250" cy="3531956"/>
          </a:xfrm>
          <a:custGeom>
            <a:avLst/>
            <a:gdLst/>
            <a:ahLst/>
            <a:cxnLst/>
            <a:rect l="l" t="t" r="r" b="b"/>
            <a:pathLst>
              <a:path w="3545250" h="3531956">
                <a:moveTo>
                  <a:pt x="3545250" y="3531956"/>
                </a:moveTo>
                <a:lnTo>
                  <a:pt x="0" y="3531956"/>
                </a:lnTo>
                <a:lnTo>
                  <a:pt x="0" y="0"/>
                </a:lnTo>
                <a:lnTo>
                  <a:pt x="3545250" y="0"/>
                </a:lnTo>
                <a:lnTo>
                  <a:pt x="3545250" y="3531956"/>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rot="1663362">
            <a:off x="11890216" y="327296"/>
            <a:ext cx="9582641" cy="14171389"/>
            <a:chOff x="0" y="0"/>
            <a:chExt cx="2523823" cy="3732382"/>
          </a:xfrm>
        </p:grpSpPr>
        <p:sp>
          <p:nvSpPr>
            <p:cNvPr id="4" name="Freeform 4"/>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2D3C68"/>
            </a:solidFill>
          </p:spPr>
        </p:sp>
        <p:sp>
          <p:nvSpPr>
            <p:cNvPr id="5" name="TextBox 5"/>
            <p:cNvSpPr txBox="1"/>
            <p:nvPr/>
          </p:nvSpPr>
          <p:spPr>
            <a:xfrm>
              <a:off x="0" y="-57150"/>
              <a:ext cx="2523823" cy="378953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761515">
            <a:off x="12350631" y="-3047439"/>
            <a:ext cx="8661811" cy="14062736"/>
            <a:chOff x="0" y="0"/>
            <a:chExt cx="2281300" cy="3703766"/>
          </a:xfrm>
        </p:grpSpPr>
        <p:sp>
          <p:nvSpPr>
            <p:cNvPr id="7" name="Freeform 7"/>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E1D775"/>
            </a:solidFill>
          </p:spPr>
        </p:sp>
        <p:sp>
          <p:nvSpPr>
            <p:cNvPr id="8" name="TextBox 8"/>
            <p:cNvSpPr txBox="1"/>
            <p:nvPr/>
          </p:nvSpPr>
          <p:spPr>
            <a:xfrm>
              <a:off x="0" y="-57150"/>
              <a:ext cx="2281300" cy="376091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543876" y="-343868"/>
            <a:ext cx="8041335" cy="6613224"/>
            <a:chOff x="0" y="0"/>
            <a:chExt cx="6197600" cy="5096929"/>
          </a:xfrm>
        </p:grpSpPr>
        <p:sp>
          <p:nvSpPr>
            <p:cNvPr id="10" name="Freeform 10"/>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3"/>
              <a:stretch>
                <a:fillRect l="-11718" r="-11718"/>
              </a:stretch>
            </a:blipFill>
          </p:spPr>
        </p:sp>
      </p:grpSp>
      <p:grpSp>
        <p:nvGrpSpPr>
          <p:cNvPr id="11" name="Group 11"/>
          <p:cNvGrpSpPr/>
          <p:nvPr/>
        </p:nvGrpSpPr>
        <p:grpSpPr>
          <a:xfrm>
            <a:off x="14564543" y="6942835"/>
            <a:ext cx="4514918" cy="3713085"/>
            <a:chOff x="0" y="0"/>
            <a:chExt cx="6197600" cy="5096929"/>
          </a:xfrm>
        </p:grpSpPr>
        <p:sp>
          <p:nvSpPr>
            <p:cNvPr id="12" name="Freeform 12"/>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4"/>
              <a:stretch>
                <a:fillRect l="-11602" r="-11602"/>
              </a:stretch>
            </a:blipFill>
          </p:spPr>
        </p:sp>
      </p:grpSp>
      <p:sp>
        <p:nvSpPr>
          <p:cNvPr id="13" name="TextBox 13"/>
          <p:cNvSpPr txBox="1"/>
          <p:nvPr/>
        </p:nvSpPr>
        <p:spPr>
          <a:xfrm>
            <a:off x="436187" y="2552862"/>
            <a:ext cx="10581288" cy="2247900"/>
          </a:xfrm>
          <a:prstGeom prst="rect">
            <a:avLst/>
          </a:prstGeom>
        </p:spPr>
        <p:txBody>
          <a:bodyPr lIns="0" tIns="0" rIns="0" bIns="0" rtlCol="0" anchor="t">
            <a:spAutoFit/>
          </a:bodyPr>
          <a:lstStyle/>
          <a:p>
            <a:pPr algn="l">
              <a:lnSpc>
                <a:spcPts val="4439"/>
              </a:lnSpc>
            </a:pPr>
            <a:r>
              <a:rPr lang="en-US" sz="3699" spc="110">
                <a:solidFill>
                  <a:srgbClr val="2D3C68"/>
                </a:solidFill>
                <a:latin typeface="Saira Heavy"/>
              </a:rPr>
              <a:t>PERAN PENTING AKUNTANSI DALAM MANAJEMEN RANTAI PASOK KEBERLANJUTAN MENDUKUNG</a:t>
            </a:r>
          </a:p>
          <a:p>
            <a:pPr algn="l">
              <a:lnSpc>
                <a:spcPts val="4439"/>
              </a:lnSpc>
            </a:pPr>
            <a:endParaRPr lang="en-US" sz="3699" spc="110">
              <a:solidFill>
                <a:srgbClr val="2D3C68"/>
              </a:solidFill>
              <a:latin typeface="Saira Heavy"/>
            </a:endParaRPr>
          </a:p>
        </p:txBody>
      </p:sp>
      <p:sp>
        <p:nvSpPr>
          <p:cNvPr id="14" name="TextBox 14"/>
          <p:cNvSpPr txBox="1"/>
          <p:nvPr/>
        </p:nvSpPr>
        <p:spPr>
          <a:xfrm>
            <a:off x="436187" y="4255524"/>
            <a:ext cx="10689600" cy="5031351"/>
          </a:xfrm>
          <a:prstGeom prst="rect">
            <a:avLst/>
          </a:prstGeom>
        </p:spPr>
        <p:txBody>
          <a:bodyPr lIns="0" tIns="0" rIns="0" bIns="0" rtlCol="0" anchor="t">
            <a:spAutoFit/>
          </a:bodyPr>
          <a:lstStyle/>
          <a:p>
            <a:pPr algn="l">
              <a:lnSpc>
                <a:spcPts val="4040"/>
              </a:lnSpc>
            </a:pPr>
            <a:r>
              <a:rPr lang="en-US" sz="2693" spc="26">
                <a:solidFill>
                  <a:srgbClr val="2D3C68"/>
                </a:solidFill>
                <a:latin typeface="Saira Bold"/>
              </a:rPr>
              <a:t>Akuntansi dapat memberikan informasi keuangan dan non-keuangan yang diperlukan untuk mengelola dan mengoptimalkan rantai pasok secara keberlanjutan. Infomasi akuntansi akan memudahkan perusahaan untuk melacak dan mengukur kinerja keberlanjutan mereka. Ini mencakup pengukuran dampak sosial dan lingkungan dari aktivitas rantai pasok, seperti jejak karbon, penggunaan sumber daya, dan kontribusi terhadap komunitas lokal. Dengan informasi ini, perusahaan dapat memantau kemajuan menuju tujuan keberlanjutan mereka.</a:t>
            </a:r>
          </a:p>
          <a:p>
            <a:pPr algn="l">
              <a:lnSpc>
                <a:spcPts val="4040"/>
              </a:lnSpc>
            </a:pPr>
            <a:endParaRPr lang="en-US" sz="2693" spc="26">
              <a:solidFill>
                <a:srgbClr val="2D3C68"/>
              </a:solidFill>
              <a:latin typeface="Saira Bold"/>
            </a:endParaRPr>
          </a:p>
        </p:txBody>
      </p:sp>
      <p:sp>
        <p:nvSpPr>
          <p:cNvPr id="15" name="Freeform 15"/>
          <p:cNvSpPr/>
          <p:nvPr/>
        </p:nvSpPr>
        <p:spPr>
          <a:xfrm>
            <a:off x="327876" y="386943"/>
            <a:ext cx="5047040" cy="1283514"/>
          </a:xfrm>
          <a:custGeom>
            <a:avLst/>
            <a:gdLst/>
            <a:ahLst/>
            <a:cxnLst/>
            <a:rect l="l" t="t" r="r" b="b"/>
            <a:pathLst>
              <a:path w="5047040" h="1283514">
                <a:moveTo>
                  <a:pt x="0" y="0"/>
                </a:moveTo>
                <a:lnTo>
                  <a:pt x="5047039" y="0"/>
                </a:lnTo>
                <a:lnTo>
                  <a:pt x="5047039" y="1283514"/>
                </a:lnTo>
                <a:lnTo>
                  <a:pt x="0" y="1283514"/>
                </a:lnTo>
                <a:lnTo>
                  <a:pt x="0" y="0"/>
                </a:lnTo>
                <a:close/>
              </a:path>
            </a:pathLst>
          </a:custGeom>
          <a:blipFill>
            <a:blip r:embed="rId5"/>
            <a:stretch>
              <a:fillRect/>
            </a:stretch>
          </a:blipFill>
        </p:spPr>
      </p:sp>
      <p:sp>
        <p:nvSpPr>
          <p:cNvPr id="16" name="TextBox 16"/>
          <p:cNvSpPr txBox="1"/>
          <p:nvPr/>
        </p:nvSpPr>
        <p:spPr>
          <a:xfrm>
            <a:off x="5244670" y="10053955"/>
            <a:ext cx="5299206" cy="233045"/>
          </a:xfrm>
          <a:prstGeom prst="rect">
            <a:avLst/>
          </a:prstGeom>
        </p:spPr>
        <p:txBody>
          <a:bodyPr lIns="0" tIns="0" rIns="0" bIns="0" rtlCol="0" anchor="t">
            <a:spAutoFit/>
          </a:bodyPr>
          <a:lstStyle/>
          <a:p>
            <a:pPr algn="l">
              <a:lnSpc>
                <a:spcPts val="1540"/>
              </a:lnSpc>
            </a:pPr>
            <a:r>
              <a:rPr lang="en-US" sz="2000">
                <a:solidFill>
                  <a:srgbClr val="2D3C68"/>
                </a:solidFill>
                <a:latin typeface="Roboto Bold"/>
              </a:rPr>
              <a:t>Akuntansi dan Laporan Keberlanjutan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1074</Words>
  <Application>Microsoft Office PowerPoint</Application>
  <PresentationFormat>Custom</PresentationFormat>
  <Paragraphs>49</Paragraphs>
  <Slides>12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Calibri</vt:lpstr>
      <vt:lpstr>Saira Medium Bold</vt:lpstr>
      <vt:lpstr>Garet ExtraBold</vt:lpstr>
      <vt:lpstr>Saira Heavy</vt:lpstr>
      <vt:lpstr>Arial</vt:lpstr>
      <vt:lpstr>Saira Semi-Bold</vt:lpstr>
      <vt:lpstr>Saira Black</vt:lpstr>
      <vt:lpstr>Poppins</vt:lpstr>
      <vt:lpstr>Saira Medium Italics</vt:lpstr>
      <vt:lpstr>Poppins Bold</vt:lpstr>
      <vt:lpstr>Roboto Bold</vt:lpstr>
      <vt:lpstr>Saira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Salinan dari Salinan dari Biru putih bersih profesional sidang proposal dan skripsi presentation</dc:title>
  <cp:lastModifiedBy>User</cp:lastModifiedBy>
  <cp:revision>2</cp:revision>
  <dcterms:created xsi:type="dcterms:W3CDTF">2006-08-16T00:00:00Z</dcterms:created>
  <dcterms:modified xsi:type="dcterms:W3CDTF">2025-03-10T01:10:47Z</dcterms:modified>
  <dc:identifier>DAGGa3XfNQg</dc:identifier>
</cp:coreProperties>
</file>