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8" d="100"/>
          <a:sy n="58" d="100"/>
        </p:scale>
        <p:origin x="6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653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hyperlink" Target="https://gamma.app"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3.png"/><Relationship Id="rId4" Type="http://schemas.openxmlformats.org/officeDocument/2006/relationships/image" Target="../media/image16.png"/><Relationship Id="rId9" Type="http://schemas.openxmlformats.org/officeDocument/2006/relationships/hyperlink" Target="https://gamma.ap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83488" y="2731175"/>
            <a:ext cx="4919305" cy="2767132"/>
          </a:xfrm>
          <a:prstGeom prst="rect">
            <a:avLst/>
          </a:prstGeom>
        </p:spPr>
      </p:pic>
      <p:sp>
        <p:nvSpPr>
          <p:cNvPr id="6" name="Text 2"/>
          <p:cNvSpPr/>
          <p:nvPr/>
        </p:nvSpPr>
        <p:spPr>
          <a:xfrm>
            <a:off x="6280190" y="1244085"/>
            <a:ext cx="7556421" cy="2729400"/>
          </a:xfrm>
          <a:prstGeom prst="rect">
            <a:avLst/>
          </a:prstGeom>
          <a:noFill/>
          <a:ln/>
        </p:spPr>
        <p:txBody>
          <a:bodyPr wrap="square" rtlCol="0" anchor="t"/>
          <a:lstStyle/>
          <a:p>
            <a:pPr marL="0" indent="0">
              <a:lnSpc>
                <a:spcPts val="7702"/>
              </a:lnSpc>
              <a:buNone/>
            </a:pPr>
            <a:r>
              <a:rPr lang="en-US" sz="4400" b="1" dirty="0" smtClean="0">
                <a:solidFill>
                  <a:srgbClr val="282824"/>
                </a:solidFill>
                <a:latin typeface="Lato" pitchFamily="34" charset="0"/>
                <a:ea typeface="Lato" pitchFamily="34" charset="-122"/>
                <a:cs typeface="Lato" pitchFamily="34" charset="-120"/>
              </a:rPr>
              <a:t>Bab 10. </a:t>
            </a:r>
            <a:r>
              <a:rPr lang="en-US" sz="4400" b="1" dirty="0" err="1" smtClean="0">
                <a:solidFill>
                  <a:srgbClr val="282824"/>
                </a:solidFill>
                <a:latin typeface="Lato" pitchFamily="34" charset="0"/>
                <a:ea typeface="Lato" pitchFamily="34" charset="-122"/>
                <a:cs typeface="Lato" pitchFamily="34" charset="-120"/>
              </a:rPr>
              <a:t>Etika</a:t>
            </a:r>
            <a:r>
              <a:rPr lang="en-US" sz="4400" b="1" dirty="0" smtClean="0">
                <a:solidFill>
                  <a:srgbClr val="282824"/>
                </a:solidFill>
                <a:latin typeface="Lato" pitchFamily="34" charset="0"/>
                <a:ea typeface="Lato" pitchFamily="34" charset="-122"/>
                <a:cs typeface="Lato" pitchFamily="34" charset="-120"/>
              </a:rPr>
              <a:t> </a:t>
            </a:r>
            <a:r>
              <a:rPr lang="en-US" sz="4400" b="1" dirty="0">
                <a:solidFill>
                  <a:srgbClr val="282824"/>
                </a:solidFill>
                <a:latin typeface="Lato" pitchFamily="34" charset="0"/>
                <a:ea typeface="Lato" pitchFamily="34" charset="-122"/>
                <a:cs typeface="Lato" pitchFamily="34" charset="-120"/>
              </a:rPr>
              <a:t>&amp; Tanggung Jawab Akuntan dalam Keberlanjutan</a:t>
            </a:r>
            <a:endParaRPr lang="en-US" sz="4400" dirty="0"/>
          </a:p>
        </p:txBody>
      </p:sp>
      <p:sp>
        <p:nvSpPr>
          <p:cNvPr id="7" name="Text 3"/>
          <p:cNvSpPr/>
          <p:nvPr/>
        </p:nvSpPr>
        <p:spPr>
          <a:xfrm>
            <a:off x="6280190" y="4518898"/>
            <a:ext cx="7556421" cy="1814513"/>
          </a:xfrm>
          <a:prstGeom prst="rect">
            <a:avLst/>
          </a:prstGeom>
          <a:noFill/>
          <a:ln/>
        </p:spPr>
        <p:txBody>
          <a:bodyPr wrap="square" rtlCol="0" anchor="t"/>
          <a:lstStyle/>
          <a:p>
            <a:pPr marL="0" indent="0">
              <a:lnSpc>
                <a:spcPts val="2858"/>
              </a:lnSpc>
              <a:buNone/>
            </a:pPr>
            <a:r>
              <a:rPr lang="en-US" sz="1786" dirty="0">
                <a:solidFill>
                  <a:srgbClr val="4A4A45"/>
                </a:solidFill>
                <a:latin typeface="Lato" pitchFamily="34" charset="0"/>
                <a:ea typeface="Lato" pitchFamily="34" charset="-122"/>
                <a:cs typeface="Lato" pitchFamily="34" charset="-120"/>
              </a:rPr>
              <a:t> Sebagai pemegang peran penting dalam organisasi, akuntan memiliki tanggung jawab etis untuk mendorong praktik bisnis yang berkelanjutan. Mereka harus memastikan kepatuhan terhadap standar akuntansi dan peraturan lingkungan, sambil membantu organisasi mencapai tujuan keberlanjutan.</a:t>
            </a:r>
            <a:endParaRPr lang="en-US" sz="1786" dirty="0"/>
          </a:p>
        </p:txBody>
      </p:sp>
      <p:sp>
        <p:nvSpPr>
          <p:cNvPr id="8" name="Shape 4"/>
          <p:cNvSpPr/>
          <p:nvPr/>
        </p:nvSpPr>
        <p:spPr>
          <a:xfrm>
            <a:off x="6280190" y="6605468"/>
            <a:ext cx="362903" cy="362903"/>
          </a:xfrm>
          <a:prstGeom prst="roundRect">
            <a:avLst>
              <a:gd name="adj" fmla="val 25194296"/>
            </a:avLst>
          </a:prstGeom>
          <a:solidFill>
            <a:srgbClr val="4EB8EA"/>
          </a:solidFill>
          <a:ln w="7620">
            <a:solidFill>
              <a:srgbClr val="FFFFFF"/>
            </a:solidFill>
            <a:prstDash val="solid"/>
          </a:ln>
        </p:spPr>
      </p:sp>
      <p:sp>
        <p:nvSpPr>
          <p:cNvPr id="9" name="Text 5"/>
          <p:cNvSpPr/>
          <p:nvPr/>
        </p:nvSpPr>
        <p:spPr>
          <a:xfrm>
            <a:off x="6403181" y="6738104"/>
            <a:ext cx="116800" cy="97512"/>
          </a:xfrm>
          <a:prstGeom prst="rect">
            <a:avLst/>
          </a:prstGeom>
          <a:noFill/>
          <a:ln/>
        </p:spPr>
        <p:txBody>
          <a:bodyPr wrap="none" rtlCol="0" anchor="t"/>
          <a:lstStyle/>
          <a:p>
            <a:pPr marL="0" indent="0" algn="ctr">
              <a:lnSpc>
                <a:spcPts val="768"/>
              </a:lnSpc>
              <a:buNone/>
            </a:pPr>
            <a:r>
              <a:rPr lang="en-US" sz="768" dirty="0">
                <a:solidFill>
                  <a:srgbClr val="3C3838"/>
                </a:solidFill>
                <a:latin typeface="Lato" pitchFamily="34" charset="0"/>
                <a:ea typeface="Lato" pitchFamily="34" charset="-122"/>
                <a:cs typeface="Lato" pitchFamily="34" charset="-120"/>
              </a:rPr>
              <a:t>JD</a:t>
            </a:r>
            <a:endParaRPr lang="en-US" sz="768" dirty="0"/>
          </a:p>
        </p:txBody>
      </p:sp>
      <p:sp>
        <p:nvSpPr>
          <p:cNvPr id="10" name="Text 6"/>
          <p:cNvSpPr/>
          <p:nvPr/>
        </p:nvSpPr>
        <p:spPr>
          <a:xfrm>
            <a:off x="6756440" y="6588562"/>
            <a:ext cx="2388156" cy="396835"/>
          </a:xfrm>
          <a:prstGeom prst="rect">
            <a:avLst/>
          </a:prstGeom>
          <a:noFill/>
          <a:ln/>
        </p:spPr>
        <p:txBody>
          <a:bodyPr wrap="none" rtlCol="0" anchor="t"/>
          <a:lstStyle/>
          <a:p>
            <a:pPr marL="0" indent="0" algn="l">
              <a:lnSpc>
                <a:spcPts val="3126"/>
              </a:lnSpc>
              <a:buNone/>
            </a:pPr>
            <a:r>
              <a:rPr lang="en-US" sz="2233" b="1" dirty="0" err="1" smtClean="0">
                <a:solidFill>
                  <a:srgbClr val="4A4A45"/>
                </a:solidFill>
                <a:latin typeface="Lato" pitchFamily="34" charset="0"/>
                <a:ea typeface="Lato" pitchFamily="34" charset="-122"/>
                <a:cs typeface="Lato" pitchFamily="34" charset="-120"/>
              </a:rPr>
              <a:t>Jaka</a:t>
            </a:r>
            <a:r>
              <a:rPr lang="en-US" sz="2233" b="1" dirty="0" smtClean="0">
                <a:solidFill>
                  <a:srgbClr val="4A4A45"/>
                </a:solidFill>
                <a:latin typeface="Lato" pitchFamily="34" charset="0"/>
                <a:ea typeface="Lato" pitchFamily="34" charset="-122"/>
                <a:cs typeface="Lato" pitchFamily="34" charset="-120"/>
              </a:rPr>
              <a:t> </a:t>
            </a:r>
            <a:r>
              <a:rPr lang="en-US" sz="2233" b="1" dirty="0">
                <a:solidFill>
                  <a:srgbClr val="4A4A45"/>
                </a:solidFill>
                <a:latin typeface="Lato" pitchFamily="34" charset="0"/>
                <a:ea typeface="Lato" pitchFamily="34" charset="-122"/>
                <a:cs typeface="Lato" pitchFamily="34" charset="-120"/>
              </a:rPr>
              <a:t>Darmawan</a:t>
            </a:r>
            <a:endParaRPr lang="en-US" sz="2233" dirty="0"/>
          </a:p>
        </p:txBody>
      </p:sp>
      <p:pic>
        <p:nvPicPr>
          <p:cNvPr id="11"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5" name="Text 2"/>
          <p:cNvSpPr/>
          <p:nvPr/>
        </p:nvSpPr>
        <p:spPr>
          <a:xfrm>
            <a:off x="793790" y="3841313"/>
            <a:ext cx="7558921" cy="708779"/>
          </a:xfrm>
          <a:prstGeom prst="rect">
            <a:avLst/>
          </a:prstGeom>
          <a:noFill/>
          <a:ln/>
        </p:spPr>
        <p:txBody>
          <a:bodyPr wrap="none" rtlCol="0" anchor="t"/>
          <a:lstStyle/>
          <a:p>
            <a:pPr marL="0" indent="0">
              <a:lnSpc>
                <a:spcPts val="5581"/>
              </a:lnSpc>
              <a:buNone/>
            </a:pPr>
            <a:r>
              <a:rPr lang="en-US" sz="4465" b="1" dirty="0">
                <a:solidFill>
                  <a:srgbClr val="282824"/>
                </a:solidFill>
                <a:latin typeface="Lato" pitchFamily="34" charset="0"/>
                <a:ea typeface="Lato" pitchFamily="34" charset="-122"/>
                <a:cs typeface="Lato" pitchFamily="34" charset="-120"/>
              </a:rPr>
              <a:t>Kesimpulan dan Rekomendasi</a:t>
            </a:r>
            <a:endParaRPr lang="en-US" sz="4465" dirty="0"/>
          </a:p>
        </p:txBody>
      </p:sp>
      <p:sp>
        <p:nvSpPr>
          <p:cNvPr id="6" name="Shape 3"/>
          <p:cNvSpPr/>
          <p:nvPr/>
        </p:nvSpPr>
        <p:spPr>
          <a:xfrm>
            <a:off x="793790" y="5145405"/>
            <a:ext cx="510302" cy="510302"/>
          </a:xfrm>
          <a:prstGeom prst="roundRect">
            <a:avLst>
              <a:gd name="adj" fmla="val 6667"/>
            </a:avLst>
          </a:prstGeom>
          <a:solidFill>
            <a:srgbClr val="E5DFD2"/>
          </a:solidFill>
          <a:ln/>
        </p:spPr>
      </p:sp>
      <p:sp>
        <p:nvSpPr>
          <p:cNvPr id="7" name="Text 4"/>
          <p:cNvSpPr/>
          <p:nvPr/>
        </p:nvSpPr>
        <p:spPr>
          <a:xfrm>
            <a:off x="950238" y="5230416"/>
            <a:ext cx="197406" cy="340281"/>
          </a:xfrm>
          <a:prstGeom prst="rect">
            <a:avLst/>
          </a:prstGeom>
          <a:noFill/>
          <a:ln/>
        </p:spPr>
        <p:txBody>
          <a:bodyPr wrap="none" rtlCol="0" anchor="t"/>
          <a:lstStyle/>
          <a:p>
            <a:pPr marL="0" indent="0" algn="ctr">
              <a:lnSpc>
                <a:spcPts val="2679"/>
              </a:lnSpc>
              <a:buNone/>
            </a:pPr>
            <a:r>
              <a:rPr lang="en-US" sz="2679" b="1" dirty="0">
                <a:solidFill>
                  <a:srgbClr val="4A4A45"/>
                </a:solidFill>
                <a:latin typeface="Lato" pitchFamily="34" charset="0"/>
                <a:ea typeface="Lato" pitchFamily="34" charset="-122"/>
                <a:cs typeface="Lato" pitchFamily="34" charset="-120"/>
              </a:rPr>
              <a:t>1</a:t>
            </a:r>
            <a:endParaRPr lang="en-US" sz="2679" dirty="0"/>
          </a:p>
        </p:txBody>
      </p:sp>
      <p:sp>
        <p:nvSpPr>
          <p:cNvPr id="8" name="Text 5"/>
          <p:cNvSpPr/>
          <p:nvPr/>
        </p:nvSpPr>
        <p:spPr>
          <a:xfrm>
            <a:off x="1530906" y="5145405"/>
            <a:ext cx="2835235" cy="354330"/>
          </a:xfrm>
          <a:prstGeom prst="rect">
            <a:avLst/>
          </a:prstGeom>
          <a:noFill/>
          <a:ln/>
        </p:spPr>
        <p:txBody>
          <a:bodyPr wrap="none" rtlCol="0" anchor="t"/>
          <a:lstStyle/>
          <a:p>
            <a:pPr marL="0" indent="0">
              <a:lnSpc>
                <a:spcPts val="2791"/>
              </a:lnSpc>
              <a:buNone/>
            </a:pPr>
            <a:r>
              <a:rPr lang="en-US" sz="2233" b="1" dirty="0">
                <a:solidFill>
                  <a:srgbClr val="4A4A45"/>
                </a:solidFill>
                <a:latin typeface="Lato" pitchFamily="34" charset="0"/>
                <a:ea typeface="Lato" pitchFamily="34" charset="-122"/>
                <a:cs typeface="Lato" pitchFamily="34" charset="-120"/>
              </a:rPr>
              <a:t>Kesimpulan</a:t>
            </a:r>
            <a:endParaRPr lang="en-US" sz="2233" dirty="0"/>
          </a:p>
        </p:txBody>
      </p:sp>
      <p:sp>
        <p:nvSpPr>
          <p:cNvPr id="9" name="Text 6"/>
          <p:cNvSpPr/>
          <p:nvPr/>
        </p:nvSpPr>
        <p:spPr>
          <a:xfrm>
            <a:off x="1530906" y="5635823"/>
            <a:ext cx="5670947" cy="725805"/>
          </a:xfrm>
          <a:prstGeom prst="rect">
            <a:avLst/>
          </a:prstGeom>
          <a:noFill/>
          <a:ln/>
        </p:spPr>
        <p:txBody>
          <a:bodyPr wrap="square" rtlCol="0" anchor="t"/>
          <a:lstStyle/>
          <a:p>
            <a:pPr marL="0" indent="0">
              <a:lnSpc>
                <a:spcPts val="2858"/>
              </a:lnSpc>
              <a:buNone/>
            </a:pPr>
            <a:r>
              <a:rPr lang="en-US" sz="1786" dirty="0">
                <a:solidFill>
                  <a:srgbClr val="4A4A45"/>
                </a:solidFill>
                <a:latin typeface="Lato" pitchFamily="34" charset="0"/>
                <a:ea typeface="Lato" pitchFamily="34" charset="-122"/>
                <a:cs typeface="Lato" pitchFamily="34" charset="-120"/>
              </a:rPr>
              <a:t>Akuntan memainkan peran kunci dalam mendorong praktik bisnis yang berkelanjutan.</a:t>
            </a:r>
            <a:endParaRPr lang="en-US" sz="1786" dirty="0"/>
          </a:p>
        </p:txBody>
      </p:sp>
      <p:sp>
        <p:nvSpPr>
          <p:cNvPr id="10" name="Shape 7"/>
          <p:cNvSpPr/>
          <p:nvPr/>
        </p:nvSpPr>
        <p:spPr>
          <a:xfrm>
            <a:off x="7428667" y="5145405"/>
            <a:ext cx="510302" cy="510302"/>
          </a:xfrm>
          <a:prstGeom prst="roundRect">
            <a:avLst>
              <a:gd name="adj" fmla="val 6667"/>
            </a:avLst>
          </a:prstGeom>
          <a:solidFill>
            <a:srgbClr val="E5DFD2"/>
          </a:solidFill>
          <a:ln/>
        </p:spPr>
      </p:sp>
      <p:sp>
        <p:nvSpPr>
          <p:cNvPr id="11" name="Text 8"/>
          <p:cNvSpPr/>
          <p:nvPr/>
        </p:nvSpPr>
        <p:spPr>
          <a:xfrm>
            <a:off x="7585115" y="5230416"/>
            <a:ext cx="197406" cy="340281"/>
          </a:xfrm>
          <a:prstGeom prst="rect">
            <a:avLst/>
          </a:prstGeom>
          <a:noFill/>
          <a:ln/>
        </p:spPr>
        <p:txBody>
          <a:bodyPr wrap="none" rtlCol="0" anchor="t"/>
          <a:lstStyle/>
          <a:p>
            <a:pPr marL="0" indent="0" algn="ctr">
              <a:lnSpc>
                <a:spcPts val="2679"/>
              </a:lnSpc>
              <a:buNone/>
            </a:pPr>
            <a:r>
              <a:rPr lang="en-US" sz="2679" b="1" dirty="0">
                <a:solidFill>
                  <a:srgbClr val="4A4A45"/>
                </a:solidFill>
                <a:latin typeface="Lato" pitchFamily="34" charset="0"/>
                <a:ea typeface="Lato" pitchFamily="34" charset="-122"/>
                <a:cs typeface="Lato" pitchFamily="34" charset="-120"/>
              </a:rPr>
              <a:t>2</a:t>
            </a:r>
            <a:endParaRPr lang="en-US" sz="2679" dirty="0"/>
          </a:p>
        </p:txBody>
      </p:sp>
      <p:sp>
        <p:nvSpPr>
          <p:cNvPr id="12" name="Text 9"/>
          <p:cNvSpPr/>
          <p:nvPr/>
        </p:nvSpPr>
        <p:spPr>
          <a:xfrm>
            <a:off x="8165783" y="5145405"/>
            <a:ext cx="2835235" cy="354330"/>
          </a:xfrm>
          <a:prstGeom prst="rect">
            <a:avLst/>
          </a:prstGeom>
          <a:noFill/>
          <a:ln/>
        </p:spPr>
        <p:txBody>
          <a:bodyPr wrap="none" rtlCol="0" anchor="t"/>
          <a:lstStyle/>
          <a:p>
            <a:pPr marL="0" indent="0">
              <a:lnSpc>
                <a:spcPts val="2791"/>
              </a:lnSpc>
              <a:buNone/>
            </a:pPr>
            <a:r>
              <a:rPr lang="en-US" sz="2233" b="1" dirty="0">
                <a:solidFill>
                  <a:srgbClr val="4A4A45"/>
                </a:solidFill>
                <a:latin typeface="Lato" pitchFamily="34" charset="0"/>
                <a:ea typeface="Lato" pitchFamily="34" charset="-122"/>
                <a:cs typeface="Lato" pitchFamily="34" charset="-120"/>
              </a:rPr>
              <a:t>Rekomendasi</a:t>
            </a:r>
            <a:endParaRPr lang="en-US" sz="2233" dirty="0"/>
          </a:p>
        </p:txBody>
      </p:sp>
      <p:sp>
        <p:nvSpPr>
          <p:cNvPr id="13" name="Text 10"/>
          <p:cNvSpPr/>
          <p:nvPr/>
        </p:nvSpPr>
        <p:spPr>
          <a:xfrm>
            <a:off x="8165783" y="5635823"/>
            <a:ext cx="5670947" cy="725805"/>
          </a:xfrm>
          <a:prstGeom prst="rect">
            <a:avLst/>
          </a:prstGeom>
          <a:noFill/>
          <a:ln/>
        </p:spPr>
        <p:txBody>
          <a:bodyPr wrap="square" rtlCol="0" anchor="t"/>
          <a:lstStyle/>
          <a:p>
            <a:pPr marL="0" indent="0">
              <a:lnSpc>
                <a:spcPts val="2858"/>
              </a:lnSpc>
              <a:buNone/>
            </a:pPr>
            <a:r>
              <a:rPr lang="en-US" sz="1786" dirty="0">
                <a:solidFill>
                  <a:srgbClr val="4A4A45"/>
                </a:solidFill>
                <a:latin typeface="Lato" pitchFamily="34" charset="0"/>
                <a:ea typeface="Lato" pitchFamily="34" charset="-122"/>
                <a:cs typeface="Lato" pitchFamily="34" charset="-120"/>
              </a:rPr>
              <a:t>Perlunya peningkatan kompetensi dan pemahaman akuntan terkait akuntansi berkelanjutan.</a:t>
            </a:r>
            <a:endParaRPr lang="en-US" sz="1786" dirty="0"/>
          </a:p>
        </p:txBody>
      </p:sp>
      <p:sp>
        <p:nvSpPr>
          <p:cNvPr id="14" name="Text 11"/>
          <p:cNvSpPr/>
          <p:nvPr/>
        </p:nvSpPr>
        <p:spPr>
          <a:xfrm>
            <a:off x="8165783" y="6497717"/>
            <a:ext cx="5670947" cy="725805"/>
          </a:xfrm>
          <a:prstGeom prst="rect">
            <a:avLst/>
          </a:prstGeom>
          <a:noFill/>
          <a:ln/>
        </p:spPr>
        <p:txBody>
          <a:bodyPr wrap="square" rtlCol="0" anchor="t"/>
          <a:lstStyle/>
          <a:p>
            <a:pPr marL="0" indent="0">
              <a:lnSpc>
                <a:spcPts val="2858"/>
              </a:lnSpc>
              <a:buNone/>
            </a:pPr>
            <a:r>
              <a:rPr lang="en-US" sz="1786" dirty="0">
                <a:solidFill>
                  <a:srgbClr val="4A4A45"/>
                </a:solidFill>
                <a:latin typeface="Lato" pitchFamily="34" charset="0"/>
                <a:ea typeface="Lato" pitchFamily="34" charset="-122"/>
                <a:cs typeface="Lato" pitchFamily="34" charset="-120"/>
              </a:rPr>
              <a:t>Pentingnya kolaborasi antara akuntan, organisasi, dan pemangku kepentingan lain.</a:t>
            </a:r>
            <a:endParaRPr lang="en-US" sz="1786" dirty="0"/>
          </a:p>
        </p:txBody>
      </p:sp>
      <p:pic>
        <p:nvPicPr>
          <p:cNvPr id="15"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427488" y="2466737"/>
            <a:ext cx="4919305" cy="3296007"/>
          </a:xfrm>
          <a:prstGeom prst="rect">
            <a:avLst/>
          </a:prstGeom>
        </p:spPr>
      </p:pic>
      <p:sp>
        <p:nvSpPr>
          <p:cNvPr id="6" name="Text 2"/>
          <p:cNvSpPr/>
          <p:nvPr/>
        </p:nvSpPr>
        <p:spPr>
          <a:xfrm>
            <a:off x="793790" y="1279684"/>
            <a:ext cx="5670590" cy="708779"/>
          </a:xfrm>
          <a:prstGeom prst="rect">
            <a:avLst/>
          </a:prstGeom>
          <a:noFill/>
          <a:ln/>
        </p:spPr>
        <p:txBody>
          <a:bodyPr wrap="none" rtlCol="0" anchor="t"/>
          <a:lstStyle/>
          <a:p>
            <a:pPr marL="0" indent="0">
              <a:lnSpc>
                <a:spcPts val="5581"/>
              </a:lnSpc>
              <a:buNone/>
            </a:pPr>
            <a:r>
              <a:rPr lang="en-US" sz="4465" b="1" dirty="0">
                <a:solidFill>
                  <a:srgbClr val="282824"/>
                </a:solidFill>
                <a:latin typeface="Lato" pitchFamily="34" charset="0"/>
                <a:ea typeface="Lato" pitchFamily="34" charset="-122"/>
                <a:cs typeface="Lato" pitchFamily="34" charset="-120"/>
              </a:rPr>
              <a:t>Etika Profesi Akuntan</a:t>
            </a:r>
            <a:endParaRPr lang="en-US" sz="4465" dirty="0"/>
          </a:p>
        </p:txBody>
      </p:sp>
      <p:sp>
        <p:nvSpPr>
          <p:cNvPr id="7" name="Shape 3"/>
          <p:cNvSpPr/>
          <p:nvPr/>
        </p:nvSpPr>
        <p:spPr>
          <a:xfrm>
            <a:off x="793790" y="2583775"/>
            <a:ext cx="510302" cy="510302"/>
          </a:xfrm>
          <a:prstGeom prst="roundRect">
            <a:avLst>
              <a:gd name="adj" fmla="val 6667"/>
            </a:avLst>
          </a:prstGeom>
          <a:solidFill>
            <a:srgbClr val="E5DFD2"/>
          </a:solidFill>
          <a:ln/>
        </p:spPr>
      </p:sp>
      <p:sp>
        <p:nvSpPr>
          <p:cNvPr id="8" name="Text 4"/>
          <p:cNvSpPr/>
          <p:nvPr/>
        </p:nvSpPr>
        <p:spPr>
          <a:xfrm>
            <a:off x="950238" y="2668786"/>
            <a:ext cx="197406" cy="340281"/>
          </a:xfrm>
          <a:prstGeom prst="rect">
            <a:avLst/>
          </a:prstGeom>
          <a:noFill/>
          <a:ln/>
        </p:spPr>
        <p:txBody>
          <a:bodyPr wrap="none" rtlCol="0" anchor="t"/>
          <a:lstStyle/>
          <a:p>
            <a:pPr marL="0" indent="0" algn="ctr">
              <a:lnSpc>
                <a:spcPts val="2679"/>
              </a:lnSpc>
              <a:buNone/>
            </a:pPr>
            <a:r>
              <a:rPr lang="en-US" sz="2679" b="1" dirty="0">
                <a:solidFill>
                  <a:srgbClr val="4A4A45"/>
                </a:solidFill>
                <a:latin typeface="Lato" pitchFamily="34" charset="0"/>
                <a:ea typeface="Lato" pitchFamily="34" charset="-122"/>
                <a:cs typeface="Lato" pitchFamily="34" charset="-120"/>
              </a:rPr>
              <a:t>1</a:t>
            </a:r>
            <a:endParaRPr lang="en-US" sz="2679" dirty="0"/>
          </a:p>
        </p:txBody>
      </p:sp>
      <p:sp>
        <p:nvSpPr>
          <p:cNvPr id="9" name="Text 5"/>
          <p:cNvSpPr/>
          <p:nvPr/>
        </p:nvSpPr>
        <p:spPr>
          <a:xfrm>
            <a:off x="1530906" y="2583775"/>
            <a:ext cx="2835235" cy="354330"/>
          </a:xfrm>
          <a:prstGeom prst="rect">
            <a:avLst/>
          </a:prstGeom>
          <a:noFill/>
          <a:ln/>
        </p:spPr>
        <p:txBody>
          <a:bodyPr wrap="none" rtlCol="0" anchor="t"/>
          <a:lstStyle/>
          <a:p>
            <a:pPr marL="0" indent="0">
              <a:lnSpc>
                <a:spcPts val="2791"/>
              </a:lnSpc>
              <a:buNone/>
            </a:pPr>
            <a:r>
              <a:rPr lang="en-US" sz="2233" b="1" dirty="0">
                <a:solidFill>
                  <a:srgbClr val="4A4A45"/>
                </a:solidFill>
                <a:latin typeface="Lato" pitchFamily="34" charset="0"/>
                <a:ea typeface="Lato" pitchFamily="34" charset="-122"/>
                <a:cs typeface="Lato" pitchFamily="34" charset="-120"/>
              </a:rPr>
              <a:t>Integritas</a:t>
            </a:r>
            <a:endParaRPr lang="en-US" sz="2233" dirty="0"/>
          </a:p>
        </p:txBody>
      </p:sp>
      <p:sp>
        <p:nvSpPr>
          <p:cNvPr id="10" name="Text 6"/>
          <p:cNvSpPr/>
          <p:nvPr/>
        </p:nvSpPr>
        <p:spPr>
          <a:xfrm>
            <a:off x="1530906" y="3074194"/>
            <a:ext cx="2927747" cy="1088708"/>
          </a:xfrm>
          <a:prstGeom prst="rect">
            <a:avLst/>
          </a:prstGeom>
          <a:noFill/>
          <a:ln/>
        </p:spPr>
        <p:txBody>
          <a:bodyPr wrap="square" rtlCol="0" anchor="t"/>
          <a:lstStyle/>
          <a:p>
            <a:pPr marL="0" indent="0">
              <a:lnSpc>
                <a:spcPts val="2858"/>
              </a:lnSpc>
              <a:buNone/>
            </a:pPr>
            <a:r>
              <a:rPr lang="en-US" sz="1786" dirty="0">
                <a:solidFill>
                  <a:srgbClr val="4A4A45"/>
                </a:solidFill>
                <a:latin typeface="Lato" pitchFamily="34" charset="0"/>
                <a:ea typeface="Lato" pitchFamily="34" charset="-122"/>
                <a:cs typeface="Lato" pitchFamily="34" charset="-120"/>
              </a:rPr>
              <a:t>Akuntan harus menunjukkan integritas yang tinggi dalam menjalankan profesinya.</a:t>
            </a:r>
            <a:endParaRPr lang="en-US" sz="1786" dirty="0"/>
          </a:p>
        </p:txBody>
      </p:sp>
      <p:sp>
        <p:nvSpPr>
          <p:cNvPr id="11" name="Shape 7"/>
          <p:cNvSpPr/>
          <p:nvPr/>
        </p:nvSpPr>
        <p:spPr>
          <a:xfrm>
            <a:off x="4685467" y="2583775"/>
            <a:ext cx="510302" cy="510302"/>
          </a:xfrm>
          <a:prstGeom prst="roundRect">
            <a:avLst>
              <a:gd name="adj" fmla="val 6667"/>
            </a:avLst>
          </a:prstGeom>
          <a:solidFill>
            <a:srgbClr val="E5DFD2"/>
          </a:solidFill>
          <a:ln/>
        </p:spPr>
      </p:sp>
      <p:sp>
        <p:nvSpPr>
          <p:cNvPr id="12" name="Text 8"/>
          <p:cNvSpPr/>
          <p:nvPr/>
        </p:nvSpPr>
        <p:spPr>
          <a:xfrm>
            <a:off x="4841915" y="2668786"/>
            <a:ext cx="197406" cy="340281"/>
          </a:xfrm>
          <a:prstGeom prst="rect">
            <a:avLst/>
          </a:prstGeom>
          <a:noFill/>
          <a:ln/>
        </p:spPr>
        <p:txBody>
          <a:bodyPr wrap="none" rtlCol="0" anchor="t"/>
          <a:lstStyle/>
          <a:p>
            <a:pPr marL="0" indent="0" algn="ctr">
              <a:lnSpc>
                <a:spcPts val="2679"/>
              </a:lnSpc>
              <a:buNone/>
            </a:pPr>
            <a:r>
              <a:rPr lang="en-US" sz="2679" b="1" dirty="0">
                <a:solidFill>
                  <a:srgbClr val="4A4A45"/>
                </a:solidFill>
                <a:latin typeface="Lato" pitchFamily="34" charset="0"/>
                <a:ea typeface="Lato" pitchFamily="34" charset="-122"/>
                <a:cs typeface="Lato" pitchFamily="34" charset="-120"/>
              </a:rPr>
              <a:t>2</a:t>
            </a:r>
            <a:endParaRPr lang="en-US" sz="2679" dirty="0"/>
          </a:p>
        </p:txBody>
      </p:sp>
      <p:sp>
        <p:nvSpPr>
          <p:cNvPr id="13" name="Text 9"/>
          <p:cNvSpPr/>
          <p:nvPr/>
        </p:nvSpPr>
        <p:spPr>
          <a:xfrm>
            <a:off x="5422583" y="2583775"/>
            <a:ext cx="2835235" cy="354330"/>
          </a:xfrm>
          <a:prstGeom prst="rect">
            <a:avLst/>
          </a:prstGeom>
          <a:noFill/>
          <a:ln/>
        </p:spPr>
        <p:txBody>
          <a:bodyPr wrap="none" rtlCol="0" anchor="t"/>
          <a:lstStyle/>
          <a:p>
            <a:pPr marL="0" indent="0">
              <a:lnSpc>
                <a:spcPts val="2791"/>
              </a:lnSpc>
              <a:buNone/>
            </a:pPr>
            <a:r>
              <a:rPr lang="en-US" sz="2233" b="1" dirty="0">
                <a:solidFill>
                  <a:srgbClr val="4A4A45"/>
                </a:solidFill>
                <a:latin typeface="Lato" pitchFamily="34" charset="0"/>
                <a:ea typeface="Lato" pitchFamily="34" charset="-122"/>
                <a:cs typeface="Lato" pitchFamily="34" charset="-120"/>
              </a:rPr>
              <a:t>Kompetensi</a:t>
            </a:r>
            <a:endParaRPr lang="en-US" sz="2233" dirty="0"/>
          </a:p>
        </p:txBody>
      </p:sp>
      <p:sp>
        <p:nvSpPr>
          <p:cNvPr id="14" name="Text 10"/>
          <p:cNvSpPr/>
          <p:nvPr/>
        </p:nvSpPr>
        <p:spPr>
          <a:xfrm>
            <a:off x="5422583" y="3074194"/>
            <a:ext cx="2927747" cy="1451610"/>
          </a:xfrm>
          <a:prstGeom prst="rect">
            <a:avLst/>
          </a:prstGeom>
          <a:noFill/>
          <a:ln/>
        </p:spPr>
        <p:txBody>
          <a:bodyPr wrap="square" rtlCol="0" anchor="t"/>
          <a:lstStyle/>
          <a:p>
            <a:pPr marL="0" indent="0">
              <a:lnSpc>
                <a:spcPts val="2858"/>
              </a:lnSpc>
              <a:buNone/>
            </a:pPr>
            <a:r>
              <a:rPr lang="en-US" sz="1786" dirty="0">
                <a:solidFill>
                  <a:srgbClr val="4A4A45"/>
                </a:solidFill>
                <a:latin typeface="Lato" pitchFamily="34" charset="0"/>
                <a:ea typeface="Lato" pitchFamily="34" charset="-122"/>
                <a:cs typeface="Lato" pitchFamily="34" charset="-120"/>
              </a:rPr>
              <a:t>Akuntan harus terus meningkatkan kompetensi dan pengetahuannya terkait akuntansi berkelanjutan.</a:t>
            </a:r>
            <a:endParaRPr lang="en-US" sz="1786" dirty="0"/>
          </a:p>
        </p:txBody>
      </p:sp>
      <p:sp>
        <p:nvSpPr>
          <p:cNvPr id="15" name="Shape 11"/>
          <p:cNvSpPr/>
          <p:nvPr/>
        </p:nvSpPr>
        <p:spPr>
          <a:xfrm>
            <a:off x="793790" y="5007769"/>
            <a:ext cx="510302" cy="510302"/>
          </a:xfrm>
          <a:prstGeom prst="roundRect">
            <a:avLst>
              <a:gd name="adj" fmla="val 6667"/>
            </a:avLst>
          </a:prstGeom>
          <a:solidFill>
            <a:srgbClr val="E5DFD2"/>
          </a:solidFill>
          <a:ln/>
        </p:spPr>
      </p:sp>
      <p:sp>
        <p:nvSpPr>
          <p:cNvPr id="16" name="Text 12"/>
          <p:cNvSpPr/>
          <p:nvPr/>
        </p:nvSpPr>
        <p:spPr>
          <a:xfrm>
            <a:off x="950238" y="5092779"/>
            <a:ext cx="197406" cy="340281"/>
          </a:xfrm>
          <a:prstGeom prst="rect">
            <a:avLst/>
          </a:prstGeom>
          <a:noFill/>
          <a:ln/>
        </p:spPr>
        <p:txBody>
          <a:bodyPr wrap="none" rtlCol="0" anchor="t"/>
          <a:lstStyle/>
          <a:p>
            <a:pPr marL="0" indent="0" algn="ctr">
              <a:lnSpc>
                <a:spcPts val="2679"/>
              </a:lnSpc>
              <a:buNone/>
            </a:pPr>
            <a:r>
              <a:rPr lang="en-US" sz="2679" b="1" dirty="0">
                <a:solidFill>
                  <a:srgbClr val="4A4A45"/>
                </a:solidFill>
                <a:latin typeface="Lato" pitchFamily="34" charset="0"/>
                <a:ea typeface="Lato" pitchFamily="34" charset="-122"/>
                <a:cs typeface="Lato" pitchFamily="34" charset="-120"/>
              </a:rPr>
              <a:t>3</a:t>
            </a:r>
            <a:endParaRPr lang="en-US" sz="2679" dirty="0"/>
          </a:p>
        </p:txBody>
      </p:sp>
      <p:sp>
        <p:nvSpPr>
          <p:cNvPr id="17" name="Text 13"/>
          <p:cNvSpPr/>
          <p:nvPr/>
        </p:nvSpPr>
        <p:spPr>
          <a:xfrm>
            <a:off x="1530906" y="5007769"/>
            <a:ext cx="2835235" cy="354330"/>
          </a:xfrm>
          <a:prstGeom prst="rect">
            <a:avLst/>
          </a:prstGeom>
          <a:noFill/>
          <a:ln/>
        </p:spPr>
        <p:txBody>
          <a:bodyPr wrap="none" rtlCol="0" anchor="t"/>
          <a:lstStyle/>
          <a:p>
            <a:pPr marL="0" indent="0">
              <a:lnSpc>
                <a:spcPts val="2791"/>
              </a:lnSpc>
              <a:buNone/>
            </a:pPr>
            <a:r>
              <a:rPr lang="en-US" sz="2233" b="1" dirty="0">
                <a:solidFill>
                  <a:srgbClr val="4A4A45"/>
                </a:solidFill>
                <a:latin typeface="Lato" pitchFamily="34" charset="0"/>
                <a:ea typeface="Lato" pitchFamily="34" charset="-122"/>
                <a:cs typeface="Lato" pitchFamily="34" charset="-120"/>
              </a:rPr>
              <a:t>Objektivitas</a:t>
            </a:r>
            <a:endParaRPr lang="en-US" sz="2233" dirty="0"/>
          </a:p>
        </p:txBody>
      </p:sp>
      <p:sp>
        <p:nvSpPr>
          <p:cNvPr id="18" name="Text 14"/>
          <p:cNvSpPr/>
          <p:nvPr/>
        </p:nvSpPr>
        <p:spPr>
          <a:xfrm>
            <a:off x="1530906" y="5498187"/>
            <a:ext cx="2927747" cy="1451610"/>
          </a:xfrm>
          <a:prstGeom prst="rect">
            <a:avLst/>
          </a:prstGeom>
          <a:noFill/>
          <a:ln/>
        </p:spPr>
        <p:txBody>
          <a:bodyPr wrap="square" rtlCol="0" anchor="t"/>
          <a:lstStyle/>
          <a:p>
            <a:pPr marL="0" indent="0">
              <a:lnSpc>
                <a:spcPts val="2858"/>
              </a:lnSpc>
              <a:buNone/>
            </a:pPr>
            <a:r>
              <a:rPr lang="en-US" sz="1786" dirty="0">
                <a:solidFill>
                  <a:srgbClr val="4A4A45"/>
                </a:solidFill>
                <a:latin typeface="Lato" pitchFamily="34" charset="0"/>
                <a:ea typeface="Lato" pitchFamily="34" charset="-122"/>
                <a:cs typeface="Lato" pitchFamily="34" charset="-120"/>
              </a:rPr>
              <a:t>Akuntan harus bersikap objektif dan independen dalam memberikan penilaian dan pendapat.</a:t>
            </a:r>
            <a:endParaRPr lang="en-US" sz="1786" dirty="0"/>
          </a:p>
        </p:txBody>
      </p:sp>
      <p:sp>
        <p:nvSpPr>
          <p:cNvPr id="19" name="Shape 15"/>
          <p:cNvSpPr/>
          <p:nvPr/>
        </p:nvSpPr>
        <p:spPr>
          <a:xfrm>
            <a:off x="4685467" y="5007769"/>
            <a:ext cx="510302" cy="510302"/>
          </a:xfrm>
          <a:prstGeom prst="roundRect">
            <a:avLst>
              <a:gd name="adj" fmla="val 6667"/>
            </a:avLst>
          </a:prstGeom>
          <a:solidFill>
            <a:srgbClr val="E5DFD2"/>
          </a:solidFill>
          <a:ln/>
        </p:spPr>
      </p:sp>
      <p:sp>
        <p:nvSpPr>
          <p:cNvPr id="20" name="Text 16"/>
          <p:cNvSpPr/>
          <p:nvPr/>
        </p:nvSpPr>
        <p:spPr>
          <a:xfrm>
            <a:off x="4841915" y="5092779"/>
            <a:ext cx="197406" cy="340281"/>
          </a:xfrm>
          <a:prstGeom prst="rect">
            <a:avLst/>
          </a:prstGeom>
          <a:noFill/>
          <a:ln/>
        </p:spPr>
        <p:txBody>
          <a:bodyPr wrap="none" rtlCol="0" anchor="t"/>
          <a:lstStyle/>
          <a:p>
            <a:pPr marL="0" indent="0" algn="ctr">
              <a:lnSpc>
                <a:spcPts val="2679"/>
              </a:lnSpc>
              <a:buNone/>
            </a:pPr>
            <a:r>
              <a:rPr lang="en-US" sz="2679" b="1" dirty="0">
                <a:solidFill>
                  <a:srgbClr val="4A4A45"/>
                </a:solidFill>
                <a:latin typeface="Lato" pitchFamily="34" charset="0"/>
                <a:ea typeface="Lato" pitchFamily="34" charset="-122"/>
                <a:cs typeface="Lato" pitchFamily="34" charset="-120"/>
              </a:rPr>
              <a:t>4</a:t>
            </a:r>
            <a:endParaRPr lang="en-US" sz="2679" dirty="0"/>
          </a:p>
        </p:txBody>
      </p:sp>
      <p:sp>
        <p:nvSpPr>
          <p:cNvPr id="21" name="Text 17"/>
          <p:cNvSpPr/>
          <p:nvPr/>
        </p:nvSpPr>
        <p:spPr>
          <a:xfrm>
            <a:off x="5422583" y="5007769"/>
            <a:ext cx="2835235" cy="354330"/>
          </a:xfrm>
          <a:prstGeom prst="rect">
            <a:avLst/>
          </a:prstGeom>
          <a:noFill/>
          <a:ln/>
        </p:spPr>
        <p:txBody>
          <a:bodyPr wrap="none" rtlCol="0" anchor="t"/>
          <a:lstStyle/>
          <a:p>
            <a:pPr marL="0" indent="0">
              <a:lnSpc>
                <a:spcPts val="2791"/>
              </a:lnSpc>
              <a:buNone/>
            </a:pPr>
            <a:r>
              <a:rPr lang="en-US" sz="2233" b="1" dirty="0">
                <a:solidFill>
                  <a:srgbClr val="4A4A45"/>
                </a:solidFill>
                <a:latin typeface="Lato" pitchFamily="34" charset="0"/>
                <a:ea typeface="Lato" pitchFamily="34" charset="-122"/>
                <a:cs typeface="Lato" pitchFamily="34" charset="-120"/>
              </a:rPr>
              <a:t>Kerahasiaan</a:t>
            </a:r>
            <a:endParaRPr lang="en-US" sz="2233" dirty="0"/>
          </a:p>
        </p:txBody>
      </p:sp>
      <p:sp>
        <p:nvSpPr>
          <p:cNvPr id="22" name="Text 18"/>
          <p:cNvSpPr/>
          <p:nvPr/>
        </p:nvSpPr>
        <p:spPr>
          <a:xfrm>
            <a:off x="5422583" y="5498187"/>
            <a:ext cx="2927747" cy="1451610"/>
          </a:xfrm>
          <a:prstGeom prst="rect">
            <a:avLst/>
          </a:prstGeom>
          <a:noFill/>
          <a:ln/>
        </p:spPr>
        <p:txBody>
          <a:bodyPr wrap="square" rtlCol="0" anchor="t"/>
          <a:lstStyle/>
          <a:p>
            <a:pPr marL="0" indent="0">
              <a:lnSpc>
                <a:spcPts val="2858"/>
              </a:lnSpc>
              <a:buNone/>
            </a:pPr>
            <a:r>
              <a:rPr lang="en-US" sz="1786" dirty="0">
                <a:solidFill>
                  <a:srgbClr val="4A4A45"/>
                </a:solidFill>
                <a:latin typeface="Lato" pitchFamily="34" charset="0"/>
                <a:ea typeface="Lato" pitchFamily="34" charset="-122"/>
                <a:cs typeface="Lato" pitchFamily="34" charset="-120"/>
              </a:rPr>
              <a:t>Akuntan harus menjaga kerahasiaan informasi sensitif yang diperoleh dalam menjalankan tugasnya.</a:t>
            </a:r>
            <a:endParaRPr lang="en-US" sz="1786" dirty="0"/>
          </a:p>
        </p:txBody>
      </p:sp>
      <p:pic>
        <p:nvPicPr>
          <p:cNvPr id="23"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sp>
        <p:nvSpPr>
          <p:cNvPr id="4" name="Text 2"/>
          <p:cNvSpPr/>
          <p:nvPr/>
        </p:nvSpPr>
        <p:spPr>
          <a:xfrm>
            <a:off x="793790" y="2358509"/>
            <a:ext cx="10145554" cy="708779"/>
          </a:xfrm>
          <a:prstGeom prst="rect">
            <a:avLst/>
          </a:prstGeom>
          <a:noFill/>
          <a:ln/>
        </p:spPr>
        <p:txBody>
          <a:bodyPr wrap="none" rtlCol="0" anchor="t"/>
          <a:lstStyle/>
          <a:p>
            <a:pPr marL="0" indent="0">
              <a:lnSpc>
                <a:spcPts val="5581"/>
              </a:lnSpc>
              <a:buNone/>
            </a:pPr>
            <a:r>
              <a:rPr lang="en-US" sz="4465" b="1" dirty="0">
                <a:solidFill>
                  <a:srgbClr val="282824"/>
                </a:solidFill>
                <a:latin typeface="Lato" pitchFamily="34" charset="0"/>
                <a:ea typeface="Lato" pitchFamily="34" charset="-122"/>
                <a:cs typeface="Lato" pitchFamily="34" charset="-120"/>
              </a:rPr>
              <a:t>Prinsip-prinsip Akuntansi Berkelanjutan</a:t>
            </a:r>
            <a:endParaRPr lang="en-US" sz="4465" dirty="0"/>
          </a:p>
        </p:txBody>
      </p:sp>
      <p:sp>
        <p:nvSpPr>
          <p:cNvPr id="5" name="Text 3"/>
          <p:cNvSpPr/>
          <p:nvPr/>
        </p:nvSpPr>
        <p:spPr>
          <a:xfrm>
            <a:off x="793790" y="3634264"/>
            <a:ext cx="2835235" cy="354330"/>
          </a:xfrm>
          <a:prstGeom prst="rect">
            <a:avLst/>
          </a:prstGeom>
          <a:noFill/>
          <a:ln/>
        </p:spPr>
        <p:txBody>
          <a:bodyPr wrap="none" rtlCol="0" anchor="t"/>
          <a:lstStyle/>
          <a:p>
            <a:pPr marL="0" indent="0">
              <a:lnSpc>
                <a:spcPts val="2791"/>
              </a:lnSpc>
              <a:buNone/>
            </a:pPr>
            <a:r>
              <a:rPr lang="en-US" sz="2233" b="1" dirty="0">
                <a:solidFill>
                  <a:srgbClr val="282824"/>
                </a:solidFill>
                <a:latin typeface="Lato" pitchFamily="34" charset="0"/>
                <a:ea typeface="Lato" pitchFamily="34" charset="-122"/>
                <a:cs typeface="Lato" pitchFamily="34" charset="-120"/>
              </a:rPr>
              <a:t>Transparansi</a:t>
            </a:r>
            <a:endParaRPr lang="en-US" sz="2233" dirty="0"/>
          </a:p>
        </p:txBody>
      </p:sp>
      <p:sp>
        <p:nvSpPr>
          <p:cNvPr id="6" name="Text 4"/>
          <p:cNvSpPr/>
          <p:nvPr/>
        </p:nvSpPr>
        <p:spPr>
          <a:xfrm>
            <a:off x="793790" y="4215408"/>
            <a:ext cx="3978116" cy="1451610"/>
          </a:xfrm>
          <a:prstGeom prst="rect">
            <a:avLst/>
          </a:prstGeom>
          <a:noFill/>
          <a:ln/>
        </p:spPr>
        <p:txBody>
          <a:bodyPr wrap="square" rtlCol="0" anchor="t"/>
          <a:lstStyle/>
          <a:p>
            <a:pPr marL="0" indent="0">
              <a:lnSpc>
                <a:spcPts val="2858"/>
              </a:lnSpc>
              <a:buNone/>
            </a:pPr>
            <a:r>
              <a:rPr lang="en-US" sz="1786" dirty="0">
                <a:solidFill>
                  <a:srgbClr val="4A4A45"/>
                </a:solidFill>
                <a:latin typeface="Lato" pitchFamily="34" charset="0"/>
                <a:ea typeface="Lato" pitchFamily="34" charset="-122"/>
                <a:cs typeface="Lato" pitchFamily="34" charset="-120"/>
              </a:rPr>
              <a:t>Laporan keuangan harus menyajikan informasi yang transparan tentang dampak sosial dan lingkungan organisasi.</a:t>
            </a:r>
            <a:endParaRPr lang="en-US" sz="1786" dirty="0"/>
          </a:p>
        </p:txBody>
      </p:sp>
      <p:sp>
        <p:nvSpPr>
          <p:cNvPr id="7" name="Text 5"/>
          <p:cNvSpPr/>
          <p:nvPr/>
        </p:nvSpPr>
        <p:spPr>
          <a:xfrm>
            <a:off x="5332928" y="3634264"/>
            <a:ext cx="2835235" cy="354330"/>
          </a:xfrm>
          <a:prstGeom prst="rect">
            <a:avLst/>
          </a:prstGeom>
          <a:noFill/>
          <a:ln/>
        </p:spPr>
        <p:txBody>
          <a:bodyPr wrap="none" rtlCol="0" anchor="t"/>
          <a:lstStyle/>
          <a:p>
            <a:pPr marL="0" indent="0">
              <a:lnSpc>
                <a:spcPts val="2791"/>
              </a:lnSpc>
              <a:buNone/>
            </a:pPr>
            <a:r>
              <a:rPr lang="en-US" sz="2233" b="1" dirty="0">
                <a:solidFill>
                  <a:srgbClr val="282824"/>
                </a:solidFill>
                <a:latin typeface="Lato" pitchFamily="34" charset="0"/>
                <a:ea typeface="Lato" pitchFamily="34" charset="-122"/>
                <a:cs typeface="Lato" pitchFamily="34" charset="-120"/>
              </a:rPr>
              <a:t>Materialitas</a:t>
            </a:r>
            <a:endParaRPr lang="en-US" sz="2233" dirty="0"/>
          </a:p>
        </p:txBody>
      </p:sp>
      <p:sp>
        <p:nvSpPr>
          <p:cNvPr id="8" name="Text 6"/>
          <p:cNvSpPr/>
          <p:nvPr/>
        </p:nvSpPr>
        <p:spPr>
          <a:xfrm>
            <a:off x="5332928" y="4215408"/>
            <a:ext cx="3978116" cy="1088708"/>
          </a:xfrm>
          <a:prstGeom prst="rect">
            <a:avLst/>
          </a:prstGeom>
          <a:noFill/>
          <a:ln/>
        </p:spPr>
        <p:txBody>
          <a:bodyPr wrap="square" rtlCol="0" anchor="t"/>
          <a:lstStyle/>
          <a:p>
            <a:pPr marL="0" indent="0">
              <a:lnSpc>
                <a:spcPts val="2858"/>
              </a:lnSpc>
              <a:buNone/>
            </a:pPr>
            <a:r>
              <a:rPr lang="en-US" sz="1786" dirty="0">
                <a:solidFill>
                  <a:srgbClr val="4A4A45"/>
                </a:solidFill>
                <a:latin typeface="Lato" pitchFamily="34" charset="0"/>
                <a:ea typeface="Lato" pitchFamily="34" charset="-122"/>
                <a:cs typeface="Lato" pitchFamily="34" charset="-120"/>
              </a:rPr>
              <a:t>Akuntan harus mengidentifikasi dan melaporkan isu-isu material yang signifikan bagi pemangku kepentingan.</a:t>
            </a:r>
            <a:endParaRPr lang="en-US" sz="1786" dirty="0"/>
          </a:p>
        </p:txBody>
      </p:sp>
      <p:sp>
        <p:nvSpPr>
          <p:cNvPr id="9" name="Text 7"/>
          <p:cNvSpPr/>
          <p:nvPr/>
        </p:nvSpPr>
        <p:spPr>
          <a:xfrm>
            <a:off x="9872067" y="3634264"/>
            <a:ext cx="2835235" cy="354330"/>
          </a:xfrm>
          <a:prstGeom prst="rect">
            <a:avLst/>
          </a:prstGeom>
          <a:noFill/>
          <a:ln/>
        </p:spPr>
        <p:txBody>
          <a:bodyPr wrap="none" rtlCol="0" anchor="t"/>
          <a:lstStyle/>
          <a:p>
            <a:pPr marL="0" indent="0">
              <a:lnSpc>
                <a:spcPts val="2791"/>
              </a:lnSpc>
              <a:buNone/>
            </a:pPr>
            <a:r>
              <a:rPr lang="en-US" sz="2233" b="1" dirty="0">
                <a:solidFill>
                  <a:srgbClr val="282824"/>
                </a:solidFill>
                <a:latin typeface="Lato" pitchFamily="34" charset="0"/>
                <a:ea typeface="Lato" pitchFamily="34" charset="-122"/>
                <a:cs typeface="Lato" pitchFamily="34" charset="-120"/>
              </a:rPr>
              <a:t>Akuntabilitas</a:t>
            </a:r>
            <a:endParaRPr lang="en-US" sz="2233" dirty="0"/>
          </a:p>
        </p:txBody>
      </p:sp>
      <p:sp>
        <p:nvSpPr>
          <p:cNvPr id="10" name="Text 8"/>
          <p:cNvSpPr/>
          <p:nvPr/>
        </p:nvSpPr>
        <p:spPr>
          <a:xfrm>
            <a:off x="9872067" y="4215408"/>
            <a:ext cx="3978116" cy="1451610"/>
          </a:xfrm>
          <a:prstGeom prst="rect">
            <a:avLst/>
          </a:prstGeom>
          <a:noFill/>
          <a:ln/>
        </p:spPr>
        <p:txBody>
          <a:bodyPr wrap="square" rtlCol="0" anchor="t"/>
          <a:lstStyle/>
          <a:p>
            <a:pPr marL="0" indent="0">
              <a:lnSpc>
                <a:spcPts val="2858"/>
              </a:lnSpc>
              <a:buNone/>
            </a:pPr>
            <a:r>
              <a:rPr lang="en-US" sz="1786" dirty="0">
                <a:solidFill>
                  <a:srgbClr val="4A4A45"/>
                </a:solidFill>
                <a:latin typeface="Lato" pitchFamily="34" charset="0"/>
                <a:ea typeface="Lato" pitchFamily="34" charset="-122"/>
                <a:cs typeface="Lato" pitchFamily="34" charset="-120"/>
              </a:rPr>
              <a:t>Organisasi harus mempertanggungjawabkan dampak operasinya terhadap masyarakat dan lingkungan.</a:t>
            </a:r>
            <a:endParaRPr lang="en-US" sz="1786" dirty="0"/>
          </a:p>
        </p:txBody>
      </p:sp>
      <p:pic>
        <p:nvPicPr>
          <p:cNvPr id="11"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p:cNvPicPr>
            <a:picLocks noChangeAspect="1"/>
          </p:cNvPicPr>
          <p:nvPr/>
        </p:nvPicPr>
        <p:blipFill>
          <a:blip r:embed="rId3"/>
          <a:stretch>
            <a:fillRect/>
          </a:stretch>
        </p:blipFill>
        <p:spPr>
          <a:xfrm>
            <a:off x="0" y="0"/>
            <a:ext cx="14630400" cy="2428280"/>
          </a:xfrm>
          <a:prstGeom prst="rect">
            <a:avLst/>
          </a:prstGeom>
        </p:spPr>
      </p:pic>
      <p:sp>
        <p:nvSpPr>
          <p:cNvPr id="5" name="Text 2"/>
          <p:cNvSpPr/>
          <p:nvPr/>
        </p:nvSpPr>
        <p:spPr>
          <a:xfrm>
            <a:off x="892135" y="2963823"/>
            <a:ext cx="7650123" cy="606981"/>
          </a:xfrm>
          <a:prstGeom prst="rect">
            <a:avLst/>
          </a:prstGeom>
          <a:noFill/>
          <a:ln/>
        </p:spPr>
        <p:txBody>
          <a:bodyPr wrap="none" rtlCol="0" anchor="t"/>
          <a:lstStyle/>
          <a:p>
            <a:pPr marL="0" indent="0">
              <a:lnSpc>
                <a:spcPts val="4780"/>
              </a:lnSpc>
              <a:buNone/>
            </a:pPr>
            <a:r>
              <a:rPr lang="en-US" sz="3824" b="1" dirty="0">
                <a:solidFill>
                  <a:srgbClr val="282824"/>
                </a:solidFill>
                <a:latin typeface="Lato" pitchFamily="34" charset="0"/>
                <a:ea typeface="Lato" pitchFamily="34" charset="-122"/>
                <a:cs typeface="Lato" pitchFamily="34" charset="-120"/>
              </a:rPr>
              <a:t>Pelaporan Keuangan Berkelanjutan</a:t>
            </a:r>
            <a:endParaRPr lang="en-US" sz="3824" dirty="0"/>
          </a:p>
        </p:txBody>
      </p:sp>
      <p:sp>
        <p:nvSpPr>
          <p:cNvPr id="6" name="Shape 3"/>
          <p:cNvSpPr/>
          <p:nvPr/>
        </p:nvSpPr>
        <p:spPr>
          <a:xfrm>
            <a:off x="892135" y="5778103"/>
            <a:ext cx="12846010" cy="22860"/>
          </a:xfrm>
          <a:prstGeom prst="roundRect">
            <a:avLst>
              <a:gd name="adj" fmla="val 127474"/>
            </a:avLst>
          </a:prstGeom>
          <a:solidFill>
            <a:srgbClr val="CBC5B8"/>
          </a:solidFill>
          <a:ln/>
        </p:spPr>
      </p:sp>
      <p:sp>
        <p:nvSpPr>
          <p:cNvPr id="7" name="Shape 4"/>
          <p:cNvSpPr/>
          <p:nvPr/>
        </p:nvSpPr>
        <p:spPr>
          <a:xfrm>
            <a:off x="4043482" y="5098316"/>
            <a:ext cx="22860" cy="679847"/>
          </a:xfrm>
          <a:prstGeom prst="roundRect">
            <a:avLst>
              <a:gd name="adj" fmla="val 127474"/>
            </a:avLst>
          </a:prstGeom>
          <a:solidFill>
            <a:srgbClr val="CBC5B8"/>
          </a:solidFill>
          <a:ln/>
        </p:spPr>
      </p:sp>
      <p:sp>
        <p:nvSpPr>
          <p:cNvPr id="8" name="Shape 5"/>
          <p:cNvSpPr/>
          <p:nvPr/>
        </p:nvSpPr>
        <p:spPr>
          <a:xfrm>
            <a:off x="3836432" y="5559564"/>
            <a:ext cx="437078" cy="437078"/>
          </a:xfrm>
          <a:prstGeom prst="roundRect">
            <a:avLst>
              <a:gd name="adj" fmla="val 6667"/>
            </a:avLst>
          </a:prstGeom>
          <a:solidFill>
            <a:srgbClr val="E5DFD2"/>
          </a:solidFill>
          <a:ln/>
        </p:spPr>
      </p:sp>
      <p:sp>
        <p:nvSpPr>
          <p:cNvPr id="9" name="Text 6"/>
          <p:cNvSpPr/>
          <p:nvPr/>
        </p:nvSpPr>
        <p:spPr>
          <a:xfrm>
            <a:off x="3970377" y="5632430"/>
            <a:ext cx="169069" cy="291346"/>
          </a:xfrm>
          <a:prstGeom prst="rect">
            <a:avLst/>
          </a:prstGeom>
          <a:noFill/>
          <a:ln/>
        </p:spPr>
        <p:txBody>
          <a:bodyPr wrap="none" rtlCol="0" anchor="t"/>
          <a:lstStyle/>
          <a:p>
            <a:pPr marL="0" indent="0" algn="ctr">
              <a:lnSpc>
                <a:spcPts val="2295"/>
              </a:lnSpc>
              <a:buNone/>
            </a:pPr>
            <a:r>
              <a:rPr lang="en-US" sz="2295" b="1" dirty="0">
                <a:solidFill>
                  <a:srgbClr val="4A4A45"/>
                </a:solidFill>
                <a:latin typeface="Lato" pitchFamily="34" charset="0"/>
                <a:ea typeface="Lato" pitchFamily="34" charset="-122"/>
                <a:cs typeface="Lato" pitchFamily="34" charset="-120"/>
              </a:rPr>
              <a:t>1</a:t>
            </a:r>
            <a:endParaRPr lang="en-US" sz="2295" dirty="0"/>
          </a:p>
        </p:txBody>
      </p:sp>
      <p:sp>
        <p:nvSpPr>
          <p:cNvPr id="10" name="Text 7"/>
          <p:cNvSpPr/>
          <p:nvPr/>
        </p:nvSpPr>
        <p:spPr>
          <a:xfrm>
            <a:off x="2840950" y="3862149"/>
            <a:ext cx="2428280" cy="303609"/>
          </a:xfrm>
          <a:prstGeom prst="rect">
            <a:avLst/>
          </a:prstGeom>
          <a:noFill/>
          <a:ln/>
        </p:spPr>
        <p:txBody>
          <a:bodyPr wrap="none" rtlCol="0" anchor="t"/>
          <a:lstStyle/>
          <a:p>
            <a:pPr marL="0" indent="0" algn="ctr">
              <a:lnSpc>
                <a:spcPts val="2390"/>
              </a:lnSpc>
              <a:buNone/>
            </a:pPr>
            <a:r>
              <a:rPr lang="en-US" sz="1912" b="1" dirty="0">
                <a:solidFill>
                  <a:srgbClr val="4A4A45"/>
                </a:solidFill>
                <a:latin typeface="Lato" pitchFamily="34" charset="0"/>
                <a:ea typeface="Lato" pitchFamily="34" charset="-122"/>
                <a:cs typeface="Lato" pitchFamily="34" charset="-120"/>
              </a:rPr>
              <a:t>Laporan Terintegrasi</a:t>
            </a:r>
            <a:endParaRPr lang="en-US" sz="1912" dirty="0"/>
          </a:p>
        </p:txBody>
      </p:sp>
      <p:sp>
        <p:nvSpPr>
          <p:cNvPr id="11" name="Text 8"/>
          <p:cNvSpPr/>
          <p:nvPr/>
        </p:nvSpPr>
        <p:spPr>
          <a:xfrm>
            <a:off x="1086326" y="4282202"/>
            <a:ext cx="5937528" cy="621744"/>
          </a:xfrm>
          <a:prstGeom prst="rect">
            <a:avLst/>
          </a:prstGeom>
          <a:noFill/>
          <a:ln/>
        </p:spPr>
        <p:txBody>
          <a:bodyPr wrap="square" rtlCol="0" anchor="t"/>
          <a:lstStyle/>
          <a:p>
            <a:pPr marL="0" indent="0" algn="ctr">
              <a:lnSpc>
                <a:spcPts val="2447"/>
              </a:lnSpc>
              <a:buNone/>
            </a:pPr>
            <a:r>
              <a:rPr lang="en-US" sz="1530" dirty="0">
                <a:solidFill>
                  <a:srgbClr val="4A4A45"/>
                </a:solidFill>
                <a:latin typeface="Lato" pitchFamily="34" charset="0"/>
                <a:ea typeface="Lato" pitchFamily="34" charset="-122"/>
                <a:cs typeface="Lato" pitchFamily="34" charset="-120"/>
              </a:rPr>
              <a:t>Pelaporan yang menggabungkan informasi keuangan dan non-keuangan dalam satu laporan.</a:t>
            </a:r>
            <a:endParaRPr lang="en-US" sz="1530" dirty="0"/>
          </a:p>
        </p:txBody>
      </p:sp>
      <p:sp>
        <p:nvSpPr>
          <p:cNvPr id="12" name="Shape 9"/>
          <p:cNvSpPr/>
          <p:nvPr/>
        </p:nvSpPr>
        <p:spPr>
          <a:xfrm>
            <a:off x="7303532" y="5778044"/>
            <a:ext cx="22860" cy="679847"/>
          </a:xfrm>
          <a:prstGeom prst="roundRect">
            <a:avLst>
              <a:gd name="adj" fmla="val 127474"/>
            </a:avLst>
          </a:prstGeom>
          <a:solidFill>
            <a:srgbClr val="CBC5B8"/>
          </a:solidFill>
          <a:ln/>
        </p:spPr>
      </p:sp>
      <p:sp>
        <p:nvSpPr>
          <p:cNvPr id="13" name="Shape 10"/>
          <p:cNvSpPr/>
          <p:nvPr/>
        </p:nvSpPr>
        <p:spPr>
          <a:xfrm>
            <a:off x="7096482" y="5559564"/>
            <a:ext cx="437078" cy="437078"/>
          </a:xfrm>
          <a:prstGeom prst="roundRect">
            <a:avLst>
              <a:gd name="adj" fmla="val 6667"/>
            </a:avLst>
          </a:prstGeom>
          <a:solidFill>
            <a:srgbClr val="E5DFD2"/>
          </a:solidFill>
          <a:ln/>
        </p:spPr>
      </p:sp>
      <p:sp>
        <p:nvSpPr>
          <p:cNvPr id="14" name="Text 11"/>
          <p:cNvSpPr/>
          <p:nvPr/>
        </p:nvSpPr>
        <p:spPr>
          <a:xfrm>
            <a:off x="7230428" y="5632430"/>
            <a:ext cx="169069" cy="291346"/>
          </a:xfrm>
          <a:prstGeom prst="rect">
            <a:avLst/>
          </a:prstGeom>
          <a:noFill/>
          <a:ln/>
        </p:spPr>
        <p:txBody>
          <a:bodyPr wrap="none" rtlCol="0" anchor="t"/>
          <a:lstStyle/>
          <a:p>
            <a:pPr marL="0" indent="0" algn="ctr">
              <a:lnSpc>
                <a:spcPts val="2295"/>
              </a:lnSpc>
              <a:buNone/>
            </a:pPr>
            <a:r>
              <a:rPr lang="en-US" sz="2295" b="1" dirty="0">
                <a:solidFill>
                  <a:srgbClr val="4A4A45"/>
                </a:solidFill>
                <a:latin typeface="Lato" pitchFamily="34" charset="0"/>
                <a:ea typeface="Lato" pitchFamily="34" charset="-122"/>
                <a:cs typeface="Lato" pitchFamily="34" charset="-120"/>
              </a:rPr>
              <a:t>2</a:t>
            </a:r>
            <a:endParaRPr lang="en-US" sz="2295" dirty="0"/>
          </a:p>
        </p:txBody>
      </p:sp>
      <p:sp>
        <p:nvSpPr>
          <p:cNvPr id="15" name="Text 12"/>
          <p:cNvSpPr/>
          <p:nvPr/>
        </p:nvSpPr>
        <p:spPr>
          <a:xfrm>
            <a:off x="6101001" y="6652260"/>
            <a:ext cx="2428280" cy="303609"/>
          </a:xfrm>
          <a:prstGeom prst="rect">
            <a:avLst/>
          </a:prstGeom>
          <a:noFill/>
          <a:ln/>
        </p:spPr>
        <p:txBody>
          <a:bodyPr wrap="none" rtlCol="0" anchor="t"/>
          <a:lstStyle/>
          <a:p>
            <a:pPr marL="0" indent="0" algn="ctr">
              <a:lnSpc>
                <a:spcPts val="2390"/>
              </a:lnSpc>
              <a:buNone/>
            </a:pPr>
            <a:r>
              <a:rPr lang="en-US" sz="1912" b="1" dirty="0">
                <a:solidFill>
                  <a:srgbClr val="4A4A45"/>
                </a:solidFill>
                <a:latin typeface="Lato" pitchFamily="34" charset="0"/>
                <a:ea typeface="Lato" pitchFamily="34" charset="-122"/>
                <a:cs typeface="Lato" pitchFamily="34" charset="-120"/>
              </a:rPr>
              <a:t>Penilaian Dampak</a:t>
            </a:r>
            <a:endParaRPr lang="en-US" sz="1912" dirty="0"/>
          </a:p>
        </p:txBody>
      </p:sp>
      <p:sp>
        <p:nvSpPr>
          <p:cNvPr id="16" name="Text 13"/>
          <p:cNvSpPr/>
          <p:nvPr/>
        </p:nvSpPr>
        <p:spPr>
          <a:xfrm>
            <a:off x="4346377" y="7072313"/>
            <a:ext cx="5937528" cy="621744"/>
          </a:xfrm>
          <a:prstGeom prst="rect">
            <a:avLst/>
          </a:prstGeom>
          <a:noFill/>
          <a:ln/>
        </p:spPr>
        <p:txBody>
          <a:bodyPr wrap="square" rtlCol="0" anchor="t"/>
          <a:lstStyle/>
          <a:p>
            <a:pPr marL="0" indent="0" algn="ctr">
              <a:lnSpc>
                <a:spcPts val="2447"/>
              </a:lnSpc>
              <a:buNone/>
            </a:pPr>
            <a:r>
              <a:rPr lang="en-US" sz="1530" dirty="0">
                <a:solidFill>
                  <a:srgbClr val="4A4A45"/>
                </a:solidFill>
                <a:latin typeface="Lato" pitchFamily="34" charset="0"/>
                <a:ea typeface="Lato" pitchFamily="34" charset="-122"/>
                <a:cs typeface="Lato" pitchFamily="34" charset="-120"/>
              </a:rPr>
              <a:t>Mengukur dan melaporkan dampak organisasi terhadap lingkungan, sosial, dan tata kelola.</a:t>
            </a:r>
            <a:endParaRPr lang="en-US" sz="1530" dirty="0"/>
          </a:p>
        </p:txBody>
      </p:sp>
      <p:sp>
        <p:nvSpPr>
          <p:cNvPr id="17" name="Shape 14"/>
          <p:cNvSpPr/>
          <p:nvPr/>
        </p:nvSpPr>
        <p:spPr>
          <a:xfrm>
            <a:off x="10563582" y="5098316"/>
            <a:ext cx="22860" cy="679847"/>
          </a:xfrm>
          <a:prstGeom prst="roundRect">
            <a:avLst>
              <a:gd name="adj" fmla="val 127474"/>
            </a:avLst>
          </a:prstGeom>
          <a:solidFill>
            <a:srgbClr val="CBC5B8"/>
          </a:solidFill>
          <a:ln/>
        </p:spPr>
      </p:sp>
      <p:sp>
        <p:nvSpPr>
          <p:cNvPr id="18" name="Shape 15"/>
          <p:cNvSpPr/>
          <p:nvPr/>
        </p:nvSpPr>
        <p:spPr>
          <a:xfrm>
            <a:off x="10356533" y="5559564"/>
            <a:ext cx="437078" cy="437078"/>
          </a:xfrm>
          <a:prstGeom prst="roundRect">
            <a:avLst>
              <a:gd name="adj" fmla="val 6667"/>
            </a:avLst>
          </a:prstGeom>
          <a:solidFill>
            <a:srgbClr val="E5DFD2"/>
          </a:solidFill>
          <a:ln/>
        </p:spPr>
      </p:sp>
      <p:sp>
        <p:nvSpPr>
          <p:cNvPr id="19" name="Text 16"/>
          <p:cNvSpPr/>
          <p:nvPr/>
        </p:nvSpPr>
        <p:spPr>
          <a:xfrm>
            <a:off x="10490478" y="5632430"/>
            <a:ext cx="169069" cy="291346"/>
          </a:xfrm>
          <a:prstGeom prst="rect">
            <a:avLst/>
          </a:prstGeom>
          <a:noFill/>
          <a:ln/>
        </p:spPr>
        <p:txBody>
          <a:bodyPr wrap="none" rtlCol="0" anchor="t"/>
          <a:lstStyle/>
          <a:p>
            <a:pPr marL="0" indent="0" algn="ctr">
              <a:lnSpc>
                <a:spcPts val="2295"/>
              </a:lnSpc>
              <a:buNone/>
            </a:pPr>
            <a:r>
              <a:rPr lang="en-US" sz="2295" b="1" dirty="0">
                <a:solidFill>
                  <a:srgbClr val="4A4A45"/>
                </a:solidFill>
                <a:latin typeface="Lato" pitchFamily="34" charset="0"/>
                <a:ea typeface="Lato" pitchFamily="34" charset="-122"/>
                <a:cs typeface="Lato" pitchFamily="34" charset="-120"/>
              </a:rPr>
              <a:t>3</a:t>
            </a:r>
            <a:endParaRPr lang="en-US" sz="2295" dirty="0"/>
          </a:p>
        </p:txBody>
      </p:sp>
      <p:sp>
        <p:nvSpPr>
          <p:cNvPr id="20" name="Text 17"/>
          <p:cNvSpPr/>
          <p:nvPr/>
        </p:nvSpPr>
        <p:spPr>
          <a:xfrm>
            <a:off x="8575596" y="3862149"/>
            <a:ext cx="3999190" cy="303609"/>
          </a:xfrm>
          <a:prstGeom prst="rect">
            <a:avLst/>
          </a:prstGeom>
          <a:noFill/>
          <a:ln/>
        </p:spPr>
        <p:txBody>
          <a:bodyPr wrap="none" rtlCol="0" anchor="t"/>
          <a:lstStyle/>
          <a:p>
            <a:pPr marL="0" indent="0" algn="ctr">
              <a:lnSpc>
                <a:spcPts val="2390"/>
              </a:lnSpc>
              <a:buNone/>
            </a:pPr>
            <a:r>
              <a:rPr lang="en-US" sz="1912" b="1" dirty="0">
                <a:solidFill>
                  <a:srgbClr val="4A4A45"/>
                </a:solidFill>
                <a:latin typeface="Lato" pitchFamily="34" charset="0"/>
                <a:ea typeface="Lato" pitchFamily="34" charset="-122"/>
                <a:cs typeface="Lato" pitchFamily="34" charset="-120"/>
              </a:rPr>
              <a:t>Keterlibatan Pemangku Kepentingan</a:t>
            </a:r>
            <a:endParaRPr lang="en-US" sz="1912" dirty="0"/>
          </a:p>
        </p:txBody>
      </p:sp>
      <p:sp>
        <p:nvSpPr>
          <p:cNvPr id="21" name="Text 18"/>
          <p:cNvSpPr/>
          <p:nvPr/>
        </p:nvSpPr>
        <p:spPr>
          <a:xfrm>
            <a:off x="7606427" y="4282202"/>
            <a:ext cx="5937528" cy="621744"/>
          </a:xfrm>
          <a:prstGeom prst="rect">
            <a:avLst/>
          </a:prstGeom>
          <a:noFill/>
          <a:ln/>
        </p:spPr>
        <p:txBody>
          <a:bodyPr wrap="square" rtlCol="0" anchor="t"/>
          <a:lstStyle/>
          <a:p>
            <a:pPr marL="0" indent="0" algn="ctr">
              <a:lnSpc>
                <a:spcPts val="2447"/>
              </a:lnSpc>
              <a:buNone/>
            </a:pPr>
            <a:r>
              <a:rPr lang="en-US" sz="1530" dirty="0">
                <a:solidFill>
                  <a:srgbClr val="4A4A45"/>
                </a:solidFill>
                <a:latin typeface="Lato" pitchFamily="34" charset="0"/>
                <a:ea typeface="Lato" pitchFamily="34" charset="-122"/>
                <a:cs typeface="Lato" pitchFamily="34" charset="-120"/>
              </a:rPr>
              <a:t>Melibatkan pemangku kepentingan dalam proses pelaporan dan pengambilan keputusan.</a:t>
            </a:r>
            <a:endParaRPr lang="en-US" sz="1530" dirty="0"/>
          </a:p>
        </p:txBody>
      </p:sp>
      <p:pic>
        <p:nvPicPr>
          <p:cNvPr id="22"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83488" y="1901666"/>
            <a:ext cx="4919305" cy="4426148"/>
          </a:xfrm>
          <a:prstGeom prst="rect">
            <a:avLst/>
          </a:prstGeom>
        </p:spPr>
      </p:pic>
      <p:sp>
        <p:nvSpPr>
          <p:cNvPr id="6" name="Text 2"/>
          <p:cNvSpPr/>
          <p:nvPr/>
        </p:nvSpPr>
        <p:spPr>
          <a:xfrm>
            <a:off x="6280190" y="1081207"/>
            <a:ext cx="7102554" cy="708779"/>
          </a:xfrm>
          <a:prstGeom prst="rect">
            <a:avLst/>
          </a:prstGeom>
          <a:noFill/>
          <a:ln/>
        </p:spPr>
        <p:txBody>
          <a:bodyPr wrap="none" rtlCol="0" anchor="t"/>
          <a:lstStyle/>
          <a:p>
            <a:pPr marL="0" indent="0">
              <a:lnSpc>
                <a:spcPts val="5581"/>
              </a:lnSpc>
              <a:buNone/>
            </a:pPr>
            <a:r>
              <a:rPr lang="en-US" sz="4465" b="1" dirty="0">
                <a:solidFill>
                  <a:srgbClr val="282824"/>
                </a:solidFill>
                <a:latin typeface="Lato" pitchFamily="34" charset="0"/>
                <a:ea typeface="Lato" pitchFamily="34" charset="-122"/>
                <a:cs typeface="Lato" pitchFamily="34" charset="-120"/>
              </a:rPr>
              <a:t>Audit Lingkungan dan Sosial</a:t>
            </a:r>
            <a:endParaRPr lang="en-US" sz="4465" dirty="0"/>
          </a:p>
        </p:txBody>
      </p:sp>
      <p:sp>
        <p:nvSpPr>
          <p:cNvPr id="7" name="Shape 3"/>
          <p:cNvSpPr/>
          <p:nvPr/>
        </p:nvSpPr>
        <p:spPr>
          <a:xfrm>
            <a:off x="6280190" y="2130147"/>
            <a:ext cx="3664863" cy="2395657"/>
          </a:xfrm>
          <a:prstGeom prst="roundRect">
            <a:avLst>
              <a:gd name="adj" fmla="val 1420"/>
            </a:avLst>
          </a:prstGeom>
          <a:solidFill>
            <a:srgbClr val="E5DFD2"/>
          </a:solidFill>
          <a:ln/>
        </p:spPr>
      </p:sp>
      <p:sp>
        <p:nvSpPr>
          <p:cNvPr id="8" name="Text 4"/>
          <p:cNvSpPr/>
          <p:nvPr/>
        </p:nvSpPr>
        <p:spPr>
          <a:xfrm>
            <a:off x="6507004" y="2356961"/>
            <a:ext cx="2835235" cy="354330"/>
          </a:xfrm>
          <a:prstGeom prst="rect">
            <a:avLst/>
          </a:prstGeom>
          <a:noFill/>
          <a:ln/>
        </p:spPr>
        <p:txBody>
          <a:bodyPr wrap="none" rtlCol="0" anchor="t"/>
          <a:lstStyle/>
          <a:p>
            <a:pPr marL="0" indent="0">
              <a:lnSpc>
                <a:spcPts val="2791"/>
              </a:lnSpc>
              <a:buNone/>
            </a:pPr>
            <a:r>
              <a:rPr lang="en-US" sz="2233" b="1" dirty="0">
                <a:solidFill>
                  <a:srgbClr val="4A4A45"/>
                </a:solidFill>
                <a:latin typeface="Lato" pitchFamily="34" charset="0"/>
                <a:ea typeface="Lato" pitchFamily="34" charset="-122"/>
                <a:cs typeface="Lato" pitchFamily="34" charset="-120"/>
              </a:rPr>
              <a:t>Penilaian Dampak</a:t>
            </a:r>
            <a:endParaRPr lang="en-US" sz="2233" dirty="0"/>
          </a:p>
        </p:txBody>
      </p:sp>
      <p:sp>
        <p:nvSpPr>
          <p:cNvPr id="9" name="Text 5"/>
          <p:cNvSpPr/>
          <p:nvPr/>
        </p:nvSpPr>
        <p:spPr>
          <a:xfrm>
            <a:off x="6507004" y="2847380"/>
            <a:ext cx="3211235" cy="1451610"/>
          </a:xfrm>
          <a:prstGeom prst="rect">
            <a:avLst/>
          </a:prstGeom>
          <a:noFill/>
          <a:ln/>
        </p:spPr>
        <p:txBody>
          <a:bodyPr wrap="square" rtlCol="0" anchor="t"/>
          <a:lstStyle/>
          <a:p>
            <a:pPr marL="0" indent="0">
              <a:lnSpc>
                <a:spcPts val="2858"/>
              </a:lnSpc>
              <a:buNone/>
            </a:pPr>
            <a:r>
              <a:rPr lang="en-US" sz="1786" dirty="0">
                <a:solidFill>
                  <a:srgbClr val="4A4A45"/>
                </a:solidFill>
                <a:latin typeface="Lato" pitchFamily="34" charset="0"/>
                <a:ea typeface="Lato" pitchFamily="34" charset="-122"/>
                <a:cs typeface="Lato" pitchFamily="34" charset="-120"/>
              </a:rPr>
              <a:t>Mengidentifikasi, mengukur, dan mengevaluasi dampak operasi terhadap lingkungan dan masyarakat.</a:t>
            </a:r>
            <a:endParaRPr lang="en-US" sz="1786" dirty="0"/>
          </a:p>
        </p:txBody>
      </p:sp>
      <p:sp>
        <p:nvSpPr>
          <p:cNvPr id="10" name="Shape 6"/>
          <p:cNvSpPr/>
          <p:nvPr/>
        </p:nvSpPr>
        <p:spPr>
          <a:xfrm>
            <a:off x="10171867" y="2130147"/>
            <a:ext cx="3664863" cy="2395657"/>
          </a:xfrm>
          <a:prstGeom prst="roundRect">
            <a:avLst>
              <a:gd name="adj" fmla="val 1420"/>
            </a:avLst>
          </a:prstGeom>
          <a:solidFill>
            <a:srgbClr val="E5DFD2"/>
          </a:solidFill>
          <a:ln/>
        </p:spPr>
      </p:sp>
      <p:sp>
        <p:nvSpPr>
          <p:cNvPr id="11" name="Text 7"/>
          <p:cNvSpPr/>
          <p:nvPr/>
        </p:nvSpPr>
        <p:spPr>
          <a:xfrm>
            <a:off x="10398681" y="2356961"/>
            <a:ext cx="2835235" cy="354330"/>
          </a:xfrm>
          <a:prstGeom prst="rect">
            <a:avLst/>
          </a:prstGeom>
          <a:noFill/>
          <a:ln/>
        </p:spPr>
        <p:txBody>
          <a:bodyPr wrap="none" rtlCol="0" anchor="t"/>
          <a:lstStyle/>
          <a:p>
            <a:pPr marL="0" indent="0">
              <a:lnSpc>
                <a:spcPts val="2791"/>
              </a:lnSpc>
              <a:buNone/>
            </a:pPr>
            <a:r>
              <a:rPr lang="en-US" sz="2233" b="1" dirty="0">
                <a:solidFill>
                  <a:srgbClr val="4A4A45"/>
                </a:solidFill>
                <a:latin typeface="Lato" pitchFamily="34" charset="0"/>
                <a:ea typeface="Lato" pitchFamily="34" charset="-122"/>
                <a:cs typeface="Lato" pitchFamily="34" charset="-120"/>
              </a:rPr>
              <a:t>Kepatuhan Regulasi</a:t>
            </a:r>
            <a:endParaRPr lang="en-US" sz="2233" dirty="0"/>
          </a:p>
        </p:txBody>
      </p:sp>
      <p:sp>
        <p:nvSpPr>
          <p:cNvPr id="12" name="Text 8"/>
          <p:cNvSpPr/>
          <p:nvPr/>
        </p:nvSpPr>
        <p:spPr>
          <a:xfrm>
            <a:off x="10398681" y="2847380"/>
            <a:ext cx="3211235" cy="1451610"/>
          </a:xfrm>
          <a:prstGeom prst="rect">
            <a:avLst/>
          </a:prstGeom>
          <a:noFill/>
          <a:ln/>
        </p:spPr>
        <p:txBody>
          <a:bodyPr wrap="square" rtlCol="0" anchor="t"/>
          <a:lstStyle/>
          <a:p>
            <a:pPr marL="0" indent="0">
              <a:lnSpc>
                <a:spcPts val="2858"/>
              </a:lnSpc>
              <a:buNone/>
            </a:pPr>
            <a:r>
              <a:rPr lang="en-US" sz="1786" dirty="0">
                <a:solidFill>
                  <a:srgbClr val="4A4A45"/>
                </a:solidFill>
                <a:latin typeface="Lato" pitchFamily="34" charset="0"/>
                <a:ea typeface="Lato" pitchFamily="34" charset="-122"/>
                <a:cs typeface="Lato" pitchFamily="34" charset="-120"/>
              </a:rPr>
              <a:t>Memastikan kepatuhan organisasi terhadap peraturan lingkungan dan sosial yang berlaku.</a:t>
            </a:r>
            <a:endParaRPr lang="en-US" sz="1786" dirty="0"/>
          </a:p>
        </p:txBody>
      </p:sp>
      <p:sp>
        <p:nvSpPr>
          <p:cNvPr id="13" name="Shape 9"/>
          <p:cNvSpPr/>
          <p:nvPr/>
        </p:nvSpPr>
        <p:spPr>
          <a:xfrm>
            <a:off x="6280190" y="4752618"/>
            <a:ext cx="3664863" cy="2395657"/>
          </a:xfrm>
          <a:prstGeom prst="roundRect">
            <a:avLst>
              <a:gd name="adj" fmla="val 1420"/>
            </a:avLst>
          </a:prstGeom>
          <a:solidFill>
            <a:srgbClr val="E5DFD2"/>
          </a:solidFill>
          <a:ln/>
        </p:spPr>
      </p:sp>
      <p:sp>
        <p:nvSpPr>
          <p:cNvPr id="14" name="Text 10"/>
          <p:cNvSpPr/>
          <p:nvPr/>
        </p:nvSpPr>
        <p:spPr>
          <a:xfrm>
            <a:off x="6507004" y="4979432"/>
            <a:ext cx="2835235" cy="354330"/>
          </a:xfrm>
          <a:prstGeom prst="rect">
            <a:avLst/>
          </a:prstGeom>
          <a:noFill/>
          <a:ln/>
        </p:spPr>
        <p:txBody>
          <a:bodyPr wrap="none" rtlCol="0" anchor="t"/>
          <a:lstStyle/>
          <a:p>
            <a:pPr marL="0" indent="0">
              <a:lnSpc>
                <a:spcPts val="2791"/>
              </a:lnSpc>
              <a:buNone/>
            </a:pPr>
            <a:r>
              <a:rPr lang="en-US" sz="2233" b="1" dirty="0">
                <a:solidFill>
                  <a:srgbClr val="4A4A45"/>
                </a:solidFill>
                <a:latin typeface="Lato" pitchFamily="34" charset="0"/>
                <a:ea typeface="Lato" pitchFamily="34" charset="-122"/>
                <a:cs typeface="Lato" pitchFamily="34" charset="-120"/>
              </a:rPr>
              <a:t>Identifikasi Risiko</a:t>
            </a:r>
            <a:endParaRPr lang="en-US" sz="2233" dirty="0"/>
          </a:p>
        </p:txBody>
      </p:sp>
      <p:sp>
        <p:nvSpPr>
          <p:cNvPr id="15" name="Text 11"/>
          <p:cNvSpPr/>
          <p:nvPr/>
        </p:nvSpPr>
        <p:spPr>
          <a:xfrm>
            <a:off x="6507004" y="5469850"/>
            <a:ext cx="3211235" cy="1451610"/>
          </a:xfrm>
          <a:prstGeom prst="rect">
            <a:avLst/>
          </a:prstGeom>
          <a:noFill/>
          <a:ln/>
        </p:spPr>
        <p:txBody>
          <a:bodyPr wrap="square" rtlCol="0" anchor="t"/>
          <a:lstStyle/>
          <a:p>
            <a:pPr marL="0" indent="0">
              <a:lnSpc>
                <a:spcPts val="2858"/>
              </a:lnSpc>
              <a:buNone/>
            </a:pPr>
            <a:r>
              <a:rPr lang="en-US" sz="1786" dirty="0">
                <a:solidFill>
                  <a:srgbClr val="4A4A45"/>
                </a:solidFill>
                <a:latin typeface="Lato" pitchFamily="34" charset="0"/>
                <a:ea typeface="Lato" pitchFamily="34" charset="-122"/>
                <a:cs typeface="Lato" pitchFamily="34" charset="-120"/>
              </a:rPr>
              <a:t>Mengidentifikasi risiko-risiko lingkungan dan sosial yang dapat mempengaruhi keberlanjutan organisasi.</a:t>
            </a:r>
            <a:endParaRPr lang="en-US" sz="1786" dirty="0"/>
          </a:p>
        </p:txBody>
      </p:sp>
      <p:sp>
        <p:nvSpPr>
          <p:cNvPr id="16" name="Shape 12"/>
          <p:cNvSpPr/>
          <p:nvPr/>
        </p:nvSpPr>
        <p:spPr>
          <a:xfrm>
            <a:off x="10171867" y="4752618"/>
            <a:ext cx="3664863" cy="2395657"/>
          </a:xfrm>
          <a:prstGeom prst="roundRect">
            <a:avLst>
              <a:gd name="adj" fmla="val 1420"/>
            </a:avLst>
          </a:prstGeom>
          <a:solidFill>
            <a:srgbClr val="E5DFD2"/>
          </a:solidFill>
          <a:ln/>
        </p:spPr>
      </p:sp>
      <p:sp>
        <p:nvSpPr>
          <p:cNvPr id="17" name="Text 13"/>
          <p:cNvSpPr/>
          <p:nvPr/>
        </p:nvSpPr>
        <p:spPr>
          <a:xfrm>
            <a:off x="10398681" y="4979432"/>
            <a:ext cx="3054787" cy="354330"/>
          </a:xfrm>
          <a:prstGeom prst="rect">
            <a:avLst/>
          </a:prstGeom>
          <a:noFill/>
          <a:ln/>
        </p:spPr>
        <p:txBody>
          <a:bodyPr wrap="none" rtlCol="0" anchor="t"/>
          <a:lstStyle/>
          <a:p>
            <a:pPr marL="0" indent="0">
              <a:lnSpc>
                <a:spcPts val="2791"/>
              </a:lnSpc>
              <a:buNone/>
            </a:pPr>
            <a:r>
              <a:rPr lang="en-US" sz="2233" b="1" dirty="0">
                <a:solidFill>
                  <a:srgbClr val="4A4A45"/>
                </a:solidFill>
                <a:latin typeface="Lato" pitchFamily="34" charset="0"/>
                <a:ea typeface="Lato" pitchFamily="34" charset="-122"/>
                <a:cs typeface="Lato" pitchFamily="34" charset="-120"/>
              </a:rPr>
              <a:t>Rekomendasi Perbaikan</a:t>
            </a:r>
            <a:endParaRPr lang="en-US" sz="2233" dirty="0"/>
          </a:p>
        </p:txBody>
      </p:sp>
      <p:sp>
        <p:nvSpPr>
          <p:cNvPr id="18" name="Text 14"/>
          <p:cNvSpPr/>
          <p:nvPr/>
        </p:nvSpPr>
        <p:spPr>
          <a:xfrm>
            <a:off x="10398681" y="5469850"/>
            <a:ext cx="3211235" cy="1088708"/>
          </a:xfrm>
          <a:prstGeom prst="rect">
            <a:avLst/>
          </a:prstGeom>
          <a:noFill/>
          <a:ln/>
        </p:spPr>
        <p:txBody>
          <a:bodyPr wrap="square" rtlCol="0" anchor="t"/>
          <a:lstStyle/>
          <a:p>
            <a:pPr marL="0" indent="0">
              <a:lnSpc>
                <a:spcPts val="2858"/>
              </a:lnSpc>
              <a:buNone/>
            </a:pPr>
            <a:r>
              <a:rPr lang="en-US" sz="1786" dirty="0">
                <a:solidFill>
                  <a:srgbClr val="4A4A45"/>
                </a:solidFill>
                <a:latin typeface="Lato" pitchFamily="34" charset="0"/>
                <a:ea typeface="Lato" pitchFamily="34" charset="-122"/>
                <a:cs typeface="Lato" pitchFamily="34" charset="-120"/>
              </a:rPr>
              <a:t>Memberikan rekomendasi untuk meningkatkan kinerja lingkungan dan sosial organisasi.</a:t>
            </a:r>
            <a:endParaRPr lang="en-US" sz="1786" dirty="0"/>
          </a:p>
        </p:txBody>
      </p:sp>
      <p:pic>
        <p:nvPicPr>
          <p:cNvPr id="19"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27290" y="2854762"/>
            <a:ext cx="5031700" cy="2520077"/>
          </a:xfrm>
          <a:prstGeom prst="rect">
            <a:avLst/>
          </a:prstGeom>
        </p:spPr>
      </p:pic>
      <p:sp>
        <p:nvSpPr>
          <p:cNvPr id="6" name="Text 2"/>
          <p:cNvSpPr/>
          <p:nvPr/>
        </p:nvSpPr>
        <p:spPr>
          <a:xfrm>
            <a:off x="6122908" y="784622"/>
            <a:ext cx="6820853" cy="568285"/>
          </a:xfrm>
          <a:prstGeom prst="rect">
            <a:avLst/>
          </a:prstGeom>
          <a:noFill/>
          <a:ln/>
        </p:spPr>
        <p:txBody>
          <a:bodyPr wrap="none" rtlCol="0" anchor="t"/>
          <a:lstStyle/>
          <a:p>
            <a:pPr marL="0" indent="0">
              <a:lnSpc>
                <a:spcPts val="4475"/>
              </a:lnSpc>
              <a:buNone/>
            </a:pPr>
            <a:r>
              <a:rPr lang="en-US" sz="3580" b="1" dirty="0">
                <a:solidFill>
                  <a:srgbClr val="282824"/>
                </a:solidFill>
                <a:latin typeface="Lato" pitchFamily="34" charset="0"/>
                <a:ea typeface="Lato" pitchFamily="34" charset="-122"/>
                <a:cs typeface="Lato" pitchFamily="34" charset="-120"/>
              </a:rPr>
              <a:t>Pengelolaan Risiko Keberlanjutan</a:t>
            </a:r>
            <a:endParaRPr lang="en-US" sz="3580" dirty="0"/>
          </a:p>
        </p:txBody>
      </p:sp>
      <p:pic>
        <p:nvPicPr>
          <p:cNvPr id="7" name="Image 2" descr="preencoded.png"/>
          <p:cNvPicPr>
            <a:picLocks noChangeAspect="1"/>
          </p:cNvPicPr>
          <p:nvPr/>
        </p:nvPicPr>
        <p:blipFill>
          <a:blip r:embed="rId5"/>
          <a:stretch>
            <a:fillRect/>
          </a:stretch>
        </p:blipFill>
        <p:spPr>
          <a:xfrm>
            <a:off x="6122908" y="1625679"/>
            <a:ext cx="909280" cy="1454825"/>
          </a:xfrm>
          <a:prstGeom prst="rect">
            <a:avLst/>
          </a:prstGeom>
        </p:spPr>
      </p:pic>
      <p:sp>
        <p:nvSpPr>
          <p:cNvPr id="8" name="Text 3"/>
          <p:cNvSpPr/>
          <p:nvPr/>
        </p:nvSpPr>
        <p:spPr>
          <a:xfrm>
            <a:off x="7304961" y="1807488"/>
            <a:ext cx="2273260" cy="284083"/>
          </a:xfrm>
          <a:prstGeom prst="rect">
            <a:avLst/>
          </a:prstGeom>
          <a:noFill/>
          <a:ln/>
        </p:spPr>
        <p:txBody>
          <a:bodyPr wrap="none" rtlCol="0" anchor="t"/>
          <a:lstStyle/>
          <a:p>
            <a:pPr marL="0" indent="0" algn="l">
              <a:lnSpc>
                <a:spcPts val="2238"/>
              </a:lnSpc>
              <a:buNone/>
            </a:pPr>
            <a:r>
              <a:rPr lang="en-US" sz="1790" b="1" dirty="0">
                <a:solidFill>
                  <a:srgbClr val="4A4A45"/>
                </a:solidFill>
                <a:latin typeface="Lato" pitchFamily="34" charset="0"/>
                <a:ea typeface="Lato" pitchFamily="34" charset="-122"/>
                <a:cs typeface="Lato" pitchFamily="34" charset="-120"/>
              </a:rPr>
              <a:t>Identifikasi Risiko</a:t>
            </a:r>
            <a:endParaRPr lang="en-US" sz="1790" dirty="0"/>
          </a:p>
        </p:txBody>
      </p:sp>
      <p:sp>
        <p:nvSpPr>
          <p:cNvPr id="9" name="Text 4"/>
          <p:cNvSpPr/>
          <p:nvPr/>
        </p:nvSpPr>
        <p:spPr>
          <a:xfrm>
            <a:off x="7304961" y="2200632"/>
            <a:ext cx="6688931" cy="581739"/>
          </a:xfrm>
          <a:prstGeom prst="rect">
            <a:avLst/>
          </a:prstGeom>
          <a:noFill/>
          <a:ln/>
        </p:spPr>
        <p:txBody>
          <a:bodyPr wrap="square" rtlCol="0" anchor="t"/>
          <a:lstStyle/>
          <a:p>
            <a:pPr marL="0" indent="0" algn="l">
              <a:lnSpc>
                <a:spcPts val="2291"/>
              </a:lnSpc>
              <a:buNone/>
            </a:pPr>
            <a:r>
              <a:rPr lang="en-US" sz="1432" dirty="0">
                <a:solidFill>
                  <a:srgbClr val="4A4A45"/>
                </a:solidFill>
                <a:latin typeface="Lato" pitchFamily="34" charset="0"/>
                <a:ea typeface="Lato" pitchFamily="34" charset="-122"/>
                <a:cs typeface="Lato" pitchFamily="34" charset="-120"/>
              </a:rPr>
              <a:t>Mengenali risiko-risiko sosial, lingkungan, dan tata kelola yang dapat mempengaruhi keberlanjutan.</a:t>
            </a:r>
            <a:endParaRPr lang="en-US" sz="1432" dirty="0"/>
          </a:p>
        </p:txBody>
      </p:sp>
      <p:pic>
        <p:nvPicPr>
          <p:cNvPr id="10" name="Image 3" descr="preencoded.png"/>
          <p:cNvPicPr>
            <a:picLocks noChangeAspect="1"/>
          </p:cNvPicPr>
          <p:nvPr/>
        </p:nvPicPr>
        <p:blipFill>
          <a:blip r:embed="rId6"/>
          <a:stretch>
            <a:fillRect/>
          </a:stretch>
        </p:blipFill>
        <p:spPr>
          <a:xfrm>
            <a:off x="6122908" y="3080504"/>
            <a:ext cx="909280" cy="1454825"/>
          </a:xfrm>
          <a:prstGeom prst="rect">
            <a:avLst/>
          </a:prstGeom>
        </p:spPr>
      </p:pic>
      <p:sp>
        <p:nvSpPr>
          <p:cNvPr id="11" name="Text 5"/>
          <p:cNvSpPr/>
          <p:nvPr/>
        </p:nvSpPr>
        <p:spPr>
          <a:xfrm>
            <a:off x="7304961" y="3262313"/>
            <a:ext cx="2273260" cy="284083"/>
          </a:xfrm>
          <a:prstGeom prst="rect">
            <a:avLst/>
          </a:prstGeom>
          <a:noFill/>
          <a:ln/>
        </p:spPr>
        <p:txBody>
          <a:bodyPr wrap="none" rtlCol="0" anchor="t"/>
          <a:lstStyle/>
          <a:p>
            <a:pPr marL="0" indent="0" algn="l">
              <a:lnSpc>
                <a:spcPts val="2238"/>
              </a:lnSpc>
              <a:buNone/>
            </a:pPr>
            <a:r>
              <a:rPr lang="en-US" sz="1790" b="1" dirty="0">
                <a:solidFill>
                  <a:srgbClr val="4A4A45"/>
                </a:solidFill>
                <a:latin typeface="Lato" pitchFamily="34" charset="0"/>
                <a:ea typeface="Lato" pitchFamily="34" charset="-122"/>
                <a:cs typeface="Lato" pitchFamily="34" charset="-120"/>
              </a:rPr>
              <a:t>Penilaian Risiko</a:t>
            </a:r>
            <a:endParaRPr lang="en-US" sz="1790" dirty="0"/>
          </a:p>
        </p:txBody>
      </p:sp>
      <p:sp>
        <p:nvSpPr>
          <p:cNvPr id="12" name="Text 6"/>
          <p:cNvSpPr/>
          <p:nvPr/>
        </p:nvSpPr>
        <p:spPr>
          <a:xfrm>
            <a:off x="7304961" y="3655457"/>
            <a:ext cx="6688931" cy="290870"/>
          </a:xfrm>
          <a:prstGeom prst="rect">
            <a:avLst/>
          </a:prstGeom>
          <a:noFill/>
          <a:ln/>
        </p:spPr>
        <p:txBody>
          <a:bodyPr wrap="none" rtlCol="0" anchor="t"/>
          <a:lstStyle/>
          <a:p>
            <a:pPr marL="0" indent="0" algn="l">
              <a:lnSpc>
                <a:spcPts val="2291"/>
              </a:lnSpc>
              <a:buNone/>
            </a:pPr>
            <a:r>
              <a:rPr lang="en-US" sz="1432" dirty="0">
                <a:solidFill>
                  <a:srgbClr val="4A4A45"/>
                </a:solidFill>
                <a:latin typeface="Lato" pitchFamily="34" charset="0"/>
                <a:ea typeface="Lato" pitchFamily="34" charset="-122"/>
                <a:cs typeface="Lato" pitchFamily="34" charset="-120"/>
              </a:rPr>
              <a:t>Menganalisis dampak dan kemungkinan terjadinya risiko yang teridentifikasi.</a:t>
            </a:r>
            <a:endParaRPr lang="en-US" sz="1432" dirty="0"/>
          </a:p>
        </p:txBody>
      </p:sp>
      <p:pic>
        <p:nvPicPr>
          <p:cNvPr id="13" name="Image 4" descr="preencoded.png"/>
          <p:cNvPicPr>
            <a:picLocks noChangeAspect="1"/>
          </p:cNvPicPr>
          <p:nvPr/>
        </p:nvPicPr>
        <p:blipFill>
          <a:blip r:embed="rId7"/>
          <a:stretch>
            <a:fillRect/>
          </a:stretch>
        </p:blipFill>
        <p:spPr>
          <a:xfrm>
            <a:off x="6122908" y="4535329"/>
            <a:ext cx="909280" cy="1454825"/>
          </a:xfrm>
          <a:prstGeom prst="rect">
            <a:avLst/>
          </a:prstGeom>
        </p:spPr>
      </p:pic>
      <p:sp>
        <p:nvSpPr>
          <p:cNvPr id="14" name="Text 7"/>
          <p:cNvSpPr/>
          <p:nvPr/>
        </p:nvSpPr>
        <p:spPr>
          <a:xfrm>
            <a:off x="7304961" y="4717137"/>
            <a:ext cx="2273260" cy="284083"/>
          </a:xfrm>
          <a:prstGeom prst="rect">
            <a:avLst/>
          </a:prstGeom>
          <a:noFill/>
          <a:ln/>
        </p:spPr>
        <p:txBody>
          <a:bodyPr wrap="none" rtlCol="0" anchor="t"/>
          <a:lstStyle/>
          <a:p>
            <a:pPr marL="0" indent="0" algn="l">
              <a:lnSpc>
                <a:spcPts val="2238"/>
              </a:lnSpc>
              <a:buNone/>
            </a:pPr>
            <a:r>
              <a:rPr lang="en-US" sz="1790" b="1" dirty="0">
                <a:solidFill>
                  <a:srgbClr val="4A4A45"/>
                </a:solidFill>
                <a:latin typeface="Lato" pitchFamily="34" charset="0"/>
                <a:ea typeface="Lato" pitchFamily="34" charset="-122"/>
                <a:cs typeface="Lato" pitchFamily="34" charset="-120"/>
              </a:rPr>
              <a:t>Mitigasi Risiko</a:t>
            </a:r>
            <a:endParaRPr lang="en-US" sz="1790" dirty="0"/>
          </a:p>
        </p:txBody>
      </p:sp>
      <p:sp>
        <p:nvSpPr>
          <p:cNvPr id="15" name="Text 8"/>
          <p:cNvSpPr/>
          <p:nvPr/>
        </p:nvSpPr>
        <p:spPr>
          <a:xfrm>
            <a:off x="7304961" y="5110282"/>
            <a:ext cx="6688931" cy="581739"/>
          </a:xfrm>
          <a:prstGeom prst="rect">
            <a:avLst/>
          </a:prstGeom>
          <a:noFill/>
          <a:ln/>
        </p:spPr>
        <p:txBody>
          <a:bodyPr wrap="square" rtlCol="0" anchor="t"/>
          <a:lstStyle/>
          <a:p>
            <a:pPr marL="0" indent="0" algn="l">
              <a:lnSpc>
                <a:spcPts val="2291"/>
              </a:lnSpc>
              <a:buNone/>
            </a:pPr>
            <a:r>
              <a:rPr lang="en-US" sz="1432" dirty="0">
                <a:solidFill>
                  <a:srgbClr val="4A4A45"/>
                </a:solidFill>
                <a:latin typeface="Lato" pitchFamily="34" charset="0"/>
                <a:ea typeface="Lato" pitchFamily="34" charset="-122"/>
                <a:cs typeface="Lato" pitchFamily="34" charset="-120"/>
              </a:rPr>
              <a:t>Mengembangkan strategi dan rencana aksi untuk mengurangi atau menghindari risiko.</a:t>
            </a:r>
            <a:endParaRPr lang="en-US" sz="1432" dirty="0"/>
          </a:p>
        </p:txBody>
      </p:sp>
      <p:pic>
        <p:nvPicPr>
          <p:cNvPr id="16" name="Image 5" descr="preencoded.png"/>
          <p:cNvPicPr>
            <a:picLocks noChangeAspect="1"/>
          </p:cNvPicPr>
          <p:nvPr/>
        </p:nvPicPr>
        <p:blipFill>
          <a:blip r:embed="rId8"/>
          <a:stretch>
            <a:fillRect/>
          </a:stretch>
        </p:blipFill>
        <p:spPr>
          <a:xfrm>
            <a:off x="6122908" y="5990153"/>
            <a:ext cx="909280" cy="1454825"/>
          </a:xfrm>
          <a:prstGeom prst="rect">
            <a:avLst/>
          </a:prstGeom>
        </p:spPr>
      </p:pic>
      <p:sp>
        <p:nvSpPr>
          <p:cNvPr id="17" name="Text 9"/>
          <p:cNvSpPr/>
          <p:nvPr/>
        </p:nvSpPr>
        <p:spPr>
          <a:xfrm>
            <a:off x="7304961" y="6171962"/>
            <a:ext cx="2273260" cy="284083"/>
          </a:xfrm>
          <a:prstGeom prst="rect">
            <a:avLst/>
          </a:prstGeom>
          <a:noFill/>
          <a:ln/>
        </p:spPr>
        <p:txBody>
          <a:bodyPr wrap="none" rtlCol="0" anchor="t"/>
          <a:lstStyle/>
          <a:p>
            <a:pPr marL="0" indent="0" algn="l">
              <a:lnSpc>
                <a:spcPts val="2238"/>
              </a:lnSpc>
              <a:buNone/>
            </a:pPr>
            <a:r>
              <a:rPr lang="en-US" sz="1790" b="1" dirty="0">
                <a:solidFill>
                  <a:srgbClr val="4A4A45"/>
                </a:solidFill>
                <a:latin typeface="Lato" pitchFamily="34" charset="0"/>
                <a:ea typeface="Lato" pitchFamily="34" charset="-122"/>
                <a:cs typeface="Lato" pitchFamily="34" charset="-120"/>
              </a:rPr>
              <a:t>Pemantauan</a:t>
            </a:r>
            <a:endParaRPr lang="en-US" sz="1790" dirty="0"/>
          </a:p>
        </p:txBody>
      </p:sp>
      <p:sp>
        <p:nvSpPr>
          <p:cNvPr id="18" name="Text 10"/>
          <p:cNvSpPr/>
          <p:nvPr/>
        </p:nvSpPr>
        <p:spPr>
          <a:xfrm>
            <a:off x="7304961" y="6565106"/>
            <a:ext cx="6688931" cy="581739"/>
          </a:xfrm>
          <a:prstGeom prst="rect">
            <a:avLst/>
          </a:prstGeom>
          <a:noFill/>
          <a:ln/>
        </p:spPr>
        <p:txBody>
          <a:bodyPr wrap="square" rtlCol="0" anchor="t"/>
          <a:lstStyle/>
          <a:p>
            <a:pPr marL="0" indent="0" algn="l">
              <a:lnSpc>
                <a:spcPts val="2291"/>
              </a:lnSpc>
              <a:buNone/>
            </a:pPr>
            <a:r>
              <a:rPr lang="en-US" sz="1432" dirty="0">
                <a:solidFill>
                  <a:srgbClr val="4A4A45"/>
                </a:solidFill>
                <a:latin typeface="Lato" pitchFamily="34" charset="0"/>
                <a:ea typeface="Lato" pitchFamily="34" charset="-122"/>
                <a:cs typeface="Lato" pitchFamily="34" charset="-120"/>
              </a:rPr>
              <a:t>Memantau secara berkala untuk memastikan efektivitas pengelolaan risiko keberlanjutan.</a:t>
            </a:r>
            <a:endParaRPr lang="en-US" sz="1432" dirty="0"/>
          </a:p>
        </p:txBody>
      </p:sp>
      <p:pic>
        <p:nvPicPr>
          <p:cNvPr id="19" name="Image 6" descr="preencoded.png">
            <a:hlinkClick r:id="rId9"/>
          </p:cNvPr>
          <p:cNvPicPr>
            <a:picLocks noChangeAspect="1"/>
          </p:cNvPicPr>
          <p:nvPr/>
        </p:nvPicPr>
        <p:blipFill>
          <a:blip r:embed="rId10"/>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420582" y="626626"/>
            <a:ext cx="4933117" cy="6976348"/>
          </a:xfrm>
          <a:prstGeom prst="rect">
            <a:avLst/>
          </a:prstGeom>
        </p:spPr>
      </p:pic>
      <p:sp>
        <p:nvSpPr>
          <p:cNvPr id="6" name="Text 2"/>
          <p:cNvSpPr/>
          <p:nvPr/>
        </p:nvSpPr>
        <p:spPr>
          <a:xfrm>
            <a:off x="774502" y="610433"/>
            <a:ext cx="7594997" cy="1383030"/>
          </a:xfrm>
          <a:prstGeom prst="rect">
            <a:avLst/>
          </a:prstGeom>
          <a:noFill/>
          <a:ln/>
        </p:spPr>
        <p:txBody>
          <a:bodyPr wrap="square" rtlCol="0" anchor="t"/>
          <a:lstStyle/>
          <a:p>
            <a:pPr marL="0" indent="0">
              <a:lnSpc>
                <a:spcPts val="5445"/>
              </a:lnSpc>
              <a:buNone/>
            </a:pPr>
            <a:r>
              <a:rPr lang="en-US" sz="4356" b="1" dirty="0">
                <a:solidFill>
                  <a:srgbClr val="282824"/>
                </a:solidFill>
                <a:latin typeface="Lato" pitchFamily="34" charset="0"/>
                <a:ea typeface="Lato" pitchFamily="34" charset="-122"/>
                <a:cs typeface="Lato" pitchFamily="34" charset="-120"/>
              </a:rPr>
              <a:t>Akuntansi untuk Ekonomi Sirkular</a:t>
            </a:r>
            <a:endParaRPr lang="en-US" sz="4356" dirty="0"/>
          </a:p>
        </p:txBody>
      </p:sp>
      <p:pic>
        <p:nvPicPr>
          <p:cNvPr id="7" name="Image 2" descr="preencoded.png"/>
          <p:cNvPicPr>
            <a:picLocks noChangeAspect="1"/>
          </p:cNvPicPr>
          <p:nvPr/>
        </p:nvPicPr>
        <p:blipFill>
          <a:blip r:embed="rId5"/>
          <a:stretch>
            <a:fillRect/>
          </a:stretch>
        </p:blipFill>
        <p:spPr>
          <a:xfrm>
            <a:off x="774502" y="2325291"/>
            <a:ext cx="553164" cy="553164"/>
          </a:xfrm>
          <a:prstGeom prst="rect">
            <a:avLst/>
          </a:prstGeom>
        </p:spPr>
      </p:pic>
      <p:sp>
        <p:nvSpPr>
          <p:cNvPr id="8" name="Text 3"/>
          <p:cNvSpPr/>
          <p:nvPr/>
        </p:nvSpPr>
        <p:spPr>
          <a:xfrm>
            <a:off x="774502" y="3099673"/>
            <a:ext cx="2766179" cy="345638"/>
          </a:xfrm>
          <a:prstGeom prst="rect">
            <a:avLst/>
          </a:prstGeom>
          <a:noFill/>
          <a:ln/>
        </p:spPr>
        <p:txBody>
          <a:bodyPr wrap="none" rtlCol="0" anchor="t"/>
          <a:lstStyle/>
          <a:p>
            <a:pPr marL="0" indent="0" algn="l">
              <a:lnSpc>
                <a:spcPts val="2723"/>
              </a:lnSpc>
              <a:buNone/>
            </a:pPr>
            <a:r>
              <a:rPr lang="en-US" sz="2178" b="1" dirty="0">
                <a:solidFill>
                  <a:srgbClr val="4A4A45"/>
                </a:solidFill>
                <a:latin typeface="Lato" pitchFamily="34" charset="0"/>
                <a:ea typeface="Lato" pitchFamily="34" charset="-122"/>
                <a:cs typeface="Lato" pitchFamily="34" charset="-120"/>
              </a:rPr>
              <a:t>Reduksi</a:t>
            </a:r>
            <a:endParaRPr lang="en-US" sz="2178" dirty="0"/>
          </a:p>
        </p:txBody>
      </p:sp>
      <p:sp>
        <p:nvSpPr>
          <p:cNvPr id="9" name="Text 4"/>
          <p:cNvSpPr/>
          <p:nvPr/>
        </p:nvSpPr>
        <p:spPr>
          <a:xfrm>
            <a:off x="774502" y="3578066"/>
            <a:ext cx="3631525" cy="1062276"/>
          </a:xfrm>
          <a:prstGeom prst="rect">
            <a:avLst/>
          </a:prstGeom>
          <a:noFill/>
          <a:ln/>
        </p:spPr>
        <p:txBody>
          <a:bodyPr wrap="square" rtlCol="0" anchor="t"/>
          <a:lstStyle/>
          <a:p>
            <a:pPr marL="0" indent="0" algn="l">
              <a:lnSpc>
                <a:spcPts val="2788"/>
              </a:lnSpc>
              <a:buNone/>
            </a:pPr>
            <a:r>
              <a:rPr lang="en-US" sz="1742" dirty="0">
                <a:solidFill>
                  <a:srgbClr val="4A4A45"/>
                </a:solidFill>
                <a:latin typeface="Lato" pitchFamily="34" charset="0"/>
                <a:ea typeface="Lato" pitchFamily="34" charset="-122"/>
                <a:cs typeface="Lato" pitchFamily="34" charset="-120"/>
              </a:rPr>
              <a:t>Mengurangi konsumsi sumber daya dan limbah melalui desain dan praktik operasional yang efisien.</a:t>
            </a:r>
            <a:endParaRPr lang="en-US" sz="1742" dirty="0"/>
          </a:p>
        </p:txBody>
      </p:sp>
      <p:pic>
        <p:nvPicPr>
          <p:cNvPr id="10" name="Image 3" descr="preencoded.png"/>
          <p:cNvPicPr>
            <a:picLocks noChangeAspect="1"/>
          </p:cNvPicPr>
          <p:nvPr/>
        </p:nvPicPr>
        <p:blipFill>
          <a:blip r:embed="rId6"/>
          <a:stretch>
            <a:fillRect/>
          </a:stretch>
        </p:blipFill>
        <p:spPr>
          <a:xfrm>
            <a:off x="4737854" y="2325291"/>
            <a:ext cx="553164" cy="553164"/>
          </a:xfrm>
          <a:prstGeom prst="rect">
            <a:avLst/>
          </a:prstGeom>
        </p:spPr>
      </p:pic>
      <p:sp>
        <p:nvSpPr>
          <p:cNvPr id="11" name="Text 5"/>
          <p:cNvSpPr/>
          <p:nvPr/>
        </p:nvSpPr>
        <p:spPr>
          <a:xfrm>
            <a:off x="4737854" y="3099673"/>
            <a:ext cx="2766179" cy="345638"/>
          </a:xfrm>
          <a:prstGeom prst="rect">
            <a:avLst/>
          </a:prstGeom>
          <a:noFill/>
          <a:ln/>
        </p:spPr>
        <p:txBody>
          <a:bodyPr wrap="none" rtlCol="0" anchor="t"/>
          <a:lstStyle/>
          <a:p>
            <a:pPr marL="0" indent="0" algn="l">
              <a:lnSpc>
                <a:spcPts val="2723"/>
              </a:lnSpc>
              <a:buNone/>
            </a:pPr>
            <a:r>
              <a:rPr lang="en-US" sz="2178" b="1" dirty="0">
                <a:solidFill>
                  <a:srgbClr val="4A4A45"/>
                </a:solidFill>
                <a:latin typeface="Lato" pitchFamily="34" charset="0"/>
                <a:ea typeface="Lato" pitchFamily="34" charset="-122"/>
                <a:cs typeface="Lato" pitchFamily="34" charset="-120"/>
              </a:rPr>
              <a:t>Daur Ulang</a:t>
            </a:r>
            <a:endParaRPr lang="en-US" sz="2178" dirty="0"/>
          </a:p>
        </p:txBody>
      </p:sp>
      <p:sp>
        <p:nvSpPr>
          <p:cNvPr id="12" name="Text 6"/>
          <p:cNvSpPr/>
          <p:nvPr/>
        </p:nvSpPr>
        <p:spPr>
          <a:xfrm>
            <a:off x="4737854" y="3578066"/>
            <a:ext cx="3631644" cy="1062276"/>
          </a:xfrm>
          <a:prstGeom prst="rect">
            <a:avLst/>
          </a:prstGeom>
          <a:noFill/>
          <a:ln/>
        </p:spPr>
        <p:txBody>
          <a:bodyPr wrap="square" rtlCol="0" anchor="t"/>
          <a:lstStyle/>
          <a:p>
            <a:pPr marL="0" indent="0" algn="l">
              <a:lnSpc>
                <a:spcPts val="2788"/>
              </a:lnSpc>
              <a:buNone/>
            </a:pPr>
            <a:r>
              <a:rPr lang="en-US" sz="1742" dirty="0">
                <a:solidFill>
                  <a:srgbClr val="4A4A45"/>
                </a:solidFill>
                <a:latin typeface="Lato" pitchFamily="34" charset="0"/>
                <a:ea typeface="Lato" pitchFamily="34" charset="-122"/>
                <a:cs typeface="Lato" pitchFamily="34" charset="-120"/>
              </a:rPr>
              <a:t>Mendorong upaya-upaya untuk menggunakan kembali dan mendaur ulang produk dan material.</a:t>
            </a:r>
            <a:endParaRPr lang="en-US" sz="1742" dirty="0"/>
          </a:p>
        </p:txBody>
      </p:sp>
      <p:pic>
        <p:nvPicPr>
          <p:cNvPr id="13" name="Image 4" descr="preencoded.png"/>
          <p:cNvPicPr>
            <a:picLocks noChangeAspect="1"/>
          </p:cNvPicPr>
          <p:nvPr/>
        </p:nvPicPr>
        <p:blipFill>
          <a:blip r:embed="rId7"/>
          <a:stretch>
            <a:fillRect/>
          </a:stretch>
        </p:blipFill>
        <p:spPr>
          <a:xfrm>
            <a:off x="774502" y="5304115"/>
            <a:ext cx="553164" cy="553164"/>
          </a:xfrm>
          <a:prstGeom prst="rect">
            <a:avLst/>
          </a:prstGeom>
        </p:spPr>
      </p:pic>
      <p:sp>
        <p:nvSpPr>
          <p:cNvPr id="14" name="Text 7"/>
          <p:cNvSpPr/>
          <p:nvPr/>
        </p:nvSpPr>
        <p:spPr>
          <a:xfrm>
            <a:off x="774502" y="6078498"/>
            <a:ext cx="2766179" cy="345638"/>
          </a:xfrm>
          <a:prstGeom prst="rect">
            <a:avLst/>
          </a:prstGeom>
          <a:noFill/>
          <a:ln/>
        </p:spPr>
        <p:txBody>
          <a:bodyPr wrap="none" rtlCol="0" anchor="t"/>
          <a:lstStyle/>
          <a:p>
            <a:pPr marL="0" indent="0" algn="l">
              <a:lnSpc>
                <a:spcPts val="2723"/>
              </a:lnSpc>
              <a:buNone/>
            </a:pPr>
            <a:r>
              <a:rPr lang="en-US" sz="2178" b="1" dirty="0">
                <a:solidFill>
                  <a:srgbClr val="4A4A45"/>
                </a:solidFill>
                <a:latin typeface="Lato" pitchFamily="34" charset="0"/>
                <a:ea typeface="Lato" pitchFamily="34" charset="-122"/>
                <a:cs typeface="Lato" pitchFamily="34" charset="-120"/>
              </a:rPr>
              <a:t>Regenerasi</a:t>
            </a:r>
            <a:endParaRPr lang="en-US" sz="2178" dirty="0"/>
          </a:p>
        </p:txBody>
      </p:sp>
      <p:sp>
        <p:nvSpPr>
          <p:cNvPr id="15" name="Text 8"/>
          <p:cNvSpPr/>
          <p:nvPr/>
        </p:nvSpPr>
        <p:spPr>
          <a:xfrm>
            <a:off x="774502" y="6556891"/>
            <a:ext cx="3631525" cy="1062276"/>
          </a:xfrm>
          <a:prstGeom prst="rect">
            <a:avLst/>
          </a:prstGeom>
          <a:noFill/>
          <a:ln/>
        </p:spPr>
        <p:txBody>
          <a:bodyPr wrap="square" rtlCol="0" anchor="t"/>
          <a:lstStyle/>
          <a:p>
            <a:pPr marL="0" indent="0" algn="l">
              <a:lnSpc>
                <a:spcPts val="2788"/>
              </a:lnSpc>
              <a:buNone/>
            </a:pPr>
            <a:r>
              <a:rPr lang="en-US" sz="1742" dirty="0">
                <a:solidFill>
                  <a:srgbClr val="4A4A45"/>
                </a:solidFill>
                <a:latin typeface="Lato" pitchFamily="34" charset="0"/>
                <a:ea typeface="Lato" pitchFamily="34" charset="-122"/>
                <a:cs typeface="Lato" pitchFamily="34" charset="-120"/>
              </a:rPr>
              <a:t>Memulihkan dan memelihara sistem alam melalui praktik-praktik yang berkelanjutan.</a:t>
            </a:r>
            <a:endParaRPr lang="en-US" sz="1742" dirty="0"/>
          </a:p>
        </p:txBody>
      </p:sp>
      <p:pic>
        <p:nvPicPr>
          <p:cNvPr id="16" name="Image 5" descr="preencoded.png"/>
          <p:cNvPicPr>
            <a:picLocks noChangeAspect="1"/>
          </p:cNvPicPr>
          <p:nvPr/>
        </p:nvPicPr>
        <p:blipFill>
          <a:blip r:embed="rId8"/>
          <a:stretch>
            <a:fillRect/>
          </a:stretch>
        </p:blipFill>
        <p:spPr>
          <a:xfrm>
            <a:off x="4737854" y="5304115"/>
            <a:ext cx="553164" cy="553164"/>
          </a:xfrm>
          <a:prstGeom prst="rect">
            <a:avLst/>
          </a:prstGeom>
        </p:spPr>
      </p:pic>
      <p:sp>
        <p:nvSpPr>
          <p:cNvPr id="17" name="Text 9"/>
          <p:cNvSpPr/>
          <p:nvPr/>
        </p:nvSpPr>
        <p:spPr>
          <a:xfrm>
            <a:off x="4737854" y="6078498"/>
            <a:ext cx="2766179" cy="345638"/>
          </a:xfrm>
          <a:prstGeom prst="rect">
            <a:avLst/>
          </a:prstGeom>
          <a:noFill/>
          <a:ln/>
        </p:spPr>
        <p:txBody>
          <a:bodyPr wrap="none" rtlCol="0" anchor="t"/>
          <a:lstStyle/>
          <a:p>
            <a:pPr marL="0" indent="0" algn="l">
              <a:lnSpc>
                <a:spcPts val="2723"/>
              </a:lnSpc>
              <a:buNone/>
            </a:pPr>
            <a:r>
              <a:rPr lang="en-US" sz="2178" b="1" dirty="0">
                <a:solidFill>
                  <a:srgbClr val="4A4A45"/>
                </a:solidFill>
                <a:latin typeface="Lato" pitchFamily="34" charset="0"/>
                <a:ea typeface="Lato" pitchFamily="34" charset="-122"/>
                <a:cs typeface="Lato" pitchFamily="34" charset="-120"/>
              </a:rPr>
              <a:t>Siklus Tertutup</a:t>
            </a:r>
            <a:endParaRPr lang="en-US" sz="2178" dirty="0"/>
          </a:p>
        </p:txBody>
      </p:sp>
      <p:sp>
        <p:nvSpPr>
          <p:cNvPr id="18" name="Text 10"/>
          <p:cNvSpPr/>
          <p:nvPr/>
        </p:nvSpPr>
        <p:spPr>
          <a:xfrm>
            <a:off x="4737854" y="6556891"/>
            <a:ext cx="3631644" cy="1062276"/>
          </a:xfrm>
          <a:prstGeom prst="rect">
            <a:avLst/>
          </a:prstGeom>
          <a:noFill/>
          <a:ln/>
        </p:spPr>
        <p:txBody>
          <a:bodyPr wrap="square" rtlCol="0" anchor="t"/>
          <a:lstStyle/>
          <a:p>
            <a:pPr marL="0" indent="0" algn="l">
              <a:lnSpc>
                <a:spcPts val="2788"/>
              </a:lnSpc>
              <a:buNone/>
            </a:pPr>
            <a:r>
              <a:rPr lang="en-US" sz="1742" dirty="0">
                <a:solidFill>
                  <a:srgbClr val="4A4A45"/>
                </a:solidFill>
                <a:latin typeface="Lato" pitchFamily="34" charset="0"/>
                <a:ea typeface="Lato" pitchFamily="34" charset="-122"/>
                <a:cs typeface="Lato" pitchFamily="34" charset="-120"/>
              </a:rPr>
              <a:t>Merancang rantai nilai yang memungkinkan daur ulang dan pemanfaatan kembali produk.</a:t>
            </a:r>
            <a:endParaRPr lang="en-US" sz="1742" dirty="0"/>
          </a:p>
        </p:txBody>
      </p:sp>
      <p:pic>
        <p:nvPicPr>
          <p:cNvPr id="19" name="Image 6" descr="preencoded.png">
            <a:hlinkClick r:id="rId9"/>
          </p:cNvPr>
          <p:cNvPicPr>
            <a:picLocks noChangeAspect="1"/>
          </p:cNvPicPr>
          <p:nvPr/>
        </p:nvPicPr>
        <p:blipFill>
          <a:blip r:embed="rId10"/>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379982" y="2449592"/>
            <a:ext cx="5014317" cy="3330416"/>
          </a:xfrm>
          <a:prstGeom prst="rect">
            <a:avLst/>
          </a:prstGeom>
        </p:spPr>
      </p:pic>
      <p:sp>
        <p:nvSpPr>
          <p:cNvPr id="6" name="Text 2"/>
          <p:cNvSpPr/>
          <p:nvPr/>
        </p:nvSpPr>
        <p:spPr>
          <a:xfrm>
            <a:off x="661035" y="1411843"/>
            <a:ext cx="7821930" cy="1180386"/>
          </a:xfrm>
          <a:prstGeom prst="rect">
            <a:avLst/>
          </a:prstGeom>
          <a:noFill/>
          <a:ln/>
        </p:spPr>
        <p:txBody>
          <a:bodyPr wrap="square" rtlCol="0" anchor="t"/>
          <a:lstStyle/>
          <a:p>
            <a:pPr marL="0" indent="0">
              <a:lnSpc>
                <a:spcPts val="4648"/>
              </a:lnSpc>
              <a:buNone/>
            </a:pPr>
            <a:r>
              <a:rPr lang="en-US" sz="3718" b="1" dirty="0">
                <a:solidFill>
                  <a:srgbClr val="282824"/>
                </a:solidFill>
                <a:latin typeface="Lato" pitchFamily="34" charset="0"/>
                <a:ea typeface="Lato" pitchFamily="34" charset="-122"/>
                <a:cs typeface="Lato" pitchFamily="34" charset="-120"/>
              </a:rPr>
              <a:t>Tanggung Jawab Akuntan terhadap Pemangku Kepentingan</a:t>
            </a:r>
            <a:endParaRPr lang="en-US" sz="3718" dirty="0"/>
          </a:p>
        </p:txBody>
      </p:sp>
      <p:sp>
        <p:nvSpPr>
          <p:cNvPr id="7" name="Shape 3"/>
          <p:cNvSpPr/>
          <p:nvPr/>
        </p:nvSpPr>
        <p:spPr>
          <a:xfrm>
            <a:off x="661035" y="2875478"/>
            <a:ext cx="7821930" cy="3942278"/>
          </a:xfrm>
          <a:prstGeom prst="roundRect">
            <a:avLst>
              <a:gd name="adj" fmla="val 719"/>
            </a:avLst>
          </a:prstGeom>
          <a:noFill/>
          <a:ln w="7620">
            <a:solidFill>
              <a:srgbClr val="000000">
                <a:alpha val="8000"/>
              </a:srgbClr>
            </a:solidFill>
            <a:prstDash val="solid"/>
          </a:ln>
        </p:spPr>
      </p:sp>
      <p:sp>
        <p:nvSpPr>
          <p:cNvPr id="8" name="Shape 4"/>
          <p:cNvSpPr/>
          <p:nvPr/>
        </p:nvSpPr>
        <p:spPr>
          <a:xfrm>
            <a:off x="668655" y="2883098"/>
            <a:ext cx="7806690" cy="543758"/>
          </a:xfrm>
          <a:prstGeom prst="rect">
            <a:avLst/>
          </a:prstGeom>
          <a:solidFill>
            <a:srgbClr val="FFFFFF">
              <a:alpha val="4000"/>
            </a:srgbClr>
          </a:solidFill>
          <a:ln/>
        </p:spPr>
      </p:sp>
      <p:sp>
        <p:nvSpPr>
          <p:cNvPr id="9" name="Text 5"/>
          <p:cNvSpPr/>
          <p:nvPr/>
        </p:nvSpPr>
        <p:spPr>
          <a:xfrm>
            <a:off x="857488" y="3003947"/>
            <a:ext cx="3521869" cy="302062"/>
          </a:xfrm>
          <a:prstGeom prst="rect">
            <a:avLst/>
          </a:prstGeom>
          <a:noFill/>
          <a:ln/>
        </p:spPr>
        <p:txBody>
          <a:bodyPr wrap="none" rtlCol="0" anchor="t"/>
          <a:lstStyle/>
          <a:p>
            <a:pPr marL="0" indent="0">
              <a:lnSpc>
                <a:spcPts val="2380"/>
              </a:lnSpc>
              <a:buNone/>
            </a:pPr>
            <a:r>
              <a:rPr lang="en-US" sz="1487" dirty="0">
                <a:solidFill>
                  <a:srgbClr val="4A4A45"/>
                </a:solidFill>
                <a:latin typeface="Lato" pitchFamily="34" charset="0"/>
                <a:ea typeface="Lato" pitchFamily="34" charset="-122"/>
                <a:cs typeface="Lato" pitchFamily="34" charset="-120"/>
              </a:rPr>
              <a:t>Pemangku Kepentingan</a:t>
            </a:r>
            <a:endParaRPr lang="en-US" sz="1487" dirty="0"/>
          </a:p>
        </p:txBody>
      </p:sp>
      <p:sp>
        <p:nvSpPr>
          <p:cNvPr id="10" name="Text 6"/>
          <p:cNvSpPr/>
          <p:nvPr/>
        </p:nvSpPr>
        <p:spPr>
          <a:xfrm>
            <a:off x="4764643" y="3003947"/>
            <a:ext cx="3521869" cy="302062"/>
          </a:xfrm>
          <a:prstGeom prst="rect">
            <a:avLst/>
          </a:prstGeom>
          <a:noFill/>
          <a:ln/>
        </p:spPr>
        <p:txBody>
          <a:bodyPr wrap="none" rtlCol="0" anchor="t"/>
          <a:lstStyle/>
          <a:p>
            <a:pPr marL="0" indent="0">
              <a:lnSpc>
                <a:spcPts val="2380"/>
              </a:lnSpc>
              <a:buNone/>
            </a:pPr>
            <a:r>
              <a:rPr lang="en-US" sz="1487" dirty="0">
                <a:solidFill>
                  <a:srgbClr val="4A4A45"/>
                </a:solidFill>
                <a:latin typeface="Lato" pitchFamily="34" charset="0"/>
                <a:ea typeface="Lato" pitchFamily="34" charset="-122"/>
                <a:cs typeface="Lato" pitchFamily="34" charset="-120"/>
              </a:rPr>
              <a:t>Tanggung Jawab Akuntan</a:t>
            </a:r>
            <a:endParaRPr lang="en-US" sz="1487" dirty="0"/>
          </a:p>
        </p:txBody>
      </p:sp>
      <p:sp>
        <p:nvSpPr>
          <p:cNvPr id="11" name="Shape 7"/>
          <p:cNvSpPr/>
          <p:nvPr/>
        </p:nvSpPr>
        <p:spPr>
          <a:xfrm>
            <a:off x="668655" y="3426857"/>
            <a:ext cx="7806690" cy="845820"/>
          </a:xfrm>
          <a:prstGeom prst="rect">
            <a:avLst/>
          </a:prstGeom>
          <a:solidFill>
            <a:srgbClr val="000000">
              <a:alpha val="4000"/>
            </a:srgbClr>
          </a:solidFill>
          <a:ln/>
        </p:spPr>
      </p:sp>
      <p:sp>
        <p:nvSpPr>
          <p:cNvPr id="12" name="Text 8"/>
          <p:cNvSpPr/>
          <p:nvPr/>
        </p:nvSpPr>
        <p:spPr>
          <a:xfrm>
            <a:off x="857488" y="3547705"/>
            <a:ext cx="3521869" cy="302062"/>
          </a:xfrm>
          <a:prstGeom prst="rect">
            <a:avLst/>
          </a:prstGeom>
          <a:noFill/>
          <a:ln/>
        </p:spPr>
        <p:txBody>
          <a:bodyPr wrap="none" rtlCol="0" anchor="t"/>
          <a:lstStyle/>
          <a:p>
            <a:pPr marL="0" indent="0">
              <a:lnSpc>
                <a:spcPts val="2380"/>
              </a:lnSpc>
              <a:buNone/>
            </a:pPr>
            <a:r>
              <a:rPr lang="en-US" sz="1487" dirty="0">
                <a:solidFill>
                  <a:srgbClr val="4A4A45"/>
                </a:solidFill>
                <a:latin typeface="Lato" pitchFamily="34" charset="0"/>
                <a:ea typeface="Lato" pitchFamily="34" charset="-122"/>
                <a:cs typeface="Lato" pitchFamily="34" charset="-120"/>
              </a:rPr>
              <a:t>Pemegang Saham</a:t>
            </a:r>
            <a:endParaRPr lang="en-US" sz="1487" dirty="0"/>
          </a:p>
        </p:txBody>
      </p:sp>
      <p:sp>
        <p:nvSpPr>
          <p:cNvPr id="13" name="Text 9"/>
          <p:cNvSpPr/>
          <p:nvPr/>
        </p:nvSpPr>
        <p:spPr>
          <a:xfrm>
            <a:off x="4764643" y="3547705"/>
            <a:ext cx="3521869" cy="604123"/>
          </a:xfrm>
          <a:prstGeom prst="rect">
            <a:avLst/>
          </a:prstGeom>
          <a:noFill/>
          <a:ln/>
        </p:spPr>
        <p:txBody>
          <a:bodyPr wrap="square" rtlCol="0" anchor="t"/>
          <a:lstStyle/>
          <a:p>
            <a:pPr marL="0" indent="0">
              <a:lnSpc>
                <a:spcPts val="2380"/>
              </a:lnSpc>
              <a:buNone/>
            </a:pPr>
            <a:r>
              <a:rPr lang="en-US" sz="1487" dirty="0">
                <a:solidFill>
                  <a:srgbClr val="4A4A45"/>
                </a:solidFill>
                <a:latin typeface="Lato" pitchFamily="34" charset="0"/>
                <a:ea typeface="Lato" pitchFamily="34" charset="-122"/>
                <a:cs typeface="Lato" pitchFamily="34" charset="-120"/>
              </a:rPr>
              <a:t>Menyediakan informasi keuangan yang transparan dan andal.</a:t>
            </a:r>
            <a:endParaRPr lang="en-US" sz="1487" dirty="0"/>
          </a:p>
        </p:txBody>
      </p:sp>
      <p:sp>
        <p:nvSpPr>
          <p:cNvPr id="14" name="Shape 10"/>
          <p:cNvSpPr/>
          <p:nvPr/>
        </p:nvSpPr>
        <p:spPr>
          <a:xfrm>
            <a:off x="668655" y="4272677"/>
            <a:ext cx="7806690" cy="845820"/>
          </a:xfrm>
          <a:prstGeom prst="rect">
            <a:avLst/>
          </a:prstGeom>
          <a:solidFill>
            <a:srgbClr val="FFFFFF">
              <a:alpha val="4000"/>
            </a:srgbClr>
          </a:solidFill>
          <a:ln/>
        </p:spPr>
      </p:sp>
      <p:sp>
        <p:nvSpPr>
          <p:cNvPr id="15" name="Text 11"/>
          <p:cNvSpPr/>
          <p:nvPr/>
        </p:nvSpPr>
        <p:spPr>
          <a:xfrm>
            <a:off x="857488" y="4393525"/>
            <a:ext cx="3521869" cy="302062"/>
          </a:xfrm>
          <a:prstGeom prst="rect">
            <a:avLst/>
          </a:prstGeom>
          <a:noFill/>
          <a:ln/>
        </p:spPr>
        <p:txBody>
          <a:bodyPr wrap="none" rtlCol="0" anchor="t"/>
          <a:lstStyle/>
          <a:p>
            <a:pPr marL="0" indent="0">
              <a:lnSpc>
                <a:spcPts val="2380"/>
              </a:lnSpc>
              <a:buNone/>
            </a:pPr>
            <a:r>
              <a:rPr lang="en-US" sz="1487" dirty="0">
                <a:solidFill>
                  <a:srgbClr val="4A4A45"/>
                </a:solidFill>
                <a:latin typeface="Lato" pitchFamily="34" charset="0"/>
                <a:ea typeface="Lato" pitchFamily="34" charset="-122"/>
                <a:cs typeface="Lato" pitchFamily="34" charset="-120"/>
              </a:rPr>
              <a:t>Karyawan</a:t>
            </a:r>
            <a:endParaRPr lang="en-US" sz="1487" dirty="0"/>
          </a:p>
        </p:txBody>
      </p:sp>
      <p:sp>
        <p:nvSpPr>
          <p:cNvPr id="16" name="Text 12"/>
          <p:cNvSpPr/>
          <p:nvPr/>
        </p:nvSpPr>
        <p:spPr>
          <a:xfrm>
            <a:off x="4764643" y="4393525"/>
            <a:ext cx="3521869" cy="604123"/>
          </a:xfrm>
          <a:prstGeom prst="rect">
            <a:avLst/>
          </a:prstGeom>
          <a:noFill/>
          <a:ln/>
        </p:spPr>
        <p:txBody>
          <a:bodyPr wrap="square" rtlCol="0" anchor="t"/>
          <a:lstStyle/>
          <a:p>
            <a:pPr marL="0" indent="0">
              <a:lnSpc>
                <a:spcPts val="2380"/>
              </a:lnSpc>
              <a:buNone/>
            </a:pPr>
            <a:r>
              <a:rPr lang="en-US" sz="1487" dirty="0">
                <a:solidFill>
                  <a:srgbClr val="4A4A45"/>
                </a:solidFill>
                <a:latin typeface="Lato" pitchFamily="34" charset="0"/>
                <a:ea typeface="Lato" pitchFamily="34" charset="-122"/>
                <a:cs typeface="Lato" pitchFamily="34" charset="-120"/>
              </a:rPr>
              <a:t>Memastikan praktik ketenagakerjaan yang adil dan berkelanjutan.</a:t>
            </a:r>
            <a:endParaRPr lang="en-US" sz="1487" dirty="0"/>
          </a:p>
        </p:txBody>
      </p:sp>
      <p:sp>
        <p:nvSpPr>
          <p:cNvPr id="17" name="Shape 13"/>
          <p:cNvSpPr/>
          <p:nvPr/>
        </p:nvSpPr>
        <p:spPr>
          <a:xfrm>
            <a:off x="668655" y="5118497"/>
            <a:ext cx="7806690" cy="845820"/>
          </a:xfrm>
          <a:prstGeom prst="rect">
            <a:avLst/>
          </a:prstGeom>
          <a:solidFill>
            <a:srgbClr val="000000">
              <a:alpha val="4000"/>
            </a:srgbClr>
          </a:solidFill>
          <a:ln/>
        </p:spPr>
      </p:sp>
      <p:sp>
        <p:nvSpPr>
          <p:cNvPr id="18" name="Text 14"/>
          <p:cNvSpPr/>
          <p:nvPr/>
        </p:nvSpPr>
        <p:spPr>
          <a:xfrm>
            <a:off x="857488" y="5239345"/>
            <a:ext cx="3521869" cy="302062"/>
          </a:xfrm>
          <a:prstGeom prst="rect">
            <a:avLst/>
          </a:prstGeom>
          <a:noFill/>
          <a:ln/>
        </p:spPr>
        <p:txBody>
          <a:bodyPr wrap="none" rtlCol="0" anchor="t"/>
          <a:lstStyle/>
          <a:p>
            <a:pPr marL="0" indent="0">
              <a:lnSpc>
                <a:spcPts val="2380"/>
              </a:lnSpc>
              <a:buNone/>
            </a:pPr>
            <a:r>
              <a:rPr lang="en-US" sz="1487" dirty="0">
                <a:solidFill>
                  <a:srgbClr val="4A4A45"/>
                </a:solidFill>
                <a:latin typeface="Lato" pitchFamily="34" charset="0"/>
                <a:ea typeface="Lato" pitchFamily="34" charset="-122"/>
                <a:cs typeface="Lato" pitchFamily="34" charset="-120"/>
              </a:rPr>
              <a:t>Masyarakat</a:t>
            </a:r>
            <a:endParaRPr lang="en-US" sz="1487" dirty="0"/>
          </a:p>
        </p:txBody>
      </p:sp>
      <p:sp>
        <p:nvSpPr>
          <p:cNvPr id="19" name="Text 15"/>
          <p:cNvSpPr/>
          <p:nvPr/>
        </p:nvSpPr>
        <p:spPr>
          <a:xfrm>
            <a:off x="4764643" y="5239345"/>
            <a:ext cx="3521869" cy="604123"/>
          </a:xfrm>
          <a:prstGeom prst="rect">
            <a:avLst/>
          </a:prstGeom>
          <a:noFill/>
          <a:ln/>
        </p:spPr>
        <p:txBody>
          <a:bodyPr wrap="square" rtlCol="0" anchor="t"/>
          <a:lstStyle/>
          <a:p>
            <a:pPr marL="0" indent="0">
              <a:lnSpc>
                <a:spcPts val="2380"/>
              </a:lnSpc>
              <a:buNone/>
            </a:pPr>
            <a:r>
              <a:rPr lang="en-US" sz="1487" dirty="0">
                <a:solidFill>
                  <a:srgbClr val="4A4A45"/>
                </a:solidFill>
                <a:latin typeface="Lato" pitchFamily="34" charset="0"/>
                <a:ea typeface="Lato" pitchFamily="34" charset="-122"/>
                <a:cs typeface="Lato" pitchFamily="34" charset="-120"/>
              </a:rPr>
              <a:t>Mengevaluasi dan melaporkan dampak sosial dan lingkungan organisasi.</a:t>
            </a:r>
            <a:endParaRPr lang="en-US" sz="1487" dirty="0"/>
          </a:p>
        </p:txBody>
      </p:sp>
      <p:sp>
        <p:nvSpPr>
          <p:cNvPr id="20" name="Shape 16"/>
          <p:cNvSpPr/>
          <p:nvPr/>
        </p:nvSpPr>
        <p:spPr>
          <a:xfrm>
            <a:off x="668655" y="5964317"/>
            <a:ext cx="7806690" cy="845820"/>
          </a:xfrm>
          <a:prstGeom prst="rect">
            <a:avLst/>
          </a:prstGeom>
          <a:solidFill>
            <a:srgbClr val="FFFFFF">
              <a:alpha val="4000"/>
            </a:srgbClr>
          </a:solidFill>
          <a:ln/>
        </p:spPr>
      </p:sp>
      <p:sp>
        <p:nvSpPr>
          <p:cNvPr id="21" name="Text 17"/>
          <p:cNvSpPr/>
          <p:nvPr/>
        </p:nvSpPr>
        <p:spPr>
          <a:xfrm>
            <a:off x="857488" y="6085165"/>
            <a:ext cx="3521869" cy="302062"/>
          </a:xfrm>
          <a:prstGeom prst="rect">
            <a:avLst/>
          </a:prstGeom>
          <a:noFill/>
          <a:ln/>
        </p:spPr>
        <p:txBody>
          <a:bodyPr wrap="none" rtlCol="0" anchor="t"/>
          <a:lstStyle/>
          <a:p>
            <a:pPr marL="0" indent="0">
              <a:lnSpc>
                <a:spcPts val="2380"/>
              </a:lnSpc>
              <a:buNone/>
            </a:pPr>
            <a:r>
              <a:rPr lang="en-US" sz="1487" dirty="0">
                <a:solidFill>
                  <a:srgbClr val="4A4A45"/>
                </a:solidFill>
                <a:latin typeface="Lato" pitchFamily="34" charset="0"/>
                <a:ea typeface="Lato" pitchFamily="34" charset="-122"/>
                <a:cs typeface="Lato" pitchFamily="34" charset="-120"/>
              </a:rPr>
              <a:t>Pemerintah</a:t>
            </a:r>
            <a:endParaRPr lang="en-US" sz="1487" dirty="0"/>
          </a:p>
        </p:txBody>
      </p:sp>
      <p:sp>
        <p:nvSpPr>
          <p:cNvPr id="22" name="Text 18"/>
          <p:cNvSpPr/>
          <p:nvPr/>
        </p:nvSpPr>
        <p:spPr>
          <a:xfrm>
            <a:off x="4764643" y="6085165"/>
            <a:ext cx="3521869" cy="604123"/>
          </a:xfrm>
          <a:prstGeom prst="rect">
            <a:avLst/>
          </a:prstGeom>
          <a:noFill/>
          <a:ln/>
        </p:spPr>
        <p:txBody>
          <a:bodyPr wrap="square" rtlCol="0" anchor="t"/>
          <a:lstStyle/>
          <a:p>
            <a:pPr marL="0" indent="0">
              <a:lnSpc>
                <a:spcPts val="2380"/>
              </a:lnSpc>
              <a:buNone/>
            </a:pPr>
            <a:r>
              <a:rPr lang="en-US" sz="1487" dirty="0">
                <a:solidFill>
                  <a:srgbClr val="4A4A45"/>
                </a:solidFill>
                <a:latin typeface="Lato" pitchFamily="34" charset="0"/>
                <a:ea typeface="Lato" pitchFamily="34" charset="-122"/>
                <a:cs typeface="Lato" pitchFamily="34" charset="-120"/>
              </a:rPr>
              <a:t>Mematuhi peraturan dan memberikan masukan kebijakan yang strategis.</a:t>
            </a:r>
            <a:endParaRPr lang="en-US" sz="1487" dirty="0"/>
          </a:p>
        </p:txBody>
      </p:sp>
      <p:pic>
        <p:nvPicPr>
          <p:cNvPr id="23"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sp>
        <p:nvSpPr>
          <p:cNvPr id="4" name="Text 2"/>
          <p:cNvSpPr/>
          <p:nvPr/>
        </p:nvSpPr>
        <p:spPr>
          <a:xfrm>
            <a:off x="793790" y="1902023"/>
            <a:ext cx="13042821" cy="1417558"/>
          </a:xfrm>
          <a:prstGeom prst="rect">
            <a:avLst/>
          </a:prstGeom>
          <a:noFill/>
          <a:ln/>
        </p:spPr>
        <p:txBody>
          <a:bodyPr wrap="square" rtlCol="0" anchor="t"/>
          <a:lstStyle/>
          <a:p>
            <a:pPr marL="0" indent="0">
              <a:lnSpc>
                <a:spcPts val="5581"/>
              </a:lnSpc>
              <a:buNone/>
            </a:pPr>
            <a:r>
              <a:rPr lang="en-US" sz="4465" b="1" dirty="0">
                <a:solidFill>
                  <a:srgbClr val="282824"/>
                </a:solidFill>
                <a:latin typeface="Lato" pitchFamily="34" charset="0"/>
                <a:ea typeface="Lato" pitchFamily="34" charset="-122"/>
                <a:cs typeface="Lato" pitchFamily="34" charset="-120"/>
              </a:rPr>
              <a:t>Tantangan dan Peluang bagi Akuntan dalam Keberlanjutan</a:t>
            </a:r>
            <a:endParaRPr lang="en-US" sz="4465" dirty="0"/>
          </a:p>
        </p:txBody>
      </p:sp>
      <p:sp>
        <p:nvSpPr>
          <p:cNvPr id="5" name="Text 3"/>
          <p:cNvSpPr/>
          <p:nvPr/>
        </p:nvSpPr>
        <p:spPr>
          <a:xfrm>
            <a:off x="793790" y="3886557"/>
            <a:ext cx="2835235" cy="354330"/>
          </a:xfrm>
          <a:prstGeom prst="rect">
            <a:avLst/>
          </a:prstGeom>
          <a:noFill/>
          <a:ln/>
        </p:spPr>
        <p:txBody>
          <a:bodyPr wrap="none" rtlCol="0" anchor="t"/>
          <a:lstStyle/>
          <a:p>
            <a:pPr marL="0" indent="0">
              <a:lnSpc>
                <a:spcPts val="2791"/>
              </a:lnSpc>
              <a:buNone/>
            </a:pPr>
            <a:r>
              <a:rPr lang="en-US" sz="2233" b="1" dirty="0">
                <a:solidFill>
                  <a:srgbClr val="282824"/>
                </a:solidFill>
                <a:latin typeface="Lato" pitchFamily="34" charset="0"/>
                <a:ea typeface="Lato" pitchFamily="34" charset="-122"/>
                <a:cs typeface="Lato" pitchFamily="34" charset="-120"/>
              </a:rPr>
              <a:t>Tantangan</a:t>
            </a:r>
            <a:endParaRPr lang="en-US" sz="2233" dirty="0"/>
          </a:p>
        </p:txBody>
      </p:sp>
      <p:sp>
        <p:nvSpPr>
          <p:cNvPr id="6" name="Text 4"/>
          <p:cNvSpPr/>
          <p:nvPr/>
        </p:nvSpPr>
        <p:spPr>
          <a:xfrm>
            <a:off x="793790" y="4467701"/>
            <a:ext cx="6244709" cy="725805"/>
          </a:xfrm>
          <a:prstGeom prst="rect">
            <a:avLst/>
          </a:prstGeom>
          <a:noFill/>
          <a:ln/>
        </p:spPr>
        <p:txBody>
          <a:bodyPr wrap="square" rtlCol="0" anchor="t"/>
          <a:lstStyle/>
          <a:p>
            <a:pPr marL="0" indent="0">
              <a:lnSpc>
                <a:spcPts val="2858"/>
              </a:lnSpc>
              <a:buNone/>
            </a:pPr>
            <a:r>
              <a:rPr lang="en-US" sz="1786" dirty="0">
                <a:solidFill>
                  <a:srgbClr val="4A4A45"/>
                </a:solidFill>
                <a:latin typeface="Lato" pitchFamily="34" charset="0"/>
                <a:ea typeface="Lato" pitchFamily="34" charset="-122"/>
                <a:cs typeface="Lato" pitchFamily="34" charset="-120"/>
              </a:rPr>
              <a:t>Mengintegrasikan aspek lingkungan dan sosial ke dalam praktik akuntansi tradisional.</a:t>
            </a:r>
            <a:endParaRPr lang="en-US" sz="1786" dirty="0"/>
          </a:p>
        </p:txBody>
      </p:sp>
      <p:sp>
        <p:nvSpPr>
          <p:cNvPr id="7" name="Text 5"/>
          <p:cNvSpPr/>
          <p:nvPr/>
        </p:nvSpPr>
        <p:spPr>
          <a:xfrm>
            <a:off x="793790" y="5397579"/>
            <a:ext cx="6244709" cy="725805"/>
          </a:xfrm>
          <a:prstGeom prst="rect">
            <a:avLst/>
          </a:prstGeom>
          <a:noFill/>
          <a:ln/>
        </p:spPr>
        <p:txBody>
          <a:bodyPr wrap="square" rtlCol="0" anchor="t"/>
          <a:lstStyle/>
          <a:p>
            <a:pPr marL="0" indent="0">
              <a:lnSpc>
                <a:spcPts val="2858"/>
              </a:lnSpc>
              <a:buNone/>
            </a:pPr>
            <a:r>
              <a:rPr lang="en-US" sz="1786" dirty="0">
                <a:solidFill>
                  <a:srgbClr val="4A4A45"/>
                </a:solidFill>
                <a:latin typeface="Lato" pitchFamily="34" charset="0"/>
                <a:ea typeface="Lato" pitchFamily="34" charset="-122"/>
                <a:cs typeface="Lato" pitchFamily="34" charset="-120"/>
              </a:rPr>
              <a:t>Mengembangkan kompetensi dan keahlian dalam pelaporan dan audit keberlanjutan.</a:t>
            </a:r>
            <a:endParaRPr lang="en-US" sz="1786" dirty="0"/>
          </a:p>
        </p:txBody>
      </p:sp>
      <p:sp>
        <p:nvSpPr>
          <p:cNvPr id="8" name="Text 6"/>
          <p:cNvSpPr/>
          <p:nvPr/>
        </p:nvSpPr>
        <p:spPr>
          <a:xfrm>
            <a:off x="7599521" y="3886557"/>
            <a:ext cx="2835235" cy="354330"/>
          </a:xfrm>
          <a:prstGeom prst="rect">
            <a:avLst/>
          </a:prstGeom>
          <a:noFill/>
          <a:ln/>
        </p:spPr>
        <p:txBody>
          <a:bodyPr wrap="none" rtlCol="0" anchor="t"/>
          <a:lstStyle/>
          <a:p>
            <a:pPr marL="0" indent="0">
              <a:lnSpc>
                <a:spcPts val="2791"/>
              </a:lnSpc>
              <a:buNone/>
            </a:pPr>
            <a:r>
              <a:rPr lang="en-US" sz="2233" b="1" dirty="0">
                <a:solidFill>
                  <a:srgbClr val="282824"/>
                </a:solidFill>
                <a:latin typeface="Lato" pitchFamily="34" charset="0"/>
                <a:ea typeface="Lato" pitchFamily="34" charset="-122"/>
                <a:cs typeface="Lato" pitchFamily="34" charset="-120"/>
              </a:rPr>
              <a:t>Peluang</a:t>
            </a:r>
            <a:endParaRPr lang="en-US" sz="2233" dirty="0"/>
          </a:p>
        </p:txBody>
      </p:sp>
      <p:sp>
        <p:nvSpPr>
          <p:cNvPr id="9" name="Text 7"/>
          <p:cNvSpPr/>
          <p:nvPr/>
        </p:nvSpPr>
        <p:spPr>
          <a:xfrm>
            <a:off x="7599521" y="4467701"/>
            <a:ext cx="6244709" cy="725805"/>
          </a:xfrm>
          <a:prstGeom prst="rect">
            <a:avLst/>
          </a:prstGeom>
          <a:noFill/>
          <a:ln/>
        </p:spPr>
        <p:txBody>
          <a:bodyPr wrap="square" rtlCol="0" anchor="t"/>
          <a:lstStyle/>
          <a:p>
            <a:pPr marL="0" indent="0">
              <a:lnSpc>
                <a:spcPts val="2858"/>
              </a:lnSpc>
              <a:buNone/>
            </a:pPr>
            <a:r>
              <a:rPr lang="en-US" sz="1786" dirty="0">
                <a:solidFill>
                  <a:srgbClr val="4A4A45"/>
                </a:solidFill>
                <a:latin typeface="Lato" pitchFamily="34" charset="0"/>
                <a:ea typeface="Lato" pitchFamily="34" charset="-122"/>
                <a:cs typeface="Lato" pitchFamily="34" charset="-120"/>
              </a:rPr>
              <a:t>Menjadi konsultan strategis dalam menerapkan praktik bisnis yang berkelanjutan.</a:t>
            </a:r>
            <a:endParaRPr lang="en-US" sz="1786" dirty="0"/>
          </a:p>
        </p:txBody>
      </p:sp>
      <p:sp>
        <p:nvSpPr>
          <p:cNvPr id="10" name="Text 8"/>
          <p:cNvSpPr/>
          <p:nvPr/>
        </p:nvSpPr>
        <p:spPr>
          <a:xfrm>
            <a:off x="7599521" y="5397579"/>
            <a:ext cx="6244709" cy="725805"/>
          </a:xfrm>
          <a:prstGeom prst="rect">
            <a:avLst/>
          </a:prstGeom>
          <a:noFill/>
          <a:ln/>
        </p:spPr>
        <p:txBody>
          <a:bodyPr wrap="square" rtlCol="0" anchor="t"/>
          <a:lstStyle/>
          <a:p>
            <a:pPr marL="0" indent="0">
              <a:lnSpc>
                <a:spcPts val="2858"/>
              </a:lnSpc>
              <a:buNone/>
            </a:pPr>
            <a:r>
              <a:rPr lang="en-US" sz="1786" dirty="0">
                <a:solidFill>
                  <a:srgbClr val="4A4A45"/>
                </a:solidFill>
                <a:latin typeface="Lato" pitchFamily="34" charset="0"/>
                <a:ea typeface="Lato" pitchFamily="34" charset="-122"/>
                <a:cs typeface="Lato" pitchFamily="34" charset="-120"/>
              </a:rPr>
              <a:t>Berkontribusi pada pencapaian tujuan pembangunan berkelanjutan melalui peran akuntan.</a:t>
            </a:r>
            <a:endParaRPr lang="en-US" sz="1786" dirty="0"/>
          </a:p>
        </p:txBody>
      </p:sp>
      <p:pic>
        <p:nvPicPr>
          <p:cNvPr id="11"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517</Words>
  <Application>Microsoft Office PowerPoint</Application>
  <PresentationFormat>Custom</PresentationFormat>
  <Paragraphs>97</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User</cp:lastModifiedBy>
  <cp:revision>2</cp:revision>
  <dcterms:created xsi:type="dcterms:W3CDTF">2024-08-07T02:37:43Z</dcterms:created>
  <dcterms:modified xsi:type="dcterms:W3CDTF">2024-08-07T02:40:04Z</dcterms:modified>
</cp:coreProperties>
</file>