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8288000" cy="10287000"/>
  <p:notesSz cx="6858000" cy="9144000"/>
  <p:embeddedFontLst>
    <p:embeddedFont>
      <p:font typeface="Roboto Bold" panose="020B0604020202020204" charset="0"/>
      <p:regular r:id="rId15"/>
    </p:embeddedFont>
    <p:embeddedFont>
      <p:font typeface="Poppins Bold" panose="020B0604020202020204" charset="0"/>
      <p:regular r:id="rId16"/>
    </p:embeddedFont>
    <p:embeddedFont>
      <p:font typeface="Eastman Condensed Bold" panose="020B0604020202020204" charset="0"/>
      <p:regular r:id="rId17"/>
    </p:embeddedFont>
    <p:embeddedFont>
      <p:font typeface="Public Sans Bold" panose="020B0604020202020204" charset="0"/>
      <p:regular r:id="rId18"/>
    </p:embeddedFont>
    <p:embeddedFont>
      <p:font typeface="Poppins" panose="020B0604020202020204" charset="0"/>
      <p:regular r:id="rId19"/>
    </p:embeddedFont>
    <p:embeddedFont>
      <p:font typeface="Calibri" panose="020F0502020204030204" pitchFamily="34" charset="0"/>
      <p:regular r:id="rId20"/>
      <p:bold r:id="rId21"/>
      <p:italic r:id="rId22"/>
      <p:boldItalic r:id="rId23"/>
    </p:embeddedFont>
    <p:embeddedFont>
      <p:font typeface="Oswald Bold" panose="020B0604020202020204" charset="0"/>
      <p:regular r:id="rId24"/>
    </p:embeddedFont>
    <p:embeddedFont>
      <p:font typeface="Public Sans"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78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8.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3.sv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26.png"/><Relationship Id="rId4" Type="http://schemas.openxmlformats.org/officeDocument/2006/relationships/image" Target="../media/image22.sv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7.png"/><Relationship Id="rId7"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4.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7.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5.png"/><Relationship Id="rId5" Type="http://schemas.openxmlformats.org/officeDocument/2006/relationships/image" Target="../media/image14.png"/><Relationship Id="rId10" Type="http://schemas.openxmlformats.org/officeDocument/2006/relationships/image" Target="../media/image45.svg"/><Relationship Id="rId4" Type="http://schemas.openxmlformats.org/officeDocument/2006/relationships/image" Target="../media/image42.sv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32.png"/><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9.png"/><Relationship Id="rId4" Type="http://schemas.openxmlformats.org/officeDocument/2006/relationships/image" Target="../media/image11.sv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22.svg"/><Relationship Id="rId4" Type="http://schemas.openxmlformats.org/officeDocument/2006/relationships/image" Target="../media/image17.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5.jpeg"/><Relationship Id="rId7" Type="http://schemas.openxmlformats.org/officeDocument/2006/relationships/image" Target="../media/image22.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3.png"/><Relationship Id="rId4" Type="http://schemas.openxmlformats.org/officeDocument/2006/relationships/image" Target="../media/image17.sv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13.png"/><Relationship Id="rId3" Type="http://schemas.openxmlformats.org/officeDocument/2006/relationships/image" Target="../media/image17.png"/><Relationship Id="rId7" Type="http://schemas.openxmlformats.org/officeDocument/2006/relationships/image" Target="../media/image19.png"/><Relationship Id="rId12" Type="http://schemas.openxmlformats.org/officeDocument/2006/relationships/image" Target="../media/image34.svg"/><Relationship Id="rId17" Type="http://schemas.openxmlformats.org/officeDocument/2006/relationships/image" Target="../media/image5.png"/><Relationship Id="rId2" Type="http://schemas.openxmlformats.org/officeDocument/2006/relationships/image" Target="../media/image1.jpeg"/><Relationship Id="rId16" Type="http://schemas.openxmlformats.org/officeDocument/2006/relationships/image" Target="../media/image22.svg"/><Relationship Id="rId1" Type="http://schemas.openxmlformats.org/officeDocument/2006/relationships/slideLayout" Target="../slideLayouts/slideLayout7.xml"/><Relationship Id="rId6" Type="http://schemas.openxmlformats.org/officeDocument/2006/relationships/image" Target="../media/image28.svg"/><Relationship Id="rId11" Type="http://schemas.openxmlformats.org/officeDocument/2006/relationships/image" Target="../media/image21.png"/><Relationship Id="rId5" Type="http://schemas.openxmlformats.org/officeDocument/2006/relationships/image" Target="../media/image18.png"/><Relationship Id="rId15" Type="http://schemas.openxmlformats.org/officeDocument/2006/relationships/image" Target="../media/image14.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20.pn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2.sv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14.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6233161" y="3544701"/>
            <a:ext cx="12648448" cy="7009348"/>
          </a:xfrm>
          <a:custGeom>
            <a:avLst/>
            <a:gdLst/>
            <a:ahLst/>
            <a:cxnLst/>
            <a:rect l="l" t="t" r="r" b="b"/>
            <a:pathLst>
              <a:path w="12648448" h="7009348">
                <a:moveTo>
                  <a:pt x="0" y="0"/>
                </a:moveTo>
                <a:lnTo>
                  <a:pt x="12648448" y="0"/>
                </a:lnTo>
                <a:lnTo>
                  <a:pt x="12648448" y="7009348"/>
                </a:lnTo>
                <a:lnTo>
                  <a:pt x="0" y="700934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Freeform 4"/>
          <p:cNvSpPr/>
          <p:nvPr/>
        </p:nvSpPr>
        <p:spPr>
          <a:xfrm flipH="1" flipV="1">
            <a:off x="-1025445" y="-712835"/>
            <a:ext cx="5155920" cy="2857239"/>
          </a:xfrm>
          <a:custGeom>
            <a:avLst/>
            <a:gdLst/>
            <a:ahLst/>
            <a:cxnLst/>
            <a:rect l="l" t="t" r="r" b="b"/>
            <a:pathLst>
              <a:path w="5155920" h="2857239">
                <a:moveTo>
                  <a:pt x="5155920" y="2857239"/>
                </a:moveTo>
                <a:lnTo>
                  <a:pt x="0" y="2857239"/>
                </a:lnTo>
                <a:lnTo>
                  <a:pt x="0" y="0"/>
                </a:lnTo>
                <a:lnTo>
                  <a:pt x="5155920" y="0"/>
                </a:lnTo>
                <a:lnTo>
                  <a:pt x="5155920" y="2857239"/>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9029700" y="348687"/>
            <a:ext cx="9258300" cy="9258300"/>
          </a:xfrm>
          <a:custGeom>
            <a:avLst/>
            <a:gdLst/>
            <a:ahLst/>
            <a:cxnLst/>
            <a:rect l="l" t="t" r="r" b="b"/>
            <a:pathLst>
              <a:path w="9258300" h="9258300">
                <a:moveTo>
                  <a:pt x="0" y="0"/>
                </a:moveTo>
                <a:lnTo>
                  <a:pt x="9258300" y="0"/>
                </a:lnTo>
                <a:lnTo>
                  <a:pt x="9258300" y="9258300"/>
                </a:lnTo>
                <a:lnTo>
                  <a:pt x="0" y="9258300"/>
                </a:lnTo>
                <a:lnTo>
                  <a:pt x="0" y="0"/>
                </a:lnTo>
                <a:close/>
              </a:path>
            </a:pathLst>
          </a:custGeom>
          <a:blipFill>
            <a:blip r:embed="rId5"/>
            <a:stretch>
              <a:fillRect/>
            </a:stretch>
          </a:blipFill>
        </p:spPr>
      </p:sp>
      <p:grpSp>
        <p:nvGrpSpPr>
          <p:cNvPr id="6" name="Group 6"/>
          <p:cNvGrpSpPr>
            <a:grpSpLocks noChangeAspect="1"/>
          </p:cNvGrpSpPr>
          <p:nvPr/>
        </p:nvGrpSpPr>
        <p:grpSpPr>
          <a:xfrm>
            <a:off x="9694884" y="1013870"/>
            <a:ext cx="7927932" cy="7927932"/>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DB813"/>
            </a:solidFill>
          </p:spPr>
        </p:sp>
        <p:sp>
          <p:nvSpPr>
            <p:cNvPr id="8" name="Freeform 8"/>
            <p:cNvSpPr/>
            <p:nvPr/>
          </p:nvSpPr>
          <p:spPr>
            <a:xfrm>
              <a:off x="284320" y="415956"/>
              <a:ext cx="5781360" cy="5518089"/>
            </a:xfrm>
            <a:custGeom>
              <a:avLst/>
              <a:gdLst/>
              <a:ahLst/>
              <a:cxnLst/>
              <a:rect l="l" t="t" r="r" b="b"/>
              <a:pathLst>
                <a:path w="5781360" h="5518089">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6"/>
              <a:stretch>
                <a:fillRect l="-38646" r="-38646"/>
              </a:stretch>
            </a:blipFill>
          </p:spPr>
        </p:sp>
      </p:grpSp>
      <p:grpSp>
        <p:nvGrpSpPr>
          <p:cNvPr id="9" name="Group 9"/>
          <p:cNvGrpSpPr/>
          <p:nvPr/>
        </p:nvGrpSpPr>
        <p:grpSpPr>
          <a:xfrm>
            <a:off x="16375782" y="892932"/>
            <a:ext cx="1022894" cy="1022894"/>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13049"/>
            </a:solidFill>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781373" y="527361"/>
            <a:ext cx="5831812" cy="1483090"/>
          </a:xfrm>
          <a:custGeom>
            <a:avLst/>
            <a:gdLst/>
            <a:ahLst/>
            <a:cxnLst/>
            <a:rect l="l" t="t" r="r" b="b"/>
            <a:pathLst>
              <a:path w="5831812" h="1483090">
                <a:moveTo>
                  <a:pt x="0" y="0"/>
                </a:moveTo>
                <a:lnTo>
                  <a:pt x="5831812" y="0"/>
                </a:lnTo>
                <a:lnTo>
                  <a:pt x="5831812" y="1483090"/>
                </a:lnTo>
                <a:lnTo>
                  <a:pt x="0" y="1483090"/>
                </a:lnTo>
                <a:lnTo>
                  <a:pt x="0" y="0"/>
                </a:lnTo>
                <a:close/>
              </a:path>
            </a:pathLst>
          </a:custGeom>
          <a:blipFill>
            <a:blip r:embed="rId7"/>
            <a:stretch>
              <a:fillRect/>
            </a:stretch>
          </a:blipFill>
        </p:spPr>
      </p:sp>
      <p:grpSp>
        <p:nvGrpSpPr>
          <p:cNvPr id="13" name="Group 13"/>
          <p:cNvGrpSpPr/>
          <p:nvPr/>
        </p:nvGrpSpPr>
        <p:grpSpPr>
          <a:xfrm>
            <a:off x="-723997" y="2229513"/>
            <a:ext cx="8370139" cy="1134171"/>
            <a:chOff x="0" y="0"/>
            <a:chExt cx="2999216" cy="406400"/>
          </a:xfrm>
        </p:grpSpPr>
        <p:sp>
          <p:nvSpPr>
            <p:cNvPr id="14" name="Freeform 14"/>
            <p:cNvSpPr/>
            <p:nvPr/>
          </p:nvSpPr>
          <p:spPr>
            <a:xfrm>
              <a:off x="0" y="0"/>
              <a:ext cx="2999216" cy="406400"/>
            </a:xfrm>
            <a:custGeom>
              <a:avLst/>
              <a:gdLst/>
              <a:ahLst/>
              <a:cxnLst/>
              <a:rect l="l" t="t" r="r" b="b"/>
              <a:pathLst>
                <a:path w="2999216" h="406400">
                  <a:moveTo>
                    <a:pt x="2796016" y="0"/>
                  </a:moveTo>
                  <a:lnTo>
                    <a:pt x="0" y="0"/>
                  </a:lnTo>
                  <a:lnTo>
                    <a:pt x="0" y="406400"/>
                  </a:lnTo>
                  <a:lnTo>
                    <a:pt x="2796016" y="406400"/>
                  </a:lnTo>
                  <a:lnTo>
                    <a:pt x="2999216" y="203200"/>
                  </a:lnTo>
                  <a:lnTo>
                    <a:pt x="2796016" y="0"/>
                  </a:lnTo>
                  <a:close/>
                </a:path>
              </a:pathLst>
            </a:custGeom>
            <a:solidFill>
              <a:srgbClr val="013049"/>
            </a:solidFill>
          </p:spPr>
        </p:sp>
        <p:sp>
          <p:nvSpPr>
            <p:cNvPr id="15" name="TextBox 15"/>
            <p:cNvSpPr txBox="1"/>
            <p:nvPr/>
          </p:nvSpPr>
          <p:spPr>
            <a:xfrm>
              <a:off x="0" y="-38100"/>
              <a:ext cx="2884916" cy="444500"/>
            </a:xfrm>
            <a:prstGeom prst="rect">
              <a:avLst/>
            </a:prstGeom>
          </p:spPr>
          <p:txBody>
            <a:bodyPr lIns="50800" tIns="50800" rIns="50800" bIns="50800" rtlCol="0" anchor="ctr"/>
            <a:lstStyle/>
            <a:p>
              <a:pPr algn="ctr">
                <a:lnSpc>
                  <a:spcPts val="2659"/>
                </a:lnSpc>
                <a:spcBef>
                  <a:spcPct val="0"/>
                </a:spcBef>
              </a:pPr>
              <a:endParaRPr/>
            </a:p>
          </p:txBody>
        </p:sp>
      </p:grpSp>
      <p:sp>
        <p:nvSpPr>
          <p:cNvPr id="16" name="Freeform 16"/>
          <p:cNvSpPr/>
          <p:nvPr/>
        </p:nvSpPr>
        <p:spPr>
          <a:xfrm>
            <a:off x="972432" y="8414693"/>
            <a:ext cx="523815" cy="527110"/>
          </a:xfrm>
          <a:custGeom>
            <a:avLst/>
            <a:gdLst/>
            <a:ahLst/>
            <a:cxnLst/>
            <a:rect l="l" t="t" r="r" b="b"/>
            <a:pathLst>
              <a:path w="523815" h="527110">
                <a:moveTo>
                  <a:pt x="0" y="0"/>
                </a:moveTo>
                <a:lnTo>
                  <a:pt x="523815" y="0"/>
                </a:lnTo>
                <a:lnTo>
                  <a:pt x="523815" y="527110"/>
                </a:lnTo>
                <a:lnTo>
                  <a:pt x="0" y="52711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7" name="TextBox 17"/>
          <p:cNvSpPr txBox="1"/>
          <p:nvPr/>
        </p:nvSpPr>
        <p:spPr>
          <a:xfrm>
            <a:off x="972432" y="3610620"/>
            <a:ext cx="7768939" cy="1069976"/>
          </a:xfrm>
          <a:prstGeom prst="rect">
            <a:avLst/>
          </a:prstGeom>
        </p:spPr>
        <p:txBody>
          <a:bodyPr lIns="0" tIns="0" rIns="0" bIns="0" rtlCol="0" anchor="t">
            <a:spAutoFit/>
          </a:bodyPr>
          <a:lstStyle/>
          <a:p>
            <a:pPr algn="l">
              <a:lnSpc>
                <a:spcPts val="8000"/>
              </a:lnSpc>
            </a:pPr>
            <a:r>
              <a:rPr lang="en-US" sz="8000">
                <a:solidFill>
                  <a:srgbClr val="022135"/>
                </a:solidFill>
                <a:latin typeface="Eastman Condensed Bold"/>
              </a:rPr>
              <a:t>PENGUKURAN </a:t>
            </a:r>
          </a:p>
        </p:txBody>
      </p:sp>
      <p:sp>
        <p:nvSpPr>
          <p:cNvPr id="18" name="TextBox 18"/>
          <p:cNvSpPr txBox="1"/>
          <p:nvPr/>
        </p:nvSpPr>
        <p:spPr>
          <a:xfrm>
            <a:off x="972432" y="4497160"/>
            <a:ext cx="8722452" cy="1069976"/>
          </a:xfrm>
          <a:prstGeom prst="rect">
            <a:avLst/>
          </a:prstGeom>
        </p:spPr>
        <p:txBody>
          <a:bodyPr lIns="0" tIns="0" rIns="0" bIns="0" rtlCol="0" anchor="t">
            <a:spAutoFit/>
          </a:bodyPr>
          <a:lstStyle/>
          <a:p>
            <a:pPr algn="l">
              <a:lnSpc>
                <a:spcPts val="8000"/>
              </a:lnSpc>
            </a:pPr>
            <a:r>
              <a:rPr lang="en-US" sz="8000">
                <a:solidFill>
                  <a:srgbClr val="022135"/>
                </a:solidFill>
                <a:latin typeface="Eastman Condensed Bold"/>
              </a:rPr>
              <a:t>DAMPAK SOSIAL</a:t>
            </a:r>
          </a:p>
        </p:txBody>
      </p:sp>
      <p:sp>
        <p:nvSpPr>
          <p:cNvPr id="19" name="TextBox 19"/>
          <p:cNvSpPr txBox="1"/>
          <p:nvPr/>
        </p:nvSpPr>
        <p:spPr>
          <a:xfrm>
            <a:off x="972432" y="5534671"/>
            <a:ext cx="7081365" cy="1069976"/>
          </a:xfrm>
          <a:prstGeom prst="rect">
            <a:avLst/>
          </a:prstGeom>
        </p:spPr>
        <p:txBody>
          <a:bodyPr lIns="0" tIns="0" rIns="0" bIns="0" rtlCol="0" anchor="t">
            <a:spAutoFit/>
          </a:bodyPr>
          <a:lstStyle/>
          <a:p>
            <a:pPr algn="l">
              <a:lnSpc>
                <a:spcPts val="8000"/>
              </a:lnSpc>
            </a:pPr>
            <a:r>
              <a:rPr lang="en-US" sz="8000">
                <a:solidFill>
                  <a:srgbClr val="022135"/>
                </a:solidFill>
                <a:latin typeface="Eastman Condensed Bold"/>
              </a:rPr>
              <a:t>INVESTASI</a:t>
            </a:r>
          </a:p>
        </p:txBody>
      </p:sp>
      <p:sp>
        <p:nvSpPr>
          <p:cNvPr id="20" name="AutoShape 20"/>
          <p:cNvSpPr/>
          <p:nvPr/>
        </p:nvSpPr>
        <p:spPr>
          <a:xfrm>
            <a:off x="1028700" y="6571309"/>
            <a:ext cx="4021136" cy="0"/>
          </a:xfrm>
          <a:prstGeom prst="line">
            <a:avLst/>
          </a:prstGeom>
          <a:ln w="66675" cap="flat">
            <a:solidFill>
              <a:srgbClr val="FDB813"/>
            </a:solidFill>
            <a:prstDash val="solid"/>
            <a:headEnd type="none" w="sm" len="sm"/>
            <a:tailEnd type="none" w="sm" len="sm"/>
          </a:ln>
        </p:spPr>
      </p:sp>
      <p:sp>
        <p:nvSpPr>
          <p:cNvPr id="21" name="TextBox 21"/>
          <p:cNvSpPr txBox="1"/>
          <p:nvPr/>
        </p:nvSpPr>
        <p:spPr>
          <a:xfrm>
            <a:off x="972432" y="2421095"/>
            <a:ext cx="5640753" cy="665327"/>
          </a:xfrm>
          <a:prstGeom prst="rect">
            <a:avLst/>
          </a:prstGeom>
        </p:spPr>
        <p:txBody>
          <a:bodyPr lIns="0" tIns="0" rIns="0" bIns="0" rtlCol="0" anchor="t">
            <a:spAutoFit/>
          </a:bodyPr>
          <a:lstStyle/>
          <a:p>
            <a:pPr algn="l">
              <a:lnSpc>
                <a:spcPts val="5328"/>
              </a:lnSpc>
            </a:pPr>
            <a:r>
              <a:rPr lang="en-US" sz="3806">
                <a:solidFill>
                  <a:srgbClr val="FDB813"/>
                </a:solidFill>
                <a:latin typeface="Public Sans Bold"/>
              </a:rPr>
              <a:t>BAB 11</a:t>
            </a:r>
          </a:p>
        </p:txBody>
      </p:sp>
      <p:sp>
        <p:nvSpPr>
          <p:cNvPr id="23" name="TextBox 23"/>
          <p:cNvSpPr txBox="1"/>
          <p:nvPr/>
        </p:nvSpPr>
        <p:spPr>
          <a:xfrm>
            <a:off x="972432" y="6928496"/>
            <a:ext cx="8666184" cy="711200"/>
          </a:xfrm>
          <a:prstGeom prst="rect">
            <a:avLst/>
          </a:prstGeom>
        </p:spPr>
        <p:txBody>
          <a:bodyPr lIns="0" tIns="0" rIns="0" bIns="0" rtlCol="0" anchor="t">
            <a:spAutoFit/>
          </a:bodyPr>
          <a:lstStyle/>
          <a:p>
            <a:pPr algn="l">
              <a:lnSpc>
                <a:spcPts val="2800"/>
              </a:lnSpc>
            </a:pPr>
            <a:r>
              <a:rPr lang="en-US" sz="2000">
                <a:solidFill>
                  <a:srgbClr val="022135"/>
                </a:solidFill>
                <a:latin typeface="Public Sans Bold"/>
              </a:rPr>
              <a:t>Dosen Pengampu :</a:t>
            </a:r>
          </a:p>
          <a:p>
            <a:pPr algn="l">
              <a:lnSpc>
                <a:spcPts val="2800"/>
              </a:lnSpc>
            </a:pPr>
            <a:r>
              <a:rPr lang="en-US" sz="2000">
                <a:solidFill>
                  <a:srgbClr val="022135"/>
                </a:solidFill>
                <a:latin typeface="Public Sans Bold"/>
              </a:rPr>
              <a:t>Jaka Darmawan, S.E., Ak., M.Ak., MMT., CA., CPA., CMA.,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AutoShape 3"/>
          <p:cNvSpPr/>
          <p:nvPr/>
        </p:nvSpPr>
        <p:spPr>
          <a:xfrm>
            <a:off x="7133432" y="2846386"/>
            <a:ext cx="4021136" cy="0"/>
          </a:xfrm>
          <a:prstGeom prst="line">
            <a:avLst/>
          </a:prstGeom>
          <a:ln w="66675" cap="flat">
            <a:solidFill>
              <a:srgbClr val="FDB813"/>
            </a:solidFill>
            <a:prstDash val="solid"/>
            <a:headEnd type="none" w="sm" len="sm"/>
            <a:tailEnd type="none" w="sm" len="sm"/>
          </a:ln>
        </p:spPr>
      </p:sp>
      <p:sp>
        <p:nvSpPr>
          <p:cNvPr id="4" name="Freeform 4"/>
          <p:cNvSpPr/>
          <p:nvPr/>
        </p:nvSpPr>
        <p:spPr>
          <a:xfrm>
            <a:off x="-2011109" y="-2057400"/>
            <a:ext cx="4022217" cy="4114800"/>
          </a:xfrm>
          <a:custGeom>
            <a:avLst/>
            <a:gdLst/>
            <a:ahLst/>
            <a:cxnLst/>
            <a:rect l="l" t="t" r="r" b="b"/>
            <a:pathLst>
              <a:path w="4022217" h="4114800">
                <a:moveTo>
                  <a:pt x="0" y="0"/>
                </a:moveTo>
                <a:lnTo>
                  <a:pt x="4022218" y="0"/>
                </a:lnTo>
                <a:lnTo>
                  <a:pt x="402221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Freeform 5"/>
          <p:cNvSpPr/>
          <p:nvPr/>
        </p:nvSpPr>
        <p:spPr>
          <a:xfrm>
            <a:off x="15658775" y="-2057400"/>
            <a:ext cx="4022217" cy="4114800"/>
          </a:xfrm>
          <a:custGeom>
            <a:avLst/>
            <a:gdLst/>
            <a:ahLst/>
            <a:cxnLst/>
            <a:rect l="l" t="t" r="r" b="b"/>
            <a:pathLst>
              <a:path w="4022217" h="4114800">
                <a:moveTo>
                  <a:pt x="0" y="0"/>
                </a:moveTo>
                <a:lnTo>
                  <a:pt x="4022217" y="0"/>
                </a:lnTo>
                <a:lnTo>
                  <a:pt x="402221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835187" y="2698641"/>
            <a:ext cx="14617626" cy="6559659"/>
          </a:xfrm>
          <a:custGeom>
            <a:avLst/>
            <a:gdLst/>
            <a:ahLst/>
            <a:cxnLst/>
            <a:rect l="l" t="t" r="r" b="b"/>
            <a:pathLst>
              <a:path w="14617626" h="6559659">
                <a:moveTo>
                  <a:pt x="0" y="0"/>
                </a:moveTo>
                <a:lnTo>
                  <a:pt x="14617626" y="0"/>
                </a:lnTo>
                <a:lnTo>
                  <a:pt x="14617626" y="6559659"/>
                </a:lnTo>
                <a:lnTo>
                  <a:pt x="0" y="655965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TextBox 7"/>
          <p:cNvSpPr txBox="1"/>
          <p:nvPr/>
        </p:nvSpPr>
        <p:spPr>
          <a:xfrm>
            <a:off x="2011109" y="1376782"/>
            <a:ext cx="14885488" cy="1321858"/>
          </a:xfrm>
          <a:prstGeom prst="rect">
            <a:avLst/>
          </a:prstGeom>
        </p:spPr>
        <p:txBody>
          <a:bodyPr lIns="0" tIns="0" rIns="0" bIns="0" rtlCol="0" anchor="t">
            <a:spAutoFit/>
          </a:bodyPr>
          <a:lstStyle/>
          <a:p>
            <a:pPr algn="ctr">
              <a:lnSpc>
                <a:spcPts val="3399"/>
              </a:lnSpc>
            </a:pPr>
            <a:r>
              <a:rPr lang="en-US" sz="3399">
                <a:solidFill>
                  <a:srgbClr val="013049"/>
                </a:solidFill>
                <a:latin typeface="Eastman Condensed Bold"/>
              </a:rPr>
              <a:t>KELEBIHAN  DAN KEKUKRANGAN METODE PENGUKURAN INVESTASI SOSIAL MENGGUNAKAN SOSIAL RETURNT ON INVESMENT DAN BENEFIT-COST ANALYSIS</a:t>
            </a:r>
          </a:p>
          <a:p>
            <a:pPr algn="ctr">
              <a:lnSpc>
                <a:spcPts val="3399"/>
              </a:lnSpc>
            </a:pPr>
            <a:endParaRPr lang="en-US" sz="3399">
              <a:solidFill>
                <a:srgbClr val="013049"/>
              </a:solidFill>
              <a:latin typeface="Eastman Condensed Bold"/>
            </a:endParaRPr>
          </a:p>
        </p:txBody>
      </p:sp>
      <p:sp>
        <p:nvSpPr>
          <p:cNvPr id="8" name="TextBox 8"/>
          <p:cNvSpPr txBox="1"/>
          <p:nvPr/>
        </p:nvSpPr>
        <p:spPr>
          <a:xfrm>
            <a:off x="2518780" y="3614620"/>
            <a:ext cx="3580180" cy="621665"/>
          </a:xfrm>
          <a:prstGeom prst="rect">
            <a:avLst/>
          </a:prstGeom>
        </p:spPr>
        <p:txBody>
          <a:bodyPr lIns="0" tIns="0" rIns="0" bIns="0" rtlCol="0" anchor="t">
            <a:spAutoFit/>
          </a:bodyPr>
          <a:lstStyle/>
          <a:p>
            <a:pPr algn="ctr">
              <a:lnSpc>
                <a:spcPts val="4599"/>
              </a:lnSpc>
            </a:pPr>
            <a:r>
              <a:rPr lang="en-US" sz="4599">
                <a:solidFill>
                  <a:srgbClr val="013049"/>
                </a:solidFill>
                <a:latin typeface="Eastman Condensed Bold"/>
              </a:rPr>
              <a:t>METODE</a:t>
            </a:r>
          </a:p>
        </p:txBody>
      </p:sp>
      <p:sp>
        <p:nvSpPr>
          <p:cNvPr id="9" name="TextBox 9"/>
          <p:cNvSpPr txBox="1"/>
          <p:nvPr/>
        </p:nvSpPr>
        <p:spPr>
          <a:xfrm>
            <a:off x="7133432" y="3614620"/>
            <a:ext cx="3580180" cy="621665"/>
          </a:xfrm>
          <a:prstGeom prst="rect">
            <a:avLst/>
          </a:prstGeom>
        </p:spPr>
        <p:txBody>
          <a:bodyPr lIns="0" tIns="0" rIns="0" bIns="0" rtlCol="0" anchor="t">
            <a:spAutoFit/>
          </a:bodyPr>
          <a:lstStyle/>
          <a:p>
            <a:pPr algn="ctr">
              <a:lnSpc>
                <a:spcPts val="4599"/>
              </a:lnSpc>
            </a:pPr>
            <a:r>
              <a:rPr lang="en-US" sz="4599">
                <a:solidFill>
                  <a:srgbClr val="013049"/>
                </a:solidFill>
                <a:latin typeface="Eastman Condensed Bold"/>
              </a:rPr>
              <a:t>KELEBIHAN</a:t>
            </a:r>
          </a:p>
        </p:txBody>
      </p:sp>
      <p:sp>
        <p:nvSpPr>
          <p:cNvPr id="10" name="TextBox 10"/>
          <p:cNvSpPr txBox="1"/>
          <p:nvPr/>
        </p:nvSpPr>
        <p:spPr>
          <a:xfrm>
            <a:off x="12078595" y="3614620"/>
            <a:ext cx="3580180" cy="621665"/>
          </a:xfrm>
          <a:prstGeom prst="rect">
            <a:avLst/>
          </a:prstGeom>
        </p:spPr>
        <p:txBody>
          <a:bodyPr lIns="0" tIns="0" rIns="0" bIns="0" rtlCol="0" anchor="t">
            <a:spAutoFit/>
          </a:bodyPr>
          <a:lstStyle/>
          <a:p>
            <a:pPr algn="ctr">
              <a:lnSpc>
                <a:spcPts val="4599"/>
              </a:lnSpc>
            </a:pPr>
            <a:r>
              <a:rPr lang="en-US" sz="4599">
                <a:solidFill>
                  <a:srgbClr val="013049"/>
                </a:solidFill>
                <a:latin typeface="Eastman Condensed Bold"/>
              </a:rPr>
              <a:t>KEKURANGAN</a:t>
            </a:r>
          </a:p>
        </p:txBody>
      </p:sp>
      <p:sp>
        <p:nvSpPr>
          <p:cNvPr id="11" name="TextBox 11"/>
          <p:cNvSpPr txBox="1"/>
          <p:nvPr/>
        </p:nvSpPr>
        <p:spPr>
          <a:xfrm>
            <a:off x="1835187" y="4732549"/>
            <a:ext cx="5122324" cy="809413"/>
          </a:xfrm>
          <a:prstGeom prst="rect">
            <a:avLst/>
          </a:prstGeom>
        </p:spPr>
        <p:txBody>
          <a:bodyPr lIns="0" tIns="0" rIns="0" bIns="0" rtlCol="0" anchor="t">
            <a:spAutoFit/>
          </a:bodyPr>
          <a:lstStyle/>
          <a:p>
            <a:pPr marL="669289" lvl="1" indent="-334645" algn="l">
              <a:lnSpc>
                <a:spcPts val="3099"/>
              </a:lnSpc>
              <a:buFont typeface="Arial"/>
              <a:buChar char="•"/>
            </a:pPr>
            <a:r>
              <a:rPr lang="en-US" sz="3099">
                <a:solidFill>
                  <a:srgbClr val="013049"/>
                </a:solidFill>
                <a:latin typeface="Eastman Condensed Bold"/>
              </a:rPr>
              <a:t>SOSIAL RETURN ON INVESTMENT</a:t>
            </a:r>
          </a:p>
        </p:txBody>
      </p:sp>
      <p:sp>
        <p:nvSpPr>
          <p:cNvPr id="12" name="TextBox 12"/>
          <p:cNvSpPr txBox="1"/>
          <p:nvPr/>
        </p:nvSpPr>
        <p:spPr>
          <a:xfrm>
            <a:off x="1835187" y="7408333"/>
            <a:ext cx="4639161" cy="415502"/>
          </a:xfrm>
          <a:prstGeom prst="rect">
            <a:avLst/>
          </a:prstGeom>
        </p:spPr>
        <p:txBody>
          <a:bodyPr lIns="0" tIns="0" rIns="0" bIns="0" rtlCol="0" anchor="t">
            <a:spAutoFit/>
          </a:bodyPr>
          <a:lstStyle/>
          <a:p>
            <a:pPr marL="669289" lvl="1" indent="-334645" algn="ctr">
              <a:lnSpc>
                <a:spcPts val="3099"/>
              </a:lnSpc>
              <a:buFont typeface="Arial"/>
              <a:buChar char="•"/>
            </a:pPr>
            <a:r>
              <a:rPr lang="en-US" sz="3099">
                <a:solidFill>
                  <a:srgbClr val="013049"/>
                </a:solidFill>
                <a:latin typeface="Eastman Condensed Bold"/>
              </a:rPr>
              <a:t>BENEFIT COST ANALYSIS</a:t>
            </a:r>
          </a:p>
        </p:txBody>
      </p:sp>
      <p:sp>
        <p:nvSpPr>
          <p:cNvPr id="13" name="TextBox 13"/>
          <p:cNvSpPr txBox="1"/>
          <p:nvPr/>
        </p:nvSpPr>
        <p:spPr>
          <a:xfrm>
            <a:off x="6671373" y="4703974"/>
            <a:ext cx="4504299" cy="2303145"/>
          </a:xfrm>
          <a:prstGeom prst="rect">
            <a:avLst/>
          </a:prstGeom>
        </p:spPr>
        <p:txBody>
          <a:bodyPr lIns="0" tIns="0" rIns="0" bIns="0" rtlCol="0" anchor="t">
            <a:spAutoFit/>
          </a:bodyPr>
          <a:lstStyle/>
          <a:p>
            <a:pPr marL="388620" lvl="1" indent="-194310" algn="just">
              <a:lnSpc>
                <a:spcPts val="1800"/>
              </a:lnSpc>
              <a:buFont typeface="Arial"/>
              <a:buChar char="•"/>
            </a:pPr>
            <a:r>
              <a:rPr lang="en-US" sz="1800">
                <a:solidFill>
                  <a:srgbClr val="013049"/>
                </a:solidFill>
                <a:latin typeface="Eastman Condensed Bold"/>
              </a:rPr>
              <a:t>SANGAT FISIBEL DAN MEMERLUKAN BIAYA YANG RELATIF RENDAH;</a:t>
            </a:r>
          </a:p>
          <a:p>
            <a:pPr marL="388620" lvl="1" indent="-194310" algn="just">
              <a:lnSpc>
                <a:spcPts val="1800"/>
              </a:lnSpc>
              <a:buFont typeface="Arial"/>
              <a:buChar char="•"/>
            </a:pPr>
            <a:endParaRPr lang="en-US" sz="1800">
              <a:solidFill>
                <a:srgbClr val="013049"/>
              </a:solidFill>
              <a:latin typeface="Eastman Condensed Bold"/>
            </a:endParaRPr>
          </a:p>
          <a:p>
            <a:pPr marL="388620" lvl="1" indent="-194310" algn="just">
              <a:lnSpc>
                <a:spcPts val="1800"/>
              </a:lnSpc>
              <a:buFont typeface="Arial"/>
              <a:buChar char="•"/>
            </a:pPr>
            <a:r>
              <a:rPr lang="en-US" sz="1800">
                <a:solidFill>
                  <a:srgbClr val="013049"/>
                </a:solidFill>
                <a:latin typeface="Eastman Condensed Bold"/>
              </a:rPr>
              <a:t>Memiliki kredibilitas yang lebih tinggi dari pendekatan lainnya karena didasarkan pada data output dan hasil usaha yang aktual</a:t>
            </a:r>
          </a:p>
          <a:p>
            <a:pPr marL="388620" lvl="1" indent="-194310" algn="just">
              <a:lnSpc>
                <a:spcPts val="1800"/>
              </a:lnSpc>
              <a:buFont typeface="Arial"/>
              <a:buChar char="•"/>
            </a:pPr>
            <a:endParaRPr lang="en-US" sz="1800">
              <a:solidFill>
                <a:srgbClr val="013049"/>
              </a:solidFill>
              <a:latin typeface="Eastman Condensed Bold"/>
            </a:endParaRPr>
          </a:p>
          <a:p>
            <a:pPr marL="388620" lvl="1" indent="-194310" algn="just">
              <a:lnSpc>
                <a:spcPts val="1800"/>
              </a:lnSpc>
              <a:buFont typeface="Arial"/>
              <a:buChar char="•"/>
            </a:pPr>
            <a:r>
              <a:rPr lang="en-US" sz="1800">
                <a:solidFill>
                  <a:srgbClr val="013049"/>
                </a:solidFill>
                <a:latin typeface="Eastman Condensed Bold"/>
              </a:rPr>
              <a:t>Dirancang khusus untuk memberikan masukan dari pemangku kepentingan lokal non-pemerintah di negara berkembang</a:t>
            </a:r>
          </a:p>
          <a:p>
            <a:pPr marL="388620" lvl="1" indent="-194310" algn="just">
              <a:lnSpc>
                <a:spcPts val="1800"/>
              </a:lnSpc>
              <a:buFont typeface="Arial"/>
              <a:buChar char="•"/>
            </a:pPr>
            <a:endParaRPr lang="en-US" sz="1800">
              <a:solidFill>
                <a:srgbClr val="013049"/>
              </a:solidFill>
              <a:latin typeface="Eastman Condensed Bold"/>
            </a:endParaRPr>
          </a:p>
        </p:txBody>
      </p:sp>
      <p:sp>
        <p:nvSpPr>
          <p:cNvPr id="14" name="TextBox 14"/>
          <p:cNvSpPr txBox="1"/>
          <p:nvPr/>
        </p:nvSpPr>
        <p:spPr>
          <a:xfrm>
            <a:off x="6671373" y="7379758"/>
            <a:ext cx="4504299" cy="702945"/>
          </a:xfrm>
          <a:prstGeom prst="rect">
            <a:avLst/>
          </a:prstGeom>
        </p:spPr>
        <p:txBody>
          <a:bodyPr lIns="0" tIns="0" rIns="0" bIns="0" rtlCol="0" anchor="t">
            <a:spAutoFit/>
          </a:bodyPr>
          <a:lstStyle/>
          <a:p>
            <a:pPr marL="388620" lvl="1" indent="-194310" algn="just">
              <a:lnSpc>
                <a:spcPts val="1800"/>
              </a:lnSpc>
              <a:buFont typeface="Arial"/>
              <a:buChar char="•"/>
            </a:pPr>
            <a:r>
              <a:rPr lang="en-US" sz="1800">
                <a:solidFill>
                  <a:srgbClr val="013049"/>
                </a:solidFill>
                <a:latin typeface="Eastman Condensed Bold"/>
              </a:rPr>
              <a:t>DAPAT DIGUNAKAN PIHAK LUAR ORGANISASI UNTUK MENGETAHUI EFISIENSI DARI INVESTASI ATAU HIBAH YANG DIBERIKAN.</a:t>
            </a:r>
          </a:p>
        </p:txBody>
      </p:sp>
      <p:sp>
        <p:nvSpPr>
          <p:cNvPr id="15" name="TextBox 15"/>
          <p:cNvSpPr txBox="1"/>
          <p:nvPr/>
        </p:nvSpPr>
        <p:spPr>
          <a:xfrm>
            <a:off x="11616536" y="4703974"/>
            <a:ext cx="4504299" cy="1160145"/>
          </a:xfrm>
          <a:prstGeom prst="rect">
            <a:avLst/>
          </a:prstGeom>
        </p:spPr>
        <p:txBody>
          <a:bodyPr lIns="0" tIns="0" rIns="0" bIns="0" rtlCol="0" anchor="t">
            <a:spAutoFit/>
          </a:bodyPr>
          <a:lstStyle/>
          <a:p>
            <a:pPr marL="388620" lvl="1" indent="-194310" algn="just">
              <a:lnSpc>
                <a:spcPts val="1800"/>
              </a:lnSpc>
              <a:buFont typeface="Arial"/>
              <a:buChar char="•"/>
            </a:pPr>
            <a:r>
              <a:rPr lang="en-US" sz="1800">
                <a:solidFill>
                  <a:srgbClr val="013049"/>
                </a:solidFill>
                <a:latin typeface="Eastman Condensed Bold"/>
              </a:rPr>
              <a:t>KREDIBILITASNYA LEBIH RENDAH DARI ANALISIS EKONOMI YANG RINCI</a:t>
            </a:r>
          </a:p>
          <a:p>
            <a:pPr marL="388620" lvl="1" indent="-194310" algn="just">
              <a:lnSpc>
                <a:spcPts val="1800"/>
              </a:lnSpc>
              <a:buFont typeface="Arial"/>
              <a:buChar char="•"/>
            </a:pPr>
            <a:endParaRPr lang="en-US" sz="1800">
              <a:solidFill>
                <a:srgbClr val="013049"/>
              </a:solidFill>
              <a:latin typeface="Eastman Condensed Bold"/>
            </a:endParaRPr>
          </a:p>
          <a:p>
            <a:pPr marL="388620" lvl="1" indent="-194310" algn="just">
              <a:lnSpc>
                <a:spcPts val="1800"/>
              </a:lnSpc>
              <a:buFont typeface="Arial"/>
              <a:buChar char="•"/>
            </a:pPr>
            <a:r>
              <a:rPr lang="en-US" sz="1800">
                <a:solidFill>
                  <a:srgbClr val="013049"/>
                </a:solidFill>
                <a:latin typeface="Eastman Condensed Bold"/>
              </a:rPr>
              <a:t>Relatif sulit digunakan karena membutuhkan biaya yang besar daam aplikainya.</a:t>
            </a:r>
          </a:p>
          <a:p>
            <a:pPr marL="388620" lvl="1" indent="-194310" algn="just">
              <a:lnSpc>
                <a:spcPts val="1800"/>
              </a:lnSpc>
              <a:buFont typeface="Arial"/>
              <a:buChar char="•"/>
            </a:pPr>
            <a:endParaRPr lang="en-US" sz="1800">
              <a:solidFill>
                <a:srgbClr val="013049"/>
              </a:solidFill>
              <a:latin typeface="Eastman Condensed Bold"/>
            </a:endParaRPr>
          </a:p>
        </p:txBody>
      </p:sp>
      <p:sp>
        <p:nvSpPr>
          <p:cNvPr id="16" name="TextBox 16"/>
          <p:cNvSpPr txBox="1"/>
          <p:nvPr/>
        </p:nvSpPr>
        <p:spPr>
          <a:xfrm>
            <a:off x="11616536" y="7379758"/>
            <a:ext cx="4504299" cy="742950"/>
          </a:xfrm>
          <a:prstGeom prst="rect">
            <a:avLst/>
          </a:prstGeom>
        </p:spPr>
        <p:txBody>
          <a:bodyPr lIns="0" tIns="0" rIns="0" bIns="0" rtlCol="0" anchor="t">
            <a:spAutoFit/>
          </a:bodyPr>
          <a:lstStyle/>
          <a:p>
            <a:pPr marL="388620" lvl="1" indent="-194310" algn="just">
              <a:lnSpc>
                <a:spcPts val="1800"/>
              </a:lnSpc>
              <a:buFont typeface="Arial"/>
              <a:buChar char="•"/>
            </a:pPr>
            <a:r>
              <a:rPr lang="en-US" sz="1800">
                <a:solidFill>
                  <a:srgbClr val="013049"/>
                </a:solidFill>
                <a:latin typeface="Eastman Condensed Bold"/>
              </a:rPr>
              <a:t>PENERAPAN DALAM EVALUASI PROGRAM SOSIAL BELUM MENCAPAI KEMATANGAN</a:t>
            </a:r>
          </a:p>
          <a:p>
            <a:pPr marL="388620" lvl="1" indent="-194310" algn="just">
              <a:lnSpc>
                <a:spcPts val="1800"/>
              </a:lnSpc>
              <a:buFont typeface="Arial"/>
              <a:buChar char="•"/>
            </a:pPr>
            <a:endParaRPr lang="en-US" sz="1800">
              <a:solidFill>
                <a:srgbClr val="013049"/>
              </a:solidFill>
              <a:latin typeface="Eastman Condensed Bold"/>
            </a:endParaRPr>
          </a:p>
          <a:p>
            <a:pPr algn="l">
              <a:lnSpc>
                <a:spcPts val="2520"/>
              </a:lnSpc>
            </a:pPr>
            <a:endParaRPr lang="en-US" sz="1800">
              <a:solidFill>
                <a:srgbClr val="013049"/>
              </a:solidFill>
              <a:latin typeface="Eastman Condensed Bold"/>
            </a:endParaRPr>
          </a:p>
        </p:txBody>
      </p:sp>
      <p:sp>
        <p:nvSpPr>
          <p:cNvPr id="17" name="Freeform 17"/>
          <p:cNvSpPr/>
          <p:nvPr/>
        </p:nvSpPr>
        <p:spPr>
          <a:xfrm>
            <a:off x="267148" y="0"/>
            <a:ext cx="5831812" cy="1483090"/>
          </a:xfrm>
          <a:custGeom>
            <a:avLst/>
            <a:gdLst/>
            <a:ahLst/>
            <a:cxnLst/>
            <a:rect l="l" t="t" r="r" b="b"/>
            <a:pathLst>
              <a:path w="5831812" h="1483090">
                <a:moveTo>
                  <a:pt x="0" y="0"/>
                </a:moveTo>
                <a:lnTo>
                  <a:pt x="5831812" y="0"/>
                </a:lnTo>
                <a:lnTo>
                  <a:pt x="5831812" y="1483090"/>
                </a:lnTo>
                <a:lnTo>
                  <a:pt x="0" y="1483090"/>
                </a:lnTo>
                <a:lnTo>
                  <a:pt x="0" y="0"/>
                </a:lnTo>
                <a:close/>
              </a:path>
            </a:pathLst>
          </a:custGeom>
          <a:blipFill>
            <a:blip r:embed="rId7"/>
            <a:stretch>
              <a:fillRect/>
            </a:stretch>
          </a:blipFill>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rot="-5400000">
            <a:off x="8825982" y="1452636"/>
            <a:ext cx="12730658" cy="6810902"/>
          </a:xfrm>
          <a:custGeom>
            <a:avLst/>
            <a:gdLst/>
            <a:ahLst/>
            <a:cxnLst/>
            <a:rect l="l" t="t" r="r" b="b"/>
            <a:pathLst>
              <a:path w="12730658" h="6810902">
                <a:moveTo>
                  <a:pt x="0" y="0"/>
                </a:moveTo>
                <a:lnTo>
                  <a:pt x="12730657" y="0"/>
                </a:lnTo>
                <a:lnTo>
                  <a:pt x="12730657" y="6810902"/>
                </a:lnTo>
                <a:lnTo>
                  <a:pt x="0" y="68109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1028700" y="3619050"/>
            <a:ext cx="8549641" cy="457835"/>
          </a:xfrm>
          <a:prstGeom prst="rect">
            <a:avLst/>
          </a:prstGeom>
        </p:spPr>
        <p:txBody>
          <a:bodyPr lIns="0" tIns="0" rIns="0" bIns="0" rtlCol="0" anchor="t">
            <a:spAutoFit/>
          </a:bodyPr>
          <a:lstStyle/>
          <a:p>
            <a:pPr algn="just">
              <a:lnSpc>
                <a:spcPts val="3639"/>
              </a:lnSpc>
            </a:pPr>
            <a:r>
              <a:rPr lang="en-US" sz="2599">
                <a:solidFill>
                  <a:srgbClr val="022135"/>
                </a:solidFill>
                <a:latin typeface="Public Sans"/>
              </a:rPr>
              <a:t>1.</a:t>
            </a:r>
          </a:p>
        </p:txBody>
      </p:sp>
      <p:sp>
        <p:nvSpPr>
          <p:cNvPr id="5" name="TextBox 5"/>
          <p:cNvSpPr txBox="1"/>
          <p:nvPr/>
        </p:nvSpPr>
        <p:spPr>
          <a:xfrm>
            <a:off x="4078913" y="1966688"/>
            <a:ext cx="8660493" cy="946573"/>
          </a:xfrm>
          <a:prstGeom prst="rect">
            <a:avLst/>
          </a:prstGeom>
        </p:spPr>
        <p:txBody>
          <a:bodyPr lIns="0" tIns="0" rIns="0" bIns="0" rtlCol="0" anchor="t">
            <a:spAutoFit/>
          </a:bodyPr>
          <a:lstStyle/>
          <a:p>
            <a:pPr algn="l">
              <a:lnSpc>
                <a:spcPts val="6999"/>
              </a:lnSpc>
            </a:pPr>
            <a:r>
              <a:rPr lang="en-US" sz="6999">
                <a:solidFill>
                  <a:srgbClr val="013049"/>
                </a:solidFill>
                <a:latin typeface="Eastman Condensed Bold"/>
              </a:rPr>
              <a:t>ADA  PERTANYAAN ?</a:t>
            </a:r>
          </a:p>
        </p:txBody>
      </p:sp>
      <p:sp>
        <p:nvSpPr>
          <p:cNvPr id="6" name="Freeform 6"/>
          <p:cNvSpPr/>
          <p:nvPr/>
        </p:nvSpPr>
        <p:spPr>
          <a:xfrm>
            <a:off x="-1501036" y="8813545"/>
            <a:ext cx="2853640" cy="2919325"/>
          </a:xfrm>
          <a:custGeom>
            <a:avLst/>
            <a:gdLst/>
            <a:ahLst/>
            <a:cxnLst/>
            <a:rect l="l" t="t" r="r" b="b"/>
            <a:pathLst>
              <a:path w="2853640" h="2919325">
                <a:moveTo>
                  <a:pt x="0" y="0"/>
                </a:moveTo>
                <a:lnTo>
                  <a:pt x="2853641" y="0"/>
                </a:lnTo>
                <a:lnTo>
                  <a:pt x="2853641" y="2919325"/>
                </a:lnTo>
                <a:lnTo>
                  <a:pt x="0" y="291932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2011109" y="-2057400"/>
            <a:ext cx="4022217" cy="4114800"/>
          </a:xfrm>
          <a:custGeom>
            <a:avLst/>
            <a:gdLst/>
            <a:ahLst/>
            <a:cxnLst/>
            <a:rect l="l" t="t" r="r" b="b"/>
            <a:pathLst>
              <a:path w="4022217" h="4114800">
                <a:moveTo>
                  <a:pt x="0" y="0"/>
                </a:moveTo>
                <a:lnTo>
                  <a:pt x="4022218" y="0"/>
                </a:lnTo>
                <a:lnTo>
                  <a:pt x="402221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4075743" y="0"/>
            <a:ext cx="4212257" cy="3685725"/>
          </a:xfrm>
          <a:custGeom>
            <a:avLst/>
            <a:gdLst/>
            <a:ahLst/>
            <a:cxnLst/>
            <a:rect l="l" t="t" r="r" b="b"/>
            <a:pathLst>
              <a:path w="4212257" h="3685725">
                <a:moveTo>
                  <a:pt x="0" y="0"/>
                </a:moveTo>
                <a:lnTo>
                  <a:pt x="4212257" y="0"/>
                </a:lnTo>
                <a:lnTo>
                  <a:pt x="4212257" y="3685725"/>
                </a:lnTo>
                <a:lnTo>
                  <a:pt x="0" y="3685725"/>
                </a:lnTo>
                <a:lnTo>
                  <a:pt x="0" y="0"/>
                </a:lnTo>
                <a:close/>
              </a:path>
            </a:pathLst>
          </a:custGeom>
          <a:blipFill>
            <a:blip r:embed="rId7"/>
            <a:stretch>
              <a:fillRect/>
            </a:stretch>
          </a:blipFill>
        </p:spPr>
      </p:sp>
      <p:sp>
        <p:nvSpPr>
          <p:cNvPr id="9" name="Freeform 9"/>
          <p:cNvSpPr/>
          <p:nvPr/>
        </p:nvSpPr>
        <p:spPr>
          <a:xfrm>
            <a:off x="1163006" y="142466"/>
            <a:ext cx="5831812" cy="1483090"/>
          </a:xfrm>
          <a:custGeom>
            <a:avLst/>
            <a:gdLst/>
            <a:ahLst/>
            <a:cxnLst/>
            <a:rect l="l" t="t" r="r" b="b"/>
            <a:pathLst>
              <a:path w="5831812" h="1483090">
                <a:moveTo>
                  <a:pt x="0" y="0"/>
                </a:moveTo>
                <a:lnTo>
                  <a:pt x="5831813" y="0"/>
                </a:lnTo>
                <a:lnTo>
                  <a:pt x="5831813" y="1483090"/>
                </a:lnTo>
                <a:lnTo>
                  <a:pt x="0" y="1483090"/>
                </a:lnTo>
                <a:lnTo>
                  <a:pt x="0" y="0"/>
                </a:lnTo>
                <a:close/>
              </a:path>
            </a:pathLst>
          </a:custGeom>
          <a:blipFill>
            <a:blip r:embed="rId8"/>
            <a:stretch>
              <a:fillRect/>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rot="-5400000">
            <a:off x="8825982" y="1452636"/>
            <a:ext cx="12730658" cy="6810902"/>
          </a:xfrm>
          <a:custGeom>
            <a:avLst/>
            <a:gdLst/>
            <a:ahLst/>
            <a:cxnLst/>
            <a:rect l="l" t="t" r="r" b="b"/>
            <a:pathLst>
              <a:path w="12730658" h="6810902">
                <a:moveTo>
                  <a:pt x="0" y="0"/>
                </a:moveTo>
                <a:lnTo>
                  <a:pt x="12730657" y="0"/>
                </a:lnTo>
                <a:lnTo>
                  <a:pt x="12730657" y="6810902"/>
                </a:lnTo>
                <a:lnTo>
                  <a:pt x="0" y="681090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677718" y="2307365"/>
            <a:ext cx="8660493" cy="946573"/>
          </a:xfrm>
          <a:prstGeom prst="rect">
            <a:avLst/>
          </a:prstGeom>
        </p:spPr>
        <p:txBody>
          <a:bodyPr lIns="0" tIns="0" rIns="0" bIns="0" rtlCol="0" anchor="t">
            <a:spAutoFit/>
          </a:bodyPr>
          <a:lstStyle/>
          <a:p>
            <a:pPr algn="l">
              <a:lnSpc>
                <a:spcPts val="6999"/>
              </a:lnSpc>
            </a:pPr>
            <a:r>
              <a:rPr lang="en-US" sz="6999">
                <a:solidFill>
                  <a:srgbClr val="013049"/>
                </a:solidFill>
                <a:latin typeface="Eastman Condensed Bold"/>
              </a:rPr>
              <a:t>KESIMPULAN</a:t>
            </a:r>
          </a:p>
        </p:txBody>
      </p:sp>
      <p:sp>
        <p:nvSpPr>
          <p:cNvPr id="5" name="Freeform 5"/>
          <p:cNvSpPr/>
          <p:nvPr/>
        </p:nvSpPr>
        <p:spPr>
          <a:xfrm>
            <a:off x="-1501036" y="8813545"/>
            <a:ext cx="2853640" cy="2919325"/>
          </a:xfrm>
          <a:custGeom>
            <a:avLst/>
            <a:gdLst/>
            <a:ahLst/>
            <a:cxnLst/>
            <a:rect l="l" t="t" r="r" b="b"/>
            <a:pathLst>
              <a:path w="2853640" h="2919325">
                <a:moveTo>
                  <a:pt x="0" y="0"/>
                </a:moveTo>
                <a:lnTo>
                  <a:pt x="2853641" y="0"/>
                </a:lnTo>
                <a:lnTo>
                  <a:pt x="2853641" y="2919325"/>
                </a:lnTo>
                <a:lnTo>
                  <a:pt x="0" y="291932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6" name="Freeform 6"/>
          <p:cNvSpPr/>
          <p:nvPr/>
        </p:nvSpPr>
        <p:spPr>
          <a:xfrm>
            <a:off x="9247510" y="1906631"/>
            <a:ext cx="1813321" cy="300022"/>
          </a:xfrm>
          <a:custGeom>
            <a:avLst/>
            <a:gdLst/>
            <a:ahLst/>
            <a:cxnLst/>
            <a:rect l="l" t="t" r="r" b="b"/>
            <a:pathLst>
              <a:path w="1813321" h="300022">
                <a:moveTo>
                  <a:pt x="0" y="0"/>
                </a:moveTo>
                <a:lnTo>
                  <a:pt x="1813321" y="0"/>
                </a:lnTo>
                <a:lnTo>
                  <a:pt x="1813321" y="300022"/>
                </a:lnTo>
                <a:lnTo>
                  <a:pt x="0" y="30002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7" name="Freeform 7"/>
          <p:cNvSpPr/>
          <p:nvPr/>
        </p:nvSpPr>
        <p:spPr>
          <a:xfrm>
            <a:off x="-2011109" y="-2057400"/>
            <a:ext cx="4022217" cy="4114800"/>
          </a:xfrm>
          <a:custGeom>
            <a:avLst/>
            <a:gdLst/>
            <a:ahLst/>
            <a:cxnLst/>
            <a:rect l="l" t="t" r="r" b="b"/>
            <a:pathLst>
              <a:path w="4022217" h="4114800">
                <a:moveTo>
                  <a:pt x="0" y="0"/>
                </a:moveTo>
                <a:lnTo>
                  <a:pt x="4022218" y="0"/>
                </a:lnTo>
                <a:lnTo>
                  <a:pt x="4022218"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2082363" y="943105"/>
            <a:ext cx="6100022" cy="6853957"/>
          </a:xfrm>
          <a:custGeom>
            <a:avLst/>
            <a:gdLst/>
            <a:ahLst/>
            <a:cxnLst/>
            <a:rect l="l" t="t" r="r" b="b"/>
            <a:pathLst>
              <a:path w="6100022" h="6853957">
                <a:moveTo>
                  <a:pt x="0" y="0"/>
                </a:moveTo>
                <a:lnTo>
                  <a:pt x="6100022" y="0"/>
                </a:lnTo>
                <a:lnTo>
                  <a:pt x="6100022" y="6853957"/>
                </a:lnTo>
                <a:lnTo>
                  <a:pt x="0" y="6853957"/>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9" name="TextBox 9"/>
          <p:cNvSpPr txBox="1"/>
          <p:nvPr/>
        </p:nvSpPr>
        <p:spPr>
          <a:xfrm>
            <a:off x="677718" y="3322929"/>
            <a:ext cx="10771056" cy="6257670"/>
          </a:xfrm>
          <a:prstGeom prst="rect">
            <a:avLst/>
          </a:prstGeom>
        </p:spPr>
        <p:txBody>
          <a:bodyPr lIns="0" tIns="0" rIns="0" bIns="0" rtlCol="0" anchor="t">
            <a:spAutoFit/>
          </a:bodyPr>
          <a:lstStyle/>
          <a:p>
            <a:pPr algn="just">
              <a:lnSpc>
                <a:spcPts val="3083"/>
              </a:lnSpc>
            </a:pPr>
            <a:r>
              <a:rPr lang="en-US" sz="2202">
                <a:solidFill>
                  <a:srgbClr val="022135"/>
                </a:solidFill>
                <a:latin typeface="Public Sans"/>
              </a:rPr>
              <a:t>Investasi nilai sosial (social impact investing) menawarkan cara baru untuk berinvestasi dan membawa perubahan positif pada dunia. Dengan pemahaman yang lebih dalam tentang investasi ini, Dapat membuat keputusan bijak dan memastikan bahwa investasi berdampak positif. Investasi nilai sosial adalah jenis investasi yang bertujuan untuk mencapai keuntungan finansial sekaligus memberikan dampak sosial positif pada masyarakat atau lingkungan. Investasi ini dilakukan pada organisasi atau proyek yang memiliki misi sosial atau lingkungan yang jelas dan berdampak positif teori investasi sosial adalah konsep yang menekankan bahwa investasi dapat digunakan sebagai alat untuk mencapai tujuan sosial dan lingkungan, selain hanya mencari keuntungan finansial.</a:t>
            </a:r>
          </a:p>
          <a:p>
            <a:pPr algn="just">
              <a:lnSpc>
                <a:spcPts val="3083"/>
              </a:lnSpc>
            </a:pPr>
            <a:endParaRPr lang="en-US" sz="2202">
              <a:solidFill>
                <a:srgbClr val="022135"/>
              </a:solidFill>
              <a:latin typeface="Public Sans"/>
            </a:endParaRPr>
          </a:p>
          <a:p>
            <a:pPr algn="just">
              <a:lnSpc>
                <a:spcPts val="3083"/>
              </a:lnSpc>
            </a:pPr>
            <a:r>
              <a:rPr lang="en-US" sz="2202">
                <a:solidFill>
                  <a:srgbClr val="022135"/>
                </a:solidFill>
                <a:latin typeface="Public Sans"/>
              </a:rPr>
              <a:t>Investasi pada umumnya, merupakan hasil dari dana yang didapatkan dalam waktu jangka panjang. kecenderungan hasil akan diperoleh dan dapat dilihat. Investasi sosial tentunya tidak seperti investasi finansial yang akan menghasilkan keuntungan karena volatilitas harga, dalam investasi sosial akan lebih menguntungkan bila volatilitas di dalam masyarakat dapat teredam.</a:t>
            </a:r>
          </a:p>
          <a:p>
            <a:pPr algn="just">
              <a:lnSpc>
                <a:spcPts val="3083"/>
              </a:lnSpc>
            </a:pPr>
            <a:endParaRPr lang="en-US" sz="2202">
              <a:solidFill>
                <a:srgbClr val="022135"/>
              </a:solidFill>
              <a:latin typeface="Public Sans"/>
            </a:endParaRPr>
          </a:p>
          <a:p>
            <a:pPr algn="just">
              <a:lnSpc>
                <a:spcPts val="3083"/>
              </a:lnSpc>
            </a:pPr>
            <a:endParaRPr lang="en-US" sz="2202">
              <a:solidFill>
                <a:srgbClr val="022135"/>
              </a:solidFill>
              <a:latin typeface="Public Sans"/>
            </a:endParaRPr>
          </a:p>
        </p:txBody>
      </p:sp>
      <p:sp>
        <p:nvSpPr>
          <p:cNvPr id="10" name="Freeform 10"/>
          <p:cNvSpPr/>
          <p:nvPr/>
        </p:nvSpPr>
        <p:spPr>
          <a:xfrm>
            <a:off x="1163006" y="142466"/>
            <a:ext cx="5831812" cy="1483090"/>
          </a:xfrm>
          <a:custGeom>
            <a:avLst/>
            <a:gdLst/>
            <a:ahLst/>
            <a:cxnLst/>
            <a:rect l="l" t="t" r="r" b="b"/>
            <a:pathLst>
              <a:path w="5831812" h="1483090">
                <a:moveTo>
                  <a:pt x="0" y="0"/>
                </a:moveTo>
                <a:lnTo>
                  <a:pt x="5831813" y="0"/>
                </a:lnTo>
                <a:lnTo>
                  <a:pt x="5831813" y="1483090"/>
                </a:lnTo>
                <a:lnTo>
                  <a:pt x="0" y="1483090"/>
                </a:lnTo>
                <a:lnTo>
                  <a:pt x="0" y="0"/>
                </a:lnTo>
                <a:close/>
              </a:path>
            </a:pathLst>
          </a:custGeom>
          <a:blipFill>
            <a:blip r:embed="rId11"/>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
        <p:cNvGrpSpPr/>
        <p:nvPr/>
      </p:nvGrpSpPr>
      <p:grpSpPr>
        <a:xfrm>
          <a:off x="0" y="0"/>
          <a:ext cx="0" cy="0"/>
          <a:chOff x="0" y="0"/>
          <a:chExt cx="0" cy="0"/>
        </a:xfrm>
      </p:grpSpPr>
      <p:grpSp>
        <p:nvGrpSpPr>
          <p:cNvPr id="2" name="Group 2"/>
          <p:cNvGrpSpPr/>
          <p:nvPr/>
        </p:nvGrpSpPr>
        <p:grpSpPr>
          <a:xfrm>
            <a:off x="5325267" y="-2294192"/>
            <a:ext cx="12962733" cy="12962733"/>
            <a:chOff x="0" y="0"/>
            <a:chExt cx="6350000" cy="6350000"/>
          </a:xfrm>
        </p:grpSpPr>
        <p:sp>
          <p:nvSpPr>
            <p:cNvPr id="3" name="Freeform 3"/>
            <p:cNvSpPr/>
            <p:nvPr/>
          </p:nvSpPr>
          <p:spPr>
            <a:xfrm>
              <a:off x="-95377" y="-95377"/>
              <a:ext cx="6540754" cy="6540754"/>
            </a:xfrm>
            <a:custGeom>
              <a:avLst/>
              <a:gdLst/>
              <a:ahLst/>
              <a:cxnLst/>
              <a:rect l="l" t="t" r="r" b="b"/>
              <a:pathLst>
                <a:path w="6540754" h="6540754">
                  <a:moveTo>
                    <a:pt x="6540754" y="0"/>
                  </a:moveTo>
                  <a:lnTo>
                    <a:pt x="0" y="6540754"/>
                  </a:lnTo>
                  <a:lnTo>
                    <a:pt x="6540754" y="6540754"/>
                  </a:lnTo>
                  <a:close/>
                </a:path>
              </a:pathLst>
            </a:custGeom>
            <a:blipFill>
              <a:blip r:embed="rId2"/>
              <a:stretch>
                <a:fillRect l="-61357" t="-764" r="-90789" b="-74533"/>
              </a:stretch>
            </a:blipFill>
          </p:spPr>
        </p:sp>
      </p:grpSp>
      <p:grpSp>
        <p:nvGrpSpPr>
          <p:cNvPr id="4" name="Group 4"/>
          <p:cNvGrpSpPr/>
          <p:nvPr/>
        </p:nvGrpSpPr>
        <p:grpSpPr>
          <a:xfrm rot="-2700000">
            <a:off x="2023374" y="8628063"/>
            <a:ext cx="4802710" cy="4802710"/>
            <a:chOff x="0" y="0"/>
            <a:chExt cx="812800" cy="812800"/>
          </a:xfrm>
        </p:grpSpPr>
        <p:sp>
          <p:nvSpPr>
            <p:cNvPr id="5" name="Freeform 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4F4F4"/>
            </a:solidFill>
          </p:spPr>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rot="-2700000">
            <a:off x="11844164" y="-3447868"/>
            <a:ext cx="4802710" cy="4802710"/>
            <a:chOff x="0" y="0"/>
            <a:chExt cx="812800" cy="812800"/>
          </a:xfrm>
        </p:grpSpPr>
        <p:sp>
          <p:nvSpPr>
            <p:cNvPr id="8" name="Freeform 8"/>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9" name="TextBox 9"/>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rot="-2700000">
            <a:off x="-472116" y="8263609"/>
            <a:ext cx="4802710" cy="4802710"/>
            <a:chOff x="0" y="0"/>
            <a:chExt cx="812800" cy="812800"/>
          </a:xfrm>
        </p:grpSpPr>
        <p:sp>
          <p:nvSpPr>
            <p:cNvPr id="11" name="Freeform 11"/>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FFBB01"/>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2700000">
            <a:off x="14876362" y="-2204368"/>
            <a:ext cx="4802710" cy="4802710"/>
            <a:chOff x="0" y="0"/>
            <a:chExt cx="812800" cy="812800"/>
          </a:xfrm>
        </p:grpSpPr>
        <p:sp>
          <p:nvSpPr>
            <p:cNvPr id="14" name="Freeform 14"/>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6" name="Group 16"/>
          <p:cNvGrpSpPr/>
          <p:nvPr/>
        </p:nvGrpSpPr>
        <p:grpSpPr>
          <a:xfrm rot="-2700000">
            <a:off x="2045097" y="9507110"/>
            <a:ext cx="4802710" cy="4802710"/>
            <a:chOff x="0" y="0"/>
            <a:chExt cx="812800" cy="812800"/>
          </a:xfrm>
        </p:grpSpPr>
        <p:sp>
          <p:nvSpPr>
            <p:cNvPr id="17" name="Freeform 17"/>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21264D"/>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9" name="Group 19"/>
          <p:cNvGrpSpPr/>
          <p:nvPr/>
        </p:nvGrpSpPr>
        <p:grpSpPr>
          <a:xfrm rot="-2700000">
            <a:off x="11844164" y="-4057466"/>
            <a:ext cx="4802710" cy="4802710"/>
            <a:chOff x="0" y="0"/>
            <a:chExt cx="812800" cy="812800"/>
          </a:xfrm>
        </p:grpSpPr>
        <p:sp>
          <p:nvSpPr>
            <p:cNvPr id="20" name="Freeform 20"/>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21" name="TextBox 21"/>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2" name="Group 22"/>
          <p:cNvGrpSpPr/>
          <p:nvPr/>
        </p:nvGrpSpPr>
        <p:grpSpPr>
          <a:xfrm rot="-2700000">
            <a:off x="2045097" y="10075771"/>
            <a:ext cx="4802710" cy="4802710"/>
            <a:chOff x="0" y="0"/>
            <a:chExt cx="812800" cy="812800"/>
          </a:xfrm>
        </p:grpSpPr>
        <p:sp>
          <p:nvSpPr>
            <p:cNvPr id="23" name="Freeform 23"/>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24" name="TextBox 2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rot="-2700000">
            <a:off x="14876362" y="-3233068"/>
            <a:ext cx="4802710" cy="4802710"/>
            <a:chOff x="0" y="0"/>
            <a:chExt cx="812800" cy="812800"/>
          </a:xfrm>
        </p:grpSpPr>
        <p:sp>
          <p:nvSpPr>
            <p:cNvPr id="26" name="Freeform 26"/>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27" name="TextBox 2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8" name="Group 28"/>
          <p:cNvGrpSpPr/>
          <p:nvPr/>
        </p:nvGrpSpPr>
        <p:grpSpPr>
          <a:xfrm rot="-2700000">
            <a:off x="-472116" y="8912205"/>
            <a:ext cx="4802710" cy="4802710"/>
            <a:chOff x="0" y="0"/>
            <a:chExt cx="812800" cy="812800"/>
          </a:xfrm>
        </p:grpSpPr>
        <p:sp>
          <p:nvSpPr>
            <p:cNvPr id="29" name="Freeform 29"/>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a:ln w="38100" cap="sq">
              <a:solidFill>
                <a:srgbClr val="FFFFFF"/>
              </a:solidFill>
              <a:prstDash val="solid"/>
              <a:miter/>
            </a:ln>
          </p:spPr>
        </p:sp>
        <p:sp>
          <p:nvSpPr>
            <p:cNvPr id="30" name="TextBox 30"/>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31" name="Freeform 31"/>
          <p:cNvSpPr/>
          <p:nvPr/>
        </p:nvSpPr>
        <p:spPr>
          <a:xfrm>
            <a:off x="-3076309" y="209058"/>
            <a:ext cx="3657600" cy="2007108"/>
          </a:xfrm>
          <a:custGeom>
            <a:avLst/>
            <a:gdLst/>
            <a:ahLst/>
            <a:cxnLst/>
            <a:rect l="l" t="t" r="r" b="b"/>
            <a:pathLst>
              <a:path w="3657600" h="2007108">
                <a:moveTo>
                  <a:pt x="0" y="0"/>
                </a:moveTo>
                <a:lnTo>
                  <a:pt x="3657600" y="0"/>
                </a:lnTo>
                <a:lnTo>
                  <a:pt x="3657600" y="2007108"/>
                </a:lnTo>
                <a:lnTo>
                  <a:pt x="0" y="2007108"/>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32" name="Freeform 32"/>
          <p:cNvSpPr/>
          <p:nvPr/>
        </p:nvSpPr>
        <p:spPr>
          <a:xfrm>
            <a:off x="1338542" y="825873"/>
            <a:ext cx="522620" cy="386739"/>
          </a:xfrm>
          <a:custGeom>
            <a:avLst/>
            <a:gdLst/>
            <a:ahLst/>
            <a:cxnLst/>
            <a:rect l="l" t="t" r="r" b="b"/>
            <a:pathLst>
              <a:path w="522620" h="386739">
                <a:moveTo>
                  <a:pt x="0" y="0"/>
                </a:moveTo>
                <a:lnTo>
                  <a:pt x="522620" y="0"/>
                </a:lnTo>
                <a:lnTo>
                  <a:pt x="522620" y="386739"/>
                </a:lnTo>
                <a:lnTo>
                  <a:pt x="0" y="386739"/>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33" name="TextBox 33"/>
          <p:cNvSpPr txBox="1"/>
          <p:nvPr/>
        </p:nvSpPr>
        <p:spPr>
          <a:xfrm>
            <a:off x="1338542" y="2159016"/>
            <a:ext cx="9784007" cy="1737235"/>
          </a:xfrm>
          <a:prstGeom prst="rect">
            <a:avLst/>
          </a:prstGeom>
        </p:spPr>
        <p:txBody>
          <a:bodyPr lIns="0" tIns="0" rIns="0" bIns="0" rtlCol="0" anchor="t">
            <a:spAutoFit/>
          </a:bodyPr>
          <a:lstStyle/>
          <a:p>
            <a:pPr algn="l">
              <a:lnSpc>
                <a:spcPts val="12683"/>
              </a:lnSpc>
            </a:pPr>
            <a:r>
              <a:rPr lang="en-US" sz="11029">
                <a:solidFill>
                  <a:srgbClr val="000000"/>
                </a:solidFill>
                <a:latin typeface="Poppins Bold"/>
              </a:rPr>
              <a:t>TERIMAKASIH</a:t>
            </a:r>
          </a:p>
        </p:txBody>
      </p:sp>
      <p:sp>
        <p:nvSpPr>
          <p:cNvPr id="34" name="TextBox 34"/>
          <p:cNvSpPr txBox="1"/>
          <p:nvPr/>
        </p:nvSpPr>
        <p:spPr>
          <a:xfrm>
            <a:off x="1338542" y="3908982"/>
            <a:ext cx="8555376" cy="756252"/>
          </a:xfrm>
          <a:prstGeom prst="rect">
            <a:avLst/>
          </a:prstGeom>
        </p:spPr>
        <p:txBody>
          <a:bodyPr lIns="0" tIns="0" rIns="0" bIns="0" rtlCol="0" anchor="t">
            <a:spAutoFit/>
          </a:bodyPr>
          <a:lstStyle/>
          <a:p>
            <a:pPr algn="l">
              <a:lnSpc>
                <a:spcPts val="5521"/>
              </a:lnSpc>
            </a:pPr>
            <a:r>
              <a:rPr lang="en-US" sz="4801" spc="729">
                <a:solidFill>
                  <a:srgbClr val="21264D"/>
                </a:solidFill>
                <a:latin typeface="Poppins"/>
              </a:rPr>
              <a:t>ATAS PERHATIANNYA</a:t>
            </a:r>
          </a:p>
        </p:txBody>
      </p:sp>
      <p:sp>
        <p:nvSpPr>
          <p:cNvPr id="35" name="TextBox 35"/>
          <p:cNvSpPr txBox="1"/>
          <p:nvPr/>
        </p:nvSpPr>
        <p:spPr>
          <a:xfrm>
            <a:off x="1338542" y="5636784"/>
            <a:ext cx="5028327" cy="505009"/>
          </a:xfrm>
          <a:prstGeom prst="rect">
            <a:avLst/>
          </a:prstGeom>
        </p:spPr>
        <p:txBody>
          <a:bodyPr lIns="0" tIns="0" rIns="0" bIns="0" rtlCol="0" anchor="t">
            <a:spAutoFit/>
          </a:bodyPr>
          <a:lstStyle/>
          <a:p>
            <a:pPr algn="l">
              <a:lnSpc>
                <a:spcPts val="3615"/>
              </a:lnSpc>
            </a:pPr>
            <a:r>
              <a:rPr lang="en-US" sz="3143">
                <a:solidFill>
                  <a:srgbClr val="21264D"/>
                </a:solidFill>
                <a:latin typeface="Poppins Bold"/>
              </a:rPr>
              <a:t>OLEH : KELOMPOK 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2204" r="-2204"/>
            </a:stretch>
          </a:blipFill>
        </p:spPr>
      </p:sp>
      <p:grpSp>
        <p:nvGrpSpPr>
          <p:cNvPr id="3" name="Group 3"/>
          <p:cNvGrpSpPr/>
          <p:nvPr/>
        </p:nvGrpSpPr>
        <p:grpSpPr>
          <a:xfrm>
            <a:off x="1270699" y="3192158"/>
            <a:ext cx="7177776" cy="1034631"/>
            <a:chOff x="0" y="0"/>
            <a:chExt cx="2332667" cy="336239"/>
          </a:xfrm>
        </p:grpSpPr>
        <p:sp>
          <p:nvSpPr>
            <p:cNvPr id="4" name="Freeform 4"/>
            <p:cNvSpPr/>
            <p:nvPr/>
          </p:nvSpPr>
          <p:spPr>
            <a:xfrm>
              <a:off x="0" y="0"/>
              <a:ext cx="2332668" cy="336239"/>
            </a:xfrm>
            <a:custGeom>
              <a:avLst/>
              <a:gdLst/>
              <a:ahLst/>
              <a:cxnLst/>
              <a:rect l="l" t="t" r="r" b="b"/>
              <a:pathLst>
                <a:path w="2332668" h="336239">
                  <a:moveTo>
                    <a:pt x="21572" y="0"/>
                  </a:moveTo>
                  <a:lnTo>
                    <a:pt x="2311096" y="0"/>
                  </a:lnTo>
                  <a:cubicBezTo>
                    <a:pt x="2323009" y="0"/>
                    <a:pt x="2332668" y="9658"/>
                    <a:pt x="2332668" y="21572"/>
                  </a:cubicBezTo>
                  <a:lnTo>
                    <a:pt x="2332668" y="314667"/>
                  </a:lnTo>
                  <a:cubicBezTo>
                    <a:pt x="2332668" y="326581"/>
                    <a:pt x="2323009" y="336239"/>
                    <a:pt x="2311096" y="336239"/>
                  </a:cubicBezTo>
                  <a:lnTo>
                    <a:pt x="21572" y="336239"/>
                  </a:lnTo>
                  <a:cubicBezTo>
                    <a:pt x="9658" y="336239"/>
                    <a:pt x="0" y="326581"/>
                    <a:pt x="0" y="314667"/>
                  </a:cubicBezTo>
                  <a:lnTo>
                    <a:pt x="0" y="21572"/>
                  </a:lnTo>
                  <a:cubicBezTo>
                    <a:pt x="0" y="9658"/>
                    <a:pt x="9658" y="0"/>
                    <a:pt x="21572" y="0"/>
                  </a:cubicBezTo>
                  <a:close/>
                </a:path>
              </a:pathLst>
            </a:custGeom>
            <a:solidFill>
              <a:srgbClr val="05347E"/>
            </a:solidFill>
          </p:spPr>
        </p:sp>
        <p:sp>
          <p:nvSpPr>
            <p:cNvPr id="5" name="TextBox 5"/>
            <p:cNvSpPr txBox="1"/>
            <p:nvPr/>
          </p:nvSpPr>
          <p:spPr>
            <a:xfrm>
              <a:off x="0" y="-38100"/>
              <a:ext cx="2332667" cy="374339"/>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9520358" y="3192158"/>
            <a:ext cx="7177776" cy="1034631"/>
            <a:chOff x="0" y="0"/>
            <a:chExt cx="2332667" cy="336239"/>
          </a:xfrm>
        </p:grpSpPr>
        <p:sp>
          <p:nvSpPr>
            <p:cNvPr id="7" name="Freeform 7"/>
            <p:cNvSpPr/>
            <p:nvPr/>
          </p:nvSpPr>
          <p:spPr>
            <a:xfrm>
              <a:off x="0" y="0"/>
              <a:ext cx="2332668" cy="336239"/>
            </a:xfrm>
            <a:custGeom>
              <a:avLst/>
              <a:gdLst/>
              <a:ahLst/>
              <a:cxnLst/>
              <a:rect l="l" t="t" r="r" b="b"/>
              <a:pathLst>
                <a:path w="2332668" h="336239">
                  <a:moveTo>
                    <a:pt x="21572" y="0"/>
                  </a:moveTo>
                  <a:lnTo>
                    <a:pt x="2311096" y="0"/>
                  </a:lnTo>
                  <a:cubicBezTo>
                    <a:pt x="2323009" y="0"/>
                    <a:pt x="2332668" y="9658"/>
                    <a:pt x="2332668" y="21572"/>
                  </a:cubicBezTo>
                  <a:lnTo>
                    <a:pt x="2332668" y="314667"/>
                  </a:lnTo>
                  <a:cubicBezTo>
                    <a:pt x="2332668" y="326581"/>
                    <a:pt x="2323009" y="336239"/>
                    <a:pt x="2311096" y="336239"/>
                  </a:cubicBezTo>
                  <a:lnTo>
                    <a:pt x="21572" y="336239"/>
                  </a:lnTo>
                  <a:cubicBezTo>
                    <a:pt x="9658" y="336239"/>
                    <a:pt x="0" y="326581"/>
                    <a:pt x="0" y="314667"/>
                  </a:cubicBezTo>
                  <a:lnTo>
                    <a:pt x="0" y="21572"/>
                  </a:lnTo>
                  <a:cubicBezTo>
                    <a:pt x="0" y="9658"/>
                    <a:pt x="9658" y="0"/>
                    <a:pt x="21572" y="0"/>
                  </a:cubicBezTo>
                  <a:close/>
                </a:path>
              </a:pathLst>
            </a:custGeom>
            <a:solidFill>
              <a:srgbClr val="05347E"/>
            </a:solidFill>
          </p:spPr>
        </p:sp>
        <p:sp>
          <p:nvSpPr>
            <p:cNvPr id="8" name="TextBox 8"/>
            <p:cNvSpPr txBox="1"/>
            <p:nvPr/>
          </p:nvSpPr>
          <p:spPr>
            <a:xfrm>
              <a:off x="0" y="-38100"/>
              <a:ext cx="2332667" cy="374339"/>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1270699" y="4394212"/>
            <a:ext cx="7177776" cy="1034631"/>
            <a:chOff x="0" y="0"/>
            <a:chExt cx="2332667" cy="336239"/>
          </a:xfrm>
        </p:grpSpPr>
        <p:sp>
          <p:nvSpPr>
            <p:cNvPr id="10" name="Freeform 10"/>
            <p:cNvSpPr/>
            <p:nvPr/>
          </p:nvSpPr>
          <p:spPr>
            <a:xfrm>
              <a:off x="0" y="0"/>
              <a:ext cx="2332668" cy="336239"/>
            </a:xfrm>
            <a:custGeom>
              <a:avLst/>
              <a:gdLst/>
              <a:ahLst/>
              <a:cxnLst/>
              <a:rect l="l" t="t" r="r" b="b"/>
              <a:pathLst>
                <a:path w="2332668" h="336239">
                  <a:moveTo>
                    <a:pt x="21572" y="0"/>
                  </a:moveTo>
                  <a:lnTo>
                    <a:pt x="2311096" y="0"/>
                  </a:lnTo>
                  <a:cubicBezTo>
                    <a:pt x="2323009" y="0"/>
                    <a:pt x="2332668" y="9658"/>
                    <a:pt x="2332668" y="21572"/>
                  </a:cubicBezTo>
                  <a:lnTo>
                    <a:pt x="2332668" y="314667"/>
                  </a:lnTo>
                  <a:cubicBezTo>
                    <a:pt x="2332668" y="326581"/>
                    <a:pt x="2323009" y="336239"/>
                    <a:pt x="2311096" y="336239"/>
                  </a:cubicBezTo>
                  <a:lnTo>
                    <a:pt x="21572" y="336239"/>
                  </a:lnTo>
                  <a:cubicBezTo>
                    <a:pt x="9658" y="336239"/>
                    <a:pt x="0" y="326581"/>
                    <a:pt x="0" y="314667"/>
                  </a:cubicBezTo>
                  <a:lnTo>
                    <a:pt x="0" y="21572"/>
                  </a:lnTo>
                  <a:cubicBezTo>
                    <a:pt x="0" y="9658"/>
                    <a:pt x="9658" y="0"/>
                    <a:pt x="21572" y="0"/>
                  </a:cubicBezTo>
                  <a:close/>
                </a:path>
              </a:pathLst>
            </a:custGeom>
            <a:solidFill>
              <a:srgbClr val="05347E"/>
            </a:solidFill>
          </p:spPr>
        </p:sp>
        <p:sp>
          <p:nvSpPr>
            <p:cNvPr id="11" name="TextBox 11"/>
            <p:cNvSpPr txBox="1"/>
            <p:nvPr/>
          </p:nvSpPr>
          <p:spPr>
            <a:xfrm>
              <a:off x="0" y="-38100"/>
              <a:ext cx="2332667" cy="374339"/>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a:off x="9520358" y="4394212"/>
            <a:ext cx="7177776" cy="1034631"/>
            <a:chOff x="0" y="0"/>
            <a:chExt cx="2332667" cy="336239"/>
          </a:xfrm>
        </p:grpSpPr>
        <p:sp>
          <p:nvSpPr>
            <p:cNvPr id="13" name="Freeform 13"/>
            <p:cNvSpPr/>
            <p:nvPr/>
          </p:nvSpPr>
          <p:spPr>
            <a:xfrm>
              <a:off x="0" y="0"/>
              <a:ext cx="2332668" cy="336239"/>
            </a:xfrm>
            <a:custGeom>
              <a:avLst/>
              <a:gdLst/>
              <a:ahLst/>
              <a:cxnLst/>
              <a:rect l="l" t="t" r="r" b="b"/>
              <a:pathLst>
                <a:path w="2332668" h="336239">
                  <a:moveTo>
                    <a:pt x="21572" y="0"/>
                  </a:moveTo>
                  <a:lnTo>
                    <a:pt x="2311096" y="0"/>
                  </a:lnTo>
                  <a:cubicBezTo>
                    <a:pt x="2323009" y="0"/>
                    <a:pt x="2332668" y="9658"/>
                    <a:pt x="2332668" y="21572"/>
                  </a:cubicBezTo>
                  <a:lnTo>
                    <a:pt x="2332668" y="314667"/>
                  </a:lnTo>
                  <a:cubicBezTo>
                    <a:pt x="2332668" y="326581"/>
                    <a:pt x="2323009" y="336239"/>
                    <a:pt x="2311096" y="336239"/>
                  </a:cubicBezTo>
                  <a:lnTo>
                    <a:pt x="21572" y="336239"/>
                  </a:lnTo>
                  <a:cubicBezTo>
                    <a:pt x="9658" y="336239"/>
                    <a:pt x="0" y="326581"/>
                    <a:pt x="0" y="314667"/>
                  </a:cubicBezTo>
                  <a:lnTo>
                    <a:pt x="0" y="21572"/>
                  </a:lnTo>
                  <a:cubicBezTo>
                    <a:pt x="0" y="9658"/>
                    <a:pt x="9658" y="0"/>
                    <a:pt x="21572" y="0"/>
                  </a:cubicBezTo>
                  <a:close/>
                </a:path>
              </a:pathLst>
            </a:custGeom>
            <a:solidFill>
              <a:srgbClr val="05347E"/>
            </a:solidFill>
          </p:spPr>
        </p:sp>
        <p:sp>
          <p:nvSpPr>
            <p:cNvPr id="14" name="TextBox 14"/>
            <p:cNvSpPr txBox="1"/>
            <p:nvPr/>
          </p:nvSpPr>
          <p:spPr>
            <a:xfrm>
              <a:off x="0" y="-38100"/>
              <a:ext cx="2332667" cy="37433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a:off x="5769159" y="6038443"/>
            <a:ext cx="7177776" cy="1034631"/>
            <a:chOff x="0" y="0"/>
            <a:chExt cx="2332667" cy="336239"/>
          </a:xfrm>
        </p:grpSpPr>
        <p:sp>
          <p:nvSpPr>
            <p:cNvPr id="16" name="Freeform 16"/>
            <p:cNvSpPr/>
            <p:nvPr/>
          </p:nvSpPr>
          <p:spPr>
            <a:xfrm>
              <a:off x="0" y="0"/>
              <a:ext cx="2332668" cy="336239"/>
            </a:xfrm>
            <a:custGeom>
              <a:avLst/>
              <a:gdLst/>
              <a:ahLst/>
              <a:cxnLst/>
              <a:rect l="l" t="t" r="r" b="b"/>
              <a:pathLst>
                <a:path w="2332668" h="336239">
                  <a:moveTo>
                    <a:pt x="21572" y="0"/>
                  </a:moveTo>
                  <a:lnTo>
                    <a:pt x="2311096" y="0"/>
                  </a:lnTo>
                  <a:cubicBezTo>
                    <a:pt x="2323009" y="0"/>
                    <a:pt x="2332668" y="9658"/>
                    <a:pt x="2332668" y="21572"/>
                  </a:cubicBezTo>
                  <a:lnTo>
                    <a:pt x="2332668" y="314667"/>
                  </a:lnTo>
                  <a:cubicBezTo>
                    <a:pt x="2332668" y="326581"/>
                    <a:pt x="2323009" y="336239"/>
                    <a:pt x="2311096" y="336239"/>
                  </a:cubicBezTo>
                  <a:lnTo>
                    <a:pt x="21572" y="336239"/>
                  </a:lnTo>
                  <a:cubicBezTo>
                    <a:pt x="9658" y="336239"/>
                    <a:pt x="0" y="326581"/>
                    <a:pt x="0" y="314667"/>
                  </a:cubicBezTo>
                  <a:lnTo>
                    <a:pt x="0" y="21572"/>
                  </a:lnTo>
                  <a:cubicBezTo>
                    <a:pt x="0" y="9658"/>
                    <a:pt x="9658" y="0"/>
                    <a:pt x="21572" y="0"/>
                  </a:cubicBezTo>
                  <a:close/>
                </a:path>
              </a:pathLst>
            </a:custGeom>
            <a:solidFill>
              <a:srgbClr val="05347E"/>
            </a:solidFill>
          </p:spPr>
        </p:sp>
        <p:sp>
          <p:nvSpPr>
            <p:cNvPr id="17" name="TextBox 17"/>
            <p:cNvSpPr txBox="1"/>
            <p:nvPr/>
          </p:nvSpPr>
          <p:spPr>
            <a:xfrm>
              <a:off x="0" y="-38100"/>
              <a:ext cx="2332667" cy="374339"/>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655713" y="3388609"/>
            <a:ext cx="625277" cy="630531"/>
          </a:xfrm>
          <a:custGeom>
            <a:avLst/>
            <a:gdLst/>
            <a:ahLst/>
            <a:cxnLst/>
            <a:rect l="l" t="t" r="r" b="b"/>
            <a:pathLst>
              <a:path w="625277" h="630531">
                <a:moveTo>
                  <a:pt x="0" y="0"/>
                </a:moveTo>
                <a:lnTo>
                  <a:pt x="625277" y="0"/>
                </a:lnTo>
                <a:lnTo>
                  <a:pt x="625277" y="630532"/>
                </a:lnTo>
                <a:lnTo>
                  <a:pt x="0" y="6305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9" name="Freeform 19"/>
          <p:cNvSpPr/>
          <p:nvPr/>
        </p:nvSpPr>
        <p:spPr>
          <a:xfrm>
            <a:off x="15708449" y="3388609"/>
            <a:ext cx="625277" cy="630531"/>
          </a:xfrm>
          <a:custGeom>
            <a:avLst/>
            <a:gdLst/>
            <a:ahLst/>
            <a:cxnLst/>
            <a:rect l="l" t="t" r="r" b="b"/>
            <a:pathLst>
              <a:path w="625277" h="630531">
                <a:moveTo>
                  <a:pt x="0" y="0"/>
                </a:moveTo>
                <a:lnTo>
                  <a:pt x="625277" y="0"/>
                </a:lnTo>
                <a:lnTo>
                  <a:pt x="625277" y="630532"/>
                </a:lnTo>
                <a:lnTo>
                  <a:pt x="0" y="6305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Freeform 20"/>
          <p:cNvSpPr/>
          <p:nvPr/>
        </p:nvSpPr>
        <p:spPr>
          <a:xfrm>
            <a:off x="1655713" y="4612402"/>
            <a:ext cx="625277" cy="630531"/>
          </a:xfrm>
          <a:custGeom>
            <a:avLst/>
            <a:gdLst/>
            <a:ahLst/>
            <a:cxnLst/>
            <a:rect l="l" t="t" r="r" b="b"/>
            <a:pathLst>
              <a:path w="625277" h="630531">
                <a:moveTo>
                  <a:pt x="0" y="0"/>
                </a:moveTo>
                <a:lnTo>
                  <a:pt x="625277" y="0"/>
                </a:lnTo>
                <a:lnTo>
                  <a:pt x="625277" y="630531"/>
                </a:lnTo>
                <a:lnTo>
                  <a:pt x="0" y="6305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1" name="Freeform 21"/>
          <p:cNvSpPr/>
          <p:nvPr/>
        </p:nvSpPr>
        <p:spPr>
          <a:xfrm>
            <a:off x="15708449" y="4612402"/>
            <a:ext cx="625277" cy="630531"/>
          </a:xfrm>
          <a:custGeom>
            <a:avLst/>
            <a:gdLst/>
            <a:ahLst/>
            <a:cxnLst/>
            <a:rect l="l" t="t" r="r" b="b"/>
            <a:pathLst>
              <a:path w="625277" h="630531">
                <a:moveTo>
                  <a:pt x="0" y="0"/>
                </a:moveTo>
                <a:lnTo>
                  <a:pt x="625277" y="0"/>
                </a:lnTo>
                <a:lnTo>
                  <a:pt x="625277" y="630531"/>
                </a:lnTo>
                <a:lnTo>
                  <a:pt x="0" y="630531"/>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2" name="Freeform 22"/>
          <p:cNvSpPr/>
          <p:nvPr/>
        </p:nvSpPr>
        <p:spPr>
          <a:xfrm>
            <a:off x="11596477" y="6159404"/>
            <a:ext cx="625277" cy="630531"/>
          </a:xfrm>
          <a:custGeom>
            <a:avLst/>
            <a:gdLst/>
            <a:ahLst/>
            <a:cxnLst/>
            <a:rect l="l" t="t" r="r" b="b"/>
            <a:pathLst>
              <a:path w="625277" h="630531">
                <a:moveTo>
                  <a:pt x="0" y="0"/>
                </a:moveTo>
                <a:lnTo>
                  <a:pt x="625277" y="0"/>
                </a:lnTo>
                <a:lnTo>
                  <a:pt x="625277" y="630532"/>
                </a:lnTo>
                <a:lnTo>
                  <a:pt x="0" y="6305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3" name="AutoShape 23"/>
          <p:cNvSpPr/>
          <p:nvPr/>
        </p:nvSpPr>
        <p:spPr>
          <a:xfrm>
            <a:off x="14444055" y="8332026"/>
            <a:ext cx="2254080" cy="0"/>
          </a:xfrm>
          <a:prstGeom prst="line">
            <a:avLst/>
          </a:prstGeom>
          <a:ln w="95250" cap="flat">
            <a:solidFill>
              <a:srgbClr val="05347E"/>
            </a:solidFill>
            <a:prstDash val="solid"/>
            <a:headEnd type="none" w="sm" len="sm"/>
            <a:tailEnd type="arrow" w="med" len="sm"/>
          </a:ln>
        </p:spPr>
      </p:sp>
      <p:sp>
        <p:nvSpPr>
          <p:cNvPr id="24" name="Freeform 24"/>
          <p:cNvSpPr/>
          <p:nvPr/>
        </p:nvSpPr>
        <p:spPr>
          <a:xfrm flipV="1">
            <a:off x="10859652" y="-461772"/>
            <a:ext cx="8008355" cy="3263405"/>
          </a:xfrm>
          <a:custGeom>
            <a:avLst/>
            <a:gdLst/>
            <a:ahLst/>
            <a:cxnLst/>
            <a:rect l="l" t="t" r="r" b="b"/>
            <a:pathLst>
              <a:path w="8008355" h="3263405">
                <a:moveTo>
                  <a:pt x="0" y="3263405"/>
                </a:moveTo>
                <a:lnTo>
                  <a:pt x="8008355" y="3263405"/>
                </a:lnTo>
                <a:lnTo>
                  <a:pt x="8008355" y="0"/>
                </a:lnTo>
                <a:lnTo>
                  <a:pt x="0" y="0"/>
                </a:lnTo>
                <a:lnTo>
                  <a:pt x="0" y="3263405"/>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25" name="Freeform 25"/>
          <p:cNvSpPr/>
          <p:nvPr/>
        </p:nvSpPr>
        <p:spPr>
          <a:xfrm>
            <a:off x="-505448" y="8722551"/>
            <a:ext cx="19298896" cy="3715037"/>
          </a:xfrm>
          <a:custGeom>
            <a:avLst/>
            <a:gdLst/>
            <a:ahLst/>
            <a:cxnLst/>
            <a:rect l="l" t="t" r="r" b="b"/>
            <a:pathLst>
              <a:path w="19298896" h="3715037">
                <a:moveTo>
                  <a:pt x="0" y="0"/>
                </a:moveTo>
                <a:lnTo>
                  <a:pt x="19298896" y="0"/>
                </a:lnTo>
                <a:lnTo>
                  <a:pt x="19298896" y="3715038"/>
                </a:lnTo>
                <a:lnTo>
                  <a:pt x="0" y="371503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6" name="TextBox 26"/>
          <p:cNvSpPr txBox="1"/>
          <p:nvPr/>
        </p:nvSpPr>
        <p:spPr>
          <a:xfrm>
            <a:off x="3387316" y="1271251"/>
            <a:ext cx="11513368" cy="1749457"/>
          </a:xfrm>
          <a:prstGeom prst="rect">
            <a:avLst/>
          </a:prstGeom>
        </p:spPr>
        <p:txBody>
          <a:bodyPr lIns="0" tIns="0" rIns="0" bIns="0" rtlCol="0" anchor="t">
            <a:spAutoFit/>
          </a:bodyPr>
          <a:lstStyle/>
          <a:p>
            <a:pPr algn="ctr">
              <a:lnSpc>
                <a:spcPts val="14348"/>
              </a:lnSpc>
            </a:pPr>
            <a:r>
              <a:rPr lang="en-US" sz="10248">
                <a:solidFill>
                  <a:srgbClr val="000000"/>
                </a:solidFill>
                <a:latin typeface="Oswald Bold"/>
              </a:rPr>
              <a:t>PEMBAHASAN</a:t>
            </a:r>
          </a:p>
        </p:txBody>
      </p:sp>
      <p:sp>
        <p:nvSpPr>
          <p:cNvPr id="27" name="TextBox 27"/>
          <p:cNvSpPr txBox="1"/>
          <p:nvPr/>
        </p:nvSpPr>
        <p:spPr>
          <a:xfrm>
            <a:off x="2574499" y="3460701"/>
            <a:ext cx="5873976" cy="507365"/>
          </a:xfrm>
          <a:prstGeom prst="rect">
            <a:avLst/>
          </a:prstGeom>
        </p:spPr>
        <p:txBody>
          <a:bodyPr lIns="0" tIns="0" rIns="0" bIns="0" rtlCol="0" anchor="t">
            <a:spAutoFit/>
          </a:bodyPr>
          <a:lstStyle/>
          <a:p>
            <a:pPr algn="l">
              <a:lnSpc>
                <a:spcPts val="4060"/>
              </a:lnSpc>
            </a:pPr>
            <a:r>
              <a:rPr lang="en-US" sz="2900">
                <a:solidFill>
                  <a:srgbClr val="FFFFFF"/>
                </a:solidFill>
                <a:latin typeface="Roboto Bold"/>
              </a:rPr>
              <a:t>Corporate Sosial Responsilibity</a:t>
            </a:r>
          </a:p>
        </p:txBody>
      </p:sp>
      <p:sp>
        <p:nvSpPr>
          <p:cNvPr id="28" name="TextBox 28"/>
          <p:cNvSpPr txBox="1"/>
          <p:nvPr/>
        </p:nvSpPr>
        <p:spPr>
          <a:xfrm>
            <a:off x="2574499" y="4545727"/>
            <a:ext cx="4377954" cy="507365"/>
          </a:xfrm>
          <a:prstGeom prst="rect">
            <a:avLst/>
          </a:prstGeom>
        </p:spPr>
        <p:txBody>
          <a:bodyPr lIns="0" tIns="0" rIns="0" bIns="0" rtlCol="0" anchor="t">
            <a:spAutoFit/>
          </a:bodyPr>
          <a:lstStyle/>
          <a:p>
            <a:pPr algn="l">
              <a:lnSpc>
                <a:spcPts val="4060"/>
              </a:lnSpc>
            </a:pPr>
            <a:r>
              <a:rPr lang="en-US" sz="2900">
                <a:solidFill>
                  <a:srgbClr val="FFFFFF"/>
                </a:solidFill>
                <a:latin typeface="Roboto Bold"/>
              </a:rPr>
              <a:t>Investasi Sosial</a:t>
            </a:r>
          </a:p>
        </p:txBody>
      </p:sp>
      <p:sp>
        <p:nvSpPr>
          <p:cNvPr id="29" name="TextBox 29"/>
          <p:cNvSpPr txBox="1"/>
          <p:nvPr/>
        </p:nvSpPr>
        <p:spPr>
          <a:xfrm>
            <a:off x="10478753" y="3343672"/>
            <a:ext cx="4936364" cy="507365"/>
          </a:xfrm>
          <a:prstGeom prst="rect">
            <a:avLst/>
          </a:prstGeom>
        </p:spPr>
        <p:txBody>
          <a:bodyPr lIns="0" tIns="0" rIns="0" bIns="0" rtlCol="0" anchor="t">
            <a:spAutoFit/>
          </a:bodyPr>
          <a:lstStyle/>
          <a:p>
            <a:pPr algn="r">
              <a:lnSpc>
                <a:spcPts val="4060"/>
              </a:lnSpc>
            </a:pPr>
            <a:r>
              <a:rPr lang="en-US" sz="2900">
                <a:solidFill>
                  <a:srgbClr val="FFFFFF"/>
                </a:solidFill>
                <a:latin typeface="Roboto Bold"/>
              </a:rPr>
              <a:t>Sosial Impact Investing</a:t>
            </a:r>
          </a:p>
        </p:txBody>
      </p:sp>
      <p:sp>
        <p:nvSpPr>
          <p:cNvPr id="30" name="TextBox 30"/>
          <p:cNvSpPr txBox="1"/>
          <p:nvPr/>
        </p:nvSpPr>
        <p:spPr>
          <a:xfrm>
            <a:off x="8687371" y="4545727"/>
            <a:ext cx="6727745" cy="507365"/>
          </a:xfrm>
          <a:prstGeom prst="rect">
            <a:avLst/>
          </a:prstGeom>
        </p:spPr>
        <p:txBody>
          <a:bodyPr lIns="0" tIns="0" rIns="0" bIns="0" rtlCol="0" anchor="t">
            <a:spAutoFit/>
          </a:bodyPr>
          <a:lstStyle/>
          <a:p>
            <a:pPr algn="r">
              <a:lnSpc>
                <a:spcPts val="4060"/>
              </a:lnSpc>
            </a:pPr>
            <a:r>
              <a:rPr lang="en-US" sz="2900">
                <a:solidFill>
                  <a:srgbClr val="FFFFFF"/>
                </a:solidFill>
                <a:latin typeface="Roboto Bold"/>
              </a:rPr>
              <a:t>Metode Pengukuran Investasi</a:t>
            </a:r>
          </a:p>
        </p:txBody>
      </p:sp>
      <p:sp>
        <p:nvSpPr>
          <p:cNvPr id="31" name="TextBox 31"/>
          <p:cNvSpPr txBox="1"/>
          <p:nvPr/>
        </p:nvSpPr>
        <p:spPr>
          <a:xfrm>
            <a:off x="6050775" y="6051360"/>
            <a:ext cx="5273193" cy="1021715"/>
          </a:xfrm>
          <a:prstGeom prst="rect">
            <a:avLst/>
          </a:prstGeom>
        </p:spPr>
        <p:txBody>
          <a:bodyPr lIns="0" tIns="0" rIns="0" bIns="0" rtlCol="0" anchor="t">
            <a:spAutoFit/>
          </a:bodyPr>
          <a:lstStyle/>
          <a:p>
            <a:pPr algn="r">
              <a:lnSpc>
                <a:spcPts val="4060"/>
              </a:lnSpc>
            </a:pPr>
            <a:r>
              <a:rPr lang="en-US" sz="2900">
                <a:solidFill>
                  <a:srgbClr val="FFFFFF"/>
                </a:solidFill>
                <a:latin typeface="Roboto Bold"/>
              </a:rPr>
              <a:t>Implementasi Pengukuran Menggunakan Metode</a:t>
            </a:r>
          </a:p>
        </p:txBody>
      </p:sp>
      <p:sp>
        <p:nvSpPr>
          <p:cNvPr id="32" name="Freeform 32"/>
          <p:cNvSpPr/>
          <p:nvPr/>
        </p:nvSpPr>
        <p:spPr>
          <a:xfrm>
            <a:off x="218963" y="61242"/>
            <a:ext cx="5831812" cy="1483090"/>
          </a:xfrm>
          <a:custGeom>
            <a:avLst/>
            <a:gdLst/>
            <a:ahLst/>
            <a:cxnLst/>
            <a:rect l="l" t="t" r="r" b="b"/>
            <a:pathLst>
              <a:path w="5831812" h="1483090">
                <a:moveTo>
                  <a:pt x="0" y="0"/>
                </a:moveTo>
                <a:lnTo>
                  <a:pt x="5831812" y="0"/>
                </a:lnTo>
                <a:lnTo>
                  <a:pt x="5831812" y="1483091"/>
                </a:lnTo>
                <a:lnTo>
                  <a:pt x="0" y="1483091"/>
                </a:lnTo>
                <a:lnTo>
                  <a:pt x="0" y="0"/>
                </a:lnTo>
                <a:close/>
              </a:path>
            </a:pathLst>
          </a:custGeom>
          <a:blipFill>
            <a:blip r:embed="rId9"/>
            <a:stretch>
              <a:fillRect/>
            </a:stretch>
          </a:blipFill>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flipH="1">
            <a:off x="8332772" y="-66638"/>
            <a:ext cx="10420276" cy="10420276"/>
          </a:xfrm>
          <a:custGeom>
            <a:avLst/>
            <a:gdLst/>
            <a:ahLst/>
            <a:cxnLst/>
            <a:rect l="l" t="t" r="r" b="b"/>
            <a:pathLst>
              <a:path w="10420276" h="10420276">
                <a:moveTo>
                  <a:pt x="10420276" y="0"/>
                </a:moveTo>
                <a:lnTo>
                  <a:pt x="0" y="0"/>
                </a:lnTo>
                <a:lnTo>
                  <a:pt x="0" y="10420276"/>
                </a:lnTo>
                <a:lnTo>
                  <a:pt x="10420276" y="10420276"/>
                </a:lnTo>
                <a:lnTo>
                  <a:pt x="10420276"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661969" y="1904118"/>
            <a:ext cx="10714670" cy="906992"/>
          </a:xfrm>
          <a:prstGeom prst="rect">
            <a:avLst/>
          </a:prstGeom>
        </p:spPr>
        <p:txBody>
          <a:bodyPr lIns="0" tIns="0" rIns="0" bIns="0" rtlCol="0" anchor="t">
            <a:spAutoFit/>
          </a:bodyPr>
          <a:lstStyle/>
          <a:p>
            <a:pPr algn="l">
              <a:lnSpc>
                <a:spcPts val="7420"/>
              </a:lnSpc>
            </a:pPr>
            <a:r>
              <a:rPr lang="en-US" sz="5300">
                <a:solidFill>
                  <a:srgbClr val="022135"/>
                </a:solidFill>
                <a:latin typeface="Eastman Condensed Bold"/>
              </a:rPr>
              <a:t>CORPORATE SOSIAL RESPONSIBILITY </a:t>
            </a:r>
          </a:p>
        </p:txBody>
      </p:sp>
      <p:sp>
        <p:nvSpPr>
          <p:cNvPr id="5" name="Freeform 5"/>
          <p:cNvSpPr/>
          <p:nvPr/>
        </p:nvSpPr>
        <p:spPr>
          <a:xfrm>
            <a:off x="8913760" y="514350"/>
            <a:ext cx="9258300" cy="9258300"/>
          </a:xfrm>
          <a:custGeom>
            <a:avLst/>
            <a:gdLst/>
            <a:ahLst/>
            <a:cxnLst/>
            <a:rect l="l" t="t" r="r" b="b"/>
            <a:pathLst>
              <a:path w="9258300" h="9258300">
                <a:moveTo>
                  <a:pt x="0" y="0"/>
                </a:moveTo>
                <a:lnTo>
                  <a:pt x="9258300" y="0"/>
                </a:lnTo>
                <a:lnTo>
                  <a:pt x="9258300" y="9258300"/>
                </a:lnTo>
                <a:lnTo>
                  <a:pt x="0" y="9258300"/>
                </a:lnTo>
                <a:lnTo>
                  <a:pt x="0" y="0"/>
                </a:lnTo>
                <a:close/>
              </a:path>
            </a:pathLst>
          </a:custGeom>
          <a:blipFill>
            <a:blip r:embed="rId5"/>
            <a:stretch>
              <a:fillRect/>
            </a:stretch>
          </a:blipFill>
        </p:spPr>
      </p:sp>
      <p:grpSp>
        <p:nvGrpSpPr>
          <p:cNvPr id="6" name="Group 6"/>
          <p:cNvGrpSpPr>
            <a:grpSpLocks noChangeAspect="1"/>
          </p:cNvGrpSpPr>
          <p:nvPr/>
        </p:nvGrpSpPr>
        <p:grpSpPr>
          <a:xfrm>
            <a:off x="9578944" y="1179534"/>
            <a:ext cx="7927932" cy="7927932"/>
            <a:chOff x="0" y="0"/>
            <a:chExt cx="6350000" cy="6350000"/>
          </a:xfrm>
        </p:grpSpPr>
        <p:sp>
          <p:nvSpPr>
            <p:cNvPr id="7" name="Freeform 7"/>
            <p:cNvSpPr/>
            <p:nvPr/>
          </p:nvSpPr>
          <p:spPr>
            <a:xfrm>
              <a:off x="-156812" y="-5088"/>
              <a:ext cx="6663624" cy="6360176"/>
            </a:xfrm>
            <a:custGeom>
              <a:avLst/>
              <a:gdLst/>
              <a:ahLst/>
              <a:cxnLst/>
              <a:rect l="l" t="t" r="r" b="b"/>
              <a:pathLst>
                <a:path w="6663624" h="6360176">
                  <a:moveTo>
                    <a:pt x="3331812" y="5088"/>
                  </a:moveTo>
                  <a:lnTo>
                    <a:pt x="3331812" y="5088"/>
                  </a:lnTo>
                  <a:cubicBezTo>
                    <a:pt x="2194111" y="0"/>
                    <a:pt x="1140649" y="604036"/>
                    <a:pt x="570324" y="1588475"/>
                  </a:cubicBezTo>
                  <a:cubicBezTo>
                    <a:pt x="0" y="2572913"/>
                    <a:pt x="0" y="3787263"/>
                    <a:pt x="570324" y="4771701"/>
                  </a:cubicBezTo>
                  <a:cubicBezTo>
                    <a:pt x="1140649" y="5756140"/>
                    <a:pt x="2194111" y="6360176"/>
                    <a:pt x="3331812" y="6355088"/>
                  </a:cubicBezTo>
                  <a:cubicBezTo>
                    <a:pt x="4469513" y="6360176"/>
                    <a:pt x="5522976" y="5756140"/>
                    <a:pt x="6093300" y="4771701"/>
                  </a:cubicBezTo>
                  <a:cubicBezTo>
                    <a:pt x="6663624" y="3787263"/>
                    <a:pt x="6663624" y="2572913"/>
                    <a:pt x="6093300" y="1588475"/>
                  </a:cubicBezTo>
                  <a:cubicBezTo>
                    <a:pt x="5522976" y="604036"/>
                    <a:pt x="4469513" y="0"/>
                    <a:pt x="3331812" y="5088"/>
                  </a:cubicBezTo>
                  <a:close/>
                </a:path>
              </a:pathLst>
            </a:custGeom>
            <a:solidFill>
              <a:srgbClr val="FFFFFF"/>
            </a:solidFill>
          </p:spPr>
        </p:sp>
        <p:sp>
          <p:nvSpPr>
            <p:cNvPr id="8" name="Freeform 8"/>
            <p:cNvSpPr/>
            <p:nvPr/>
          </p:nvSpPr>
          <p:spPr>
            <a:xfrm>
              <a:off x="284320" y="415956"/>
              <a:ext cx="5781360" cy="5518089"/>
            </a:xfrm>
            <a:custGeom>
              <a:avLst/>
              <a:gdLst/>
              <a:ahLst/>
              <a:cxnLst/>
              <a:rect l="l" t="t" r="r" b="b"/>
              <a:pathLst>
                <a:path w="5781360" h="5518089">
                  <a:moveTo>
                    <a:pt x="2890680" y="4414"/>
                  </a:moveTo>
                  <a:cubicBezTo>
                    <a:pt x="1903611" y="0"/>
                    <a:pt x="989627" y="524062"/>
                    <a:pt x="494813" y="1378160"/>
                  </a:cubicBezTo>
                  <a:cubicBezTo>
                    <a:pt x="0" y="2232259"/>
                    <a:pt x="0" y="3285829"/>
                    <a:pt x="494813" y="4139928"/>
                  </a:cubicBezTo>
                  <a:cubicBezTo>
                    <a:pt x="989627" y="4994026"/>
                    <a:pt x="1903611" y="5518088"/>
                    <a:pt x="2890680" y="5513674"/>
                  </a:cubicBezTo>
                  <a:cubicBezTo>
                    <a:pt x="3877749" y="5518088"/>
                    <a:pt x="4791733" y="4994026"/>
                    <a:pt x="5286547" y="4139928"/>
                  </a:cubicBezTo>
                  <a:cubicBezTo>
                    <a:pt x="5781360" y="3285829"/>
                    <a:pt x="5781360" y="2232259"/>
                    <a:pt x="5286547" y="1378161"/>
                  </a:cubicBezTo>
                  <a:cubicBezTo>
                    <a:pt x="4791733" y="524062"/>
                    <a:pt x="3877749" y="0"/>
                    <a:pt x="2890680" y="4414"/>
                  </a:cubicBezTo>
                  <a:close/>
                </a:path>
              </a:pathLst>
            </a:custGeom>
            <a:blipFill>
              <a:blip r:embed="rId6"/>
              <a:stretch>
                <a:fillRect l="-20590" r="-29012"/>
              </a:stretch>
            </a:blipFill>
          </p:spPr>
        </p:sp>
      </p:grpSp>
      <p:sp>
        <p:nvSpPr>
          <p:cNvPr id="9" name="AutoShape 9"/>
          <p:cNvSpPr/>
          <p:nvPr/>
        </p:nvSpPr>
        <p:spPr>
          <a:xfrm>
            <a:off x="1028700" y="3263547"/>
            <a:ext cx="4021136" cy="0"/>
          </a:xfrm>
          <a:prstGeom prst="line">
            <a:avLst/>
          </a:prstGeom>
          <a:ln w="66675" cap="flat">
            <a:solidFill>
              <a:srgbClr val="FDB813"/>
            </a:solidFill>
            <a:prstDash val="solid"/>
            <a:headEnd type="none" w="sm" len="sm"/>
            <a:tailEnd type="none" w="sm" len="sm"/>
          </a:ln>
        </p:spPr>
      </p:sp>
      <p:sp>
        <p:nvSpPr>
          <p:cNvPr id="10" name="Freeform 10"/>
          <p:cNvSpPr/>
          <p:nvPr/>
        </p:nvSpPr>
        <p:spPr>
          <a:xfrm>
            <a:off x="15693555" y="1029523"/>
            <a:ext cx="1813321" cy="300022"/>
          </a:xfrm>
          <a:custGeom>
            <a:avLst/>
            <a:gdLst/>
            <a:ahLst/>
            <a:cxnLst/>
            <a:rect l="l" t="t" r="r" b="b"/>
            <a:pathLst>
              <a:path w="1813321" h="300022">
                <a:moveTo>
                  <a:pt x="0" y="0"/>
                </a:moveTo>
                <a:lnTo>
                  <a:pt x="1813321" y="0"/>
                </a:lnTo>
                <a:lnTo>
                  <a:pt x="1813321" y="300022"/>
                </a:lnTo>
                <a:lnTo>
                  <a:pt x="0" y="300022"/>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1" name="Freeform 11"/>
          <p:cNvSpPr/>
          <p:nvPr/>
        </p:nvSpPr>
        <p:spPr>
          <a:xfrm>
            <a:off x="-2011109" y="-2057400"/>
            <a:ext cx="3561608" cy="3643588"/>
          </a:xfrm>
          <a:custGeom>
            <a:avLst/>
            <a:gdLst/>
            <a:ahLst/>
            <a:cxnLst/>
            <a:rect l="l" t="t" r="r" b="b"/>
            <a:pathLst>
              <a:path w="3561608" h="3643588">
                <a:moveTo>
                  <a:pt x="0" y="0"/>
                </a:moveTo>
                <a:lnTo>
                  <a:pt x="3561608" y="0"/>
                </a:lnTo>
                <a:lnTo>
                  <a:pt x="3561608" y="3643588"/>
                </a:lnTo>
                <a:lnTo>
                  <a:pt x="0" y="3643588"/>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2" name="TextBox 12"/>
          <p:cNvSpPr txBox="1"/>
          <p:nvPr/>
        </p:nvSpPr>
        <p:spPr>
          <a:xfrm>
            <a:off x="1028700" y="3655152"/>
            <a:ext cx="7582872" cy="5251450"/>
          </a:xfrm>
          <a:prstGeom prst="rect">
            <a:avLst/>
          </a:prstGeom>
        </p:spPr>
        <p:txBody>
          <a:bodyPr lIns="0" tIns="0" rIns="0" bIns="0" rtlCol="0" anchor="t">
            <a:spAutoFit/>
          </a:bodyPr>
          <a:lstStyle/>
          <a:p>
            <a:pPr algn="just">
              <a:lnSpc>
                <a:spcPts val="3499"/>
              </a:lnSpc>
            </a:pPr>
            <a:r>
              <a:rPr lang="en-US" sz="2499">
                <a:solidFill>
                  <a:srgbClr val="022135"/>
                </a:solidFill>
                <a:latin typeface="Public Sans"/>
              </a:rPr>
              <a:t>Menurut The World Business Council for Sustainable Development (WBCSD), Corporate Social Responsibility (CSR) atau tanggung jawab sosial perusahaan didefinisikan sebagai komitmen bisnis untuk memberikan kontribusi bagi pembangunan ekonomi berkelanjutan, melalui kerja sama dengan para karyawan serta perwakilan mereka, keluarga mereka, komunitas setempat maupun masyarakat umum untuk meningkatkan kualitas kehidupan dengan cara yang bermanfaat baik bagi bisnis sendiri maupun untuk pembangunan (Poerwanto, 2010:18).</a:t>
            </a:r>
          </a:p>
        </p:txBody>
      </p:sp>
      <p:sp>
        <p:nvSpPr>
          <p:cNvPr id="13" name="Freeform 13"/>
          <p:cNvSpPr/>
          <p:nvPr/>
        </p:nvSpPr>
        <p:spPr>
          <a:xfrm>
            <a:off x="1028700" y="0"/>
            <a:ext cx="5831812" cy="1483090"/>
          </a:xfrm>
          <a:custGeom>
            <a:avLst/>
            <a:gdLst/>
            <a:ahLst/>
            <a:cxnLst/>
            <a:rect l="l" t="t" r="r" b="b"/>
            <a:pathLst>
              <a:path w="5831812" h="1483090">
                <a:moveTo>
                  <a:pt x="0" y="0"/>
                </a:moveTo>
                <a:lnTo>
                  <a:pt x="5831812" y="0"/>
                </a:lnTo>
                <a:lnTo>
                  <a:pt x="5831812" y="1483090"/>
                </a:lnTo>
                <a:lnTo>
                  <a:pt x="0" y="1483090"/>
                </a:lnTo>
                <a:lnTo>
                  <a:pt x="0" y="0"/>
                </a:lnTo>
                <a:close/>
              </a:path>
            </a:pathLst>
          </a:custGeom>
          <a:blipFill>
            <a:blip r:embed="rId11"/>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216380" y="-235225"/>
            <a:ext cx="7291163" cy="10757450"/>
            <a:chOff x="0" y="0"/>
            <a:chExt cx="9721551" cy="14343266"/>
          </a:xfrm>
        </p:grpSpPr>
        <p:pic>
          <p:nvPicPr>
            <p:cNvPr id="4" name="Picture 4"/>
            <p:cNvPicPr>
              <a:picLocks noChangeAspect="1"/>
            </p:cNvPicPr>
            <p:nvPr/>
          </p:nvPicPr>
          <p:blipFill>
            <a:blip r:embed="rId3"/>
            <a:srcRect l="24878" r="36882"/>
            <a:stretch>
              <a:fillRect/>
            </a:stretch>
          </p:blipFill>
          <p:spPr>
            <a:xfrm>
              <a:off x="0" y="0"/>
              <a:ext cx="9721551" cy="14343266"/>
            </a:xfrm>
            <a:prstGeom prst="rect">
              <a:avLst/>
            </a:prstGeom>
          </p:spPr>
        </p:pic>
      </p:grpSp>
      <p:sp>
        <p:nvSpPr>
          <p:cNvPr id="5" name="AutoShape 5"/>
          <p:cNvSpPr/>
          <p:nvPr/>
        </p:nvSpPr>
        <p:spPr>
          <a:xfrm>
            <a:off x="1028700" y="3493239"/>
            <a:ext cx="4021136" cy="0"/>
          </a:xfrm>
          <a:prstGeom prst="line">
            <a:avLst/>
          </a:prstGeom>
          <a:ln w="66675" cap="flat">
            <a:solidFill>
              <a:srgbClr val="FDB813"/>
            </a:solidFill>
            <a:prstDash val="solid"/>
            <a:headEnd type="none" w="sm" len="sm"/>
            <a:tailEnd type="none" w="sm" len="sm"/>
          </a:ln>
        </p:spPr>
      </p:sp>
      <p:grpSp>
        <p:nvGrpSpPr>
          <p:cNvPr id="6" name="Group 6"/>
          <p:cNvGrpSpPr/>
          <p:nvPr/>
        </p:nvGrpSpPr>
        <p:grpSpPr>
          <a:xfrm>
            <a:off x="1028700" y="8168118"/>
            <a:ext cx="3892627" cy="835458"/>
            <a:chOff x="0" y="0"/>
            <a:chExt cx="1025219" cy="220038"/>
          </a:xfrm>
        </p:grpSpPr>
        <p:sp>
          <p:nvSpPr>
            <p:cNvPr id="7" name="Freeform 7"/>
            <p:cNvSpPr/>
            <p:nvPr/>
          </p:nvSpPr>
          <p:spPr>
            <a:xfrm>
              <a:off x="0" y="0"/>
              <a:ext cx="1025219" cy="220038"/>
            </a:xfrm>
            <a:custGeom>
              <a:avLst/>
              <a:gdLst/>
              <a:ahLst/>
              <a:cxnLst/>
              <a:rect l="l" t="t" r="r" b="b"/>
              <a:pathLst>
                <a:path w="1025219" h="220038">
                  <a:moveTo>
                    <a:pt x="79555" y="0"/>
                  </a:moveTo>
                  <a:lnTo>
                    <a:pt x="945664" y="0"/>
                  </a:lnTo>
                  <a:cubicBezTo>
                    <a:pt x="989601" y="0"/>
                    <a:pt x="1025219" y="35618"/>
                    <a:pt x="1025219" y="79555"/>
                  </a:cubicBezTo>
                  <a:lnTo>
                    <a:pt x="1025219" y="140484"/>
                  </a:lnTo>
                  <a:cubicBezTo>
                    <a:pt x="1025219" y="161583"/>
                    <a:pt x="1016837" y="181818"/>
                    <a:pt x="1001918" y="196737"/>
                  </a:cubicBezTo>
                  <a:cubicBezTo>
                    <a:pt x="986998" y="211657"/>
                    <a:pt x="966763" y="220038"/>
                    <a:pt x="945664" y="220038"/>
                  </a:cubicBezTo>
                  <a:lnTo>
                    <a:pt x="79555" y="220038"/>
                  </a:lnTo>
                  <a:cubicBezTo>
                    <a:pt x="35618" y="220038"/>
                    <a:pt x="0" y="184420"/>
                    <a:pt x="0" y="140484"/>
                  </a:cubicBezTo>
                  <a:lnTo>
                    <a:pt x="0" y="79555"/>
                  </a:lnTo>
                  <a:cubicBezTo>
                    <a:pt x="0" y="58455"/>
                    <a:pt x="8382" y="38220"/>
                    <a:pt x="23301" y="23301"/>
                  </a:cubicBezTo>
                  <a:cubicBezTo>
                    <a:pt x="38220" y="8382"/>
                    <a:pt x="58455" y="0"/>
                    <a:pt x="79555" y="0"/>
                  </a:cubicBezTo>
                  <a:close/>
                </a:path>
              </a:pathLst>
            </a:custGeom>
            <a:solidFill>
              <a:srgbClr val="FDB813"/>
            </a:solidFill>
          </p:spPr>
        </p:sp>
        <p:sp>
          <p:nvSpPr>
            <p:cNvPr id="8" name="TextBox 8"/>
            <p:cNvSpPr txBox="1"/>
            <p:nvPr/>
          </p:nvSpPr>
          <p:spPr>
            <a:xfrm>
              <a:off x="0" y="-38100"/>
              <a:ext cx="1025219" cy="258138"/>
            </a:xfrm>
            <a:prstGeom prst="rect">
              <a:avLst/>
            </a:prstGeom>
          </p:spPr>
          <p:txBody>
            <a:bodyPr lIns="50800" tIns="50800" rIns="50800" bIns="50800" rtlCol="0" anchor="ctr"/>
            <a:lstStyle/>
            <a:p>
              <a:pPr algn="ctr">
                <a:lnSpc>
                  <a:spcPts val="2659"/>
                </a:lnSpc>
              </a:pPr>
              <a:endParaRPr/>
            </a:p>
          </p:txBody>
        </p:sp>
      </p:grpSp>
      <p:sp>
        <p:nvSpPr>
          <p:cNvPr id="9" name="TextBox 9"/>
          <p:cNvSpPr txBox="1"/>
          <p:nvPr/>
        </p:nvSpPr>
        <p:spPr>
          <a:xfrm>
            <a:off x="1511315" y="8285277"/>
            <a:ext cx="2567598" cy="490855"/>
          </a:xfrm>
          <a:prstGeom prst="rect">
            <a:avLst/>
          </a:prstGeom>
        </p:spPr>
        <p:txBody>
          <a:bodyPr lIns="0" tIns="0" rIns="0" bIns="0" rtlCol="0" anchor="t">
            <a:spAutoFit/>
          </a:bodyPr>
          <a:lstStyle/>
          <a:p>
            <a:pPr algn="just">
              <a:lnSpc>
                <a:spcPts val="3919"/>
              </a:lnSpc>
            </a:pPr>
            <a:r>
              <a:rPr lang="en-US" sz="2799">
                <a:solidFill>
                  <a:srgbClr val="000000"/>
                </a:solidFill>
                <a:latin typeface="Public Sans Bold"/>
              </a:rPr>
              <a:t>Selanjutnya</a:t>
            </a:r>
          </a:p>
        </p:txBody>
      </p:sp>
      <p:sp>
        <p:nvSpPr>
          <p:cNvPr id="10" name="AutoShape 10"/>
          <p:cNvSpPr/>
          <p:nvPr/>
        </p:nvSpPr>
        <p:spPr>
          <a:xfrm flipV="1">
            <a:off x="3700756" y="8634878"/>
            <a:ext cx="756314" cy="7430"/>
          </a:xfrm>
          <a:prstGeom prst="line">
            <a:avLst/>
          </a:prstGeom>
          <a:ln w="57150" cap="flat">
            <a:solidFill>
              <a:srgbClr val="000000"/>
            </a:solidFill>
            <a:prstDash val="solid"/>
            <a:headEnd type="none" w="sm" len="sm"/>
            <a:tailEnd type="arrow" w="med" len="sm"/>
          </a:ln>
        </p:spPr>
      </p:sp>
      <p:grpSp>
        <p:nvGrpSpPr>
          <p:cNvPr id="11" name="Group 11"/>
          <p:cNvGrpSpPr/>
          <p:nvPr/>
        </p:nvGrpSpPr>
        <p:grpSpPr>
          <a:xfrm>
            <a:off x="10725918" y="596856"/>
            <a:ext cx="980923" cy="3086100"/>
            <a:chOff x="0" y="0"/>
            <a:chExt cx="258350" cy="812800"/>
          </a:xfrm>
        </p:grpSpPr>
        <p:sp>
          <p:nvSpPr>
            <p:cNvPr id="12" name="Freeform 12"/>
            <p:cNvSpPr/>
            <p:nvPr/>
          </p:nvSpPr>
          <p:spPr>
            <a:xfrm>
              <a:off x="0" y="0"/>
              <a:ext cx="258350" cy="812800"/>
            </a:xfrm>
            <a:custGeom>
              <a:avLst/>
              <a:gdLst/>
              <a:ahLst/>
              <a:cxnLst/>
              <a:rect l="l" t="t" r="r" b="b"/>
              <a:pathLst>
                <a:path w="258350" h="812800">
                  <a:moveTo>
                    <a:pt x="0" y="0"/>
                  </a:moveTo>
                  <a:lnTo>
                    <a:pt x="258350" y="0"/>
                  </a:lnTo>
                  <a:lnTo>
                    <a:pt x="258350" y="812800"/>
                  </a:lnTo>
                  <a:lnTo>
                    <a:pt x="0" y="812800"/>
                  </a:lnTo>
                  <a:close/>
                </a:path>
              </a:pathLst>
            </a:custGeom>
            <a:solidFill>
              <a:srgbClr val="013049"/>
            </a:solidFill>
          </p:spPr>
        </p:sp>
        <p:sp>
          <p:nvSpPr>
            <p:cNvPr id="13" name="TextBox 13"/>
            <p:cNvSpPr txBox="1"/>
            <p:nvPr/>
          </p:nvSpPr>
          <p:spPr>
            <a:xfrm>
              <a:off x="0" y="-38100"/>
              <a:ext cx="258350" cy="8509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243000" y="2282781"/>
            <a:ext cx="15802000" cy="1069976"/>
          </a:xfrm>
          <a:prstGeom prst="rect">
            <a:avLst/>
          </a:prstGeom>
        </p:spPr>
        <p:txBody>
          <a:bodyPr lIns="0" tIns="0" rIns="0" bIns="0" rtlCol="0" anchor="t">
            <a:spAutoFit/>
          </a:bodyPr>
          <a:lstStyle/>
          <a:p>
            <a:pPr algn="l">
              <a:lnSpc>
                <a:spcPts val="8000"/>
              </a:lnSpc>
            </a:pPr>
            <a:r>
              <a:rPr lang="en-US" sz="8000">
                <a:solidFill>
                  <a:srgbClr val="013049"/>
                </a:solidFill>
                <a:latin typeface="Eastman Condensed Bold"/>
              </a:rPr>
              <a:t>INVESTASI SOSIAL</a:t>
            </a:r>
          </a:p>
        </p:txBody>
      </p:sp>
      <p:sp>
        <p:nvSpPr>
          <p:cNvPr id="15" name="TextBox 15"/>
          <p:cNvSpPr txBox="1"/>
          <p:nvPr/>
        </p:nvSpPr>
        <p:spPr>
          <a:xfrm>
            <a:off x="1028700" y="4117170"/>
            <a:ext cx="8672330" cy="1870075"/>
          </a:xfrm>
          <a:prstGeom prst="rect">
            <a:avLst/>
          </a:prstGeom>
        </p:spPr>
        <p:txBody>
          <a:bodyPr lIns="0" tIns="0" rIns="0" bIns="0" rtlCol="0" anchor="t">
            <a:spAutoFit/>
          </a:bodyPr>
          <a:lstStyle/>
          <a:p>
            <a:pPr algn="just">
              <a:lnSpc>
                <a:spcPts val="2974"/>
              </a:lnSpc>
            </a:pPr>
            <a:r>
              <a:rPr lang="en-US" sz="2499">
                <a:solidFill>
                  <a:srgbClr val="000000"/>
                </a:solidFill>
                <a:latin typeface="Public Sans"/>
              </a:rPr>
              <a:t>IInternational Finance Corporation (IFC) mendefinisikan investasi sosial sebagai bentuk kontribusi sosial perusahaan untuk membantu masyarakat di sekitar lokasi operasi perusahaan dan bertujuan untuk pengembangan masyarakat.</a:t>
            </a:r>
          </a:p>
        </p:txBody>
      </p:sp>
      <p:sp>
        <p:nvSpPr>
          <p:cNvPr id="16" name="Freeform 16"/>
          <p:cNvSpPr/>
          <p:nvPr/>
        </p:nvSpPr>
        <p:spPr>
          <a:xfrm>
            <a:off x="7887709" y="8476111"/>
            <a:ext cx="1813321" cy="300022"/>
          </a:xfrm>
          <a:custGeom>
            <a:avLst/>
            <a:gdLst/>
            <a:ahLst/>
            <a:cxnLst/>
            <a:rect l="l" t="t" r="r" b="b"/>
            <a:pathLst>
              <a:path w="1813321" h="300022">
                <a:moveTo>
                  <a:pt x="0" y="0"/>
                </a:moveTo>
                <a:lnTo>
                  <a:pt x="1813321" y="0"/>
                </a:lnTo>
                <a:lnTo>
                  <a:pt x="1813321" y="300022"/>
                </a:lnTo>
                <a:lnTo>
                  <a:pt x="0" y="30002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7" name="Freeform 17"/>
          <p:cNvSpPr/>
          <p:nvPr/>
        </p:nvSpPr>
        <p:spPr>
          <a:xfrm>
            <a:off x="-2011109" y="-2057400"/>
            <a:ext cx="3386232" cy="3464176"/>
          </a:xfrm>
          <a:custGeom>
            <a:avLst/>
            <a:gdLst/>
            <a:ahLst/>
            <a:cxnLst/>
            <a:rect l="l" t="t" r="r" b="b"/>
            <a:pathLst>
              <a:path w="3386232" h="3464176">
                <a:moveTo>
                  <a:pt x="0" y="0"/>
                </a:moveTo>
                <a:lnTo>
                  <a:pt x="3386233" y="0"/>
                </a:lnTo>
                <a:lnTo>
                  <a:pt x="3386233" y="3464176"/>
                </a:lnTo>
                <a:lnTo>
                  <a:pt x="0" y="346417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8" name="TextBox 18"/>
          <p:cNvSpPr txBox="1"/>
          <p:nvPr/>
        </p:nvSpPr>
        <p:spPr>
          <a:xfrm>
            <a:off x="1028700" y="6090257"/>
            <a:ext cx="8672330" cy="1746250"/>
          </a:xfrm>
          <a:prstGeom prst="rect">
            <a:avLst/>
          </a:prstGeom>
        </p:spPr>
        <p:txBody>
          <a:bodyPr lIns="0" tIns="0" rIns="0" bIns="0" rtlCol="0" anchor="t">
            <a:spAutoFit/>
          </a:bodyPr>
          <a:lstStyle/>
          <a:p>
            <a:pPr algn="just">
              <a:lnSpc>
                <a:spcPts val="3499"/>
              </a:lnSpc>
            </a:pPr>
            <a:r>
              <a:rPr lang="en-US" sz="2499">
                <a:solidFill>
                  <a:srgbClr val="000000"/>
                </a:solidFill>
                <a:latin typeface="Public Sans"/>
              </a:rPr>
              <a:t>Investasi sosial tidak seperti investasi finansial yang bisa menguntungkan karena volatilitas harga, dalam investasi sosial akan lebih menguntungkan bila volatilitas di dalam masyarakat dapat teredam.</a:t>
            </a:r>
          </a:p>
        </p:txBody>
      </p:sp>
      <p:sp>
        <p:nvSpPr>
          <p:cNvPr id="19" name="Freeform 19"/>
          <p:cNvSpPr/>
          <p:nvPr/>
        </p:nvSpPr>
        <p:spPr>
          <a:xfrm>
            <a:off x="1163006" y="142466"/>
            <a:ext cx="5831812" cy="1483090"/>
          </a:xfrm>
          <a:custGeom>
            <a:avLst/>
            <a:gdLst/>
            <a:ahLst/>
            <a:cxnLst/>
            <a:rect l="l" t="t" r="r" b="b"/>
            <a:pathLst>
              <a:path w="5831812" h="1483090">
                <a:moveTo>
                  <a:pt x="0" y="0"/>
                </a:moveTo>
                <a:lnTo>
                  <a:pt x="5831813" y="0"/>
                </a:lnTo>
                <a:lnTo>
                  <a:pt x="5831813" y="1483090"/>
                </a:lnTo>
                <a:lnTo>
                  <a:pt x="0" y="1483090"/>
                </a:lnTo>
                <a:lnTo>
                  <a:pt x="0" y="0"/>
                </a:lnTo>
                <a:close/>
              </a:path>
            </a:pathLst>
          </a:custGeom>
          <a:blipFill>
            <a:blip r:embed="rId8"/>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Freeform 3"/>
          <p:cNvSpPr/>
          <p:nvPr/>
        </p:nvSpPr>
        <p:spPr>
          <a:xfrm>
            <a:off x="-713174" y="0"/>
            <a:ext cx="10420276" cy="10420276"/>
          </a:xfrm>
          <a:custGeom>
            <a:avLst/>
            <a:gdLst/>
            <a:ahLst/>
            <a:cxnLst/>
            <a:rect l="l" t="t" r="r" b="b"/>
            <a:pathLst>
              <a:path w="10420276" h="10420276">
                <a:moveTo>
                  <a:pt x="0" y="0"/>
                </a:moveTo>
                <a:lnTo>
                  <a:pt x="10420275" y="0"/>
                </a:lnTo>
                <a:lnTo>
                  <a:pt x="10420275" y="10420276"/>
                </a:lnTo>
                <a:lnTo>
                  <a:pt x="0" y="1042027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4" name="Group 4"/>
          <p:cNvGrpSpPr/>
          <p:nvPr/>
        </p:nvGrpSpPr>
        <p:grpSpPr>
          <a:xfrm>
            <a:off x="8646342" y="2119071"/>
            <a:ext cx="9023542" cy="1417250"/>
            <a:chOff x="0" y="0"/>
            <a:chExt cx="2376571" cy="373267"/>
          </a:xfrm>
        </p:grpSpPr>
        <p:sp>
          <p:nvSpPr>
            <p:cNvPr id="5" name="Freeform 5"/>
            <p:cNvSpPr/>
            <p:nvPr/>
          </p:nvSpPr>
          <p:spPr>
            <a:xfrm>
              <a:off x="0" y="0"/>
              <a:ext cx="2376571" cy="373267"/>
            </a:xfrm>
            <a:custGeom>
              <a:avLst/>
              <a:gdLst/>
              <a:ahLst/>
              <a:cxnLst/>
              <a:rect l="l" t="t" r="r" b="b"/>
              <a:pathLst>
                <a:path w="2376571" h="373267">
                  <a:moveTo>
                    <a:pt x="55768" y="0"/>
                  </a:moveTo>
                  <a:lnTo>
                    <a:pt x="2320803" y="0"/>
                  </a:lnTo>
                  <a:cubicBezTo>
                    <a:pt x="2351602" y="0"/>
                    <a:pt x="2376571" y="24968"/>
                    <a:pt x="2376571" y="55768"/>
                  </a:cubicBezTo>
                  <a:lnTo>
                    <a:pt x="2376571" y="317499"/>
                  </a:lnTo>
                  <a:cubicBezTo>
                    <a:pt x="2376571" y="348299"/>
                    <a:pt x="2351602" y="373267"/>
                    <a:pt x="2320803" y="373267"/>
                  </a:cubicBezTo>
                  <a:lnTo>
                    <a:pt x="55768" y="373267"/>
                  </a:lnTo>
                  <a:cubicBezTo>
                    <a:pt x="24968" y="373267"/>
                    <a:pt x="0" y="348299"/>
                    <a:pt x="0" y="317499"/>
                  </a:cubicBezTo>
                  <a:lnTo>
                    <a:pt x="0" y="55768"/>
                  </a:lnTo>
                  <a:cubicBezTo>
                    <a:pt x="0" y="24968"/>
                    <a:pt x="24968" y="0"/>
                    <a:pt x="55768" y="0"/>
                  </a:cubicBezTo>
                  <a:close/>
                </a:path>
              </a:pathLst>
            </a:custGeom>
            <a:solidFill>
              <a:srgbClr val="013049"/>
            </a:solidFill>
          </p:spPr>
        </p:sp>
        <p:sp>
          <p:nvSpPr>
            <p:cNvPr id="6" name="TextBox 6"/>
            <p:cNvSpPr txBox="1"/>
            <p:nvPr/>
          </p:nvSpPr>
          <p:spPr>
            <a:xfrm>
              <a:off x="0" y="-38100"/>
              <a:ext cx="2376571" cy="411367"/>
            </a:xfrm>
            <a:prstGeom prst="rect">
              <a:avLst/>
            </a:prstGeom>
          </p:spPr>
          <p:txBody>
            <a:bodyPr lIns="50800" tIns="50800" rIns="50800" bIns="50800" rtlCol="0" anchor="ctr"/>
            <a:lstStyle/>
            <a:p>
              <a:pPr algn="ctr">
                <a:lnSpc>
                  <a:spcPts val="3079"/>
                </a:lnSpc>
              </a:pPr>
              <a:endParaRPr/>
            </a:p>
          </p:txBody>
        </p:sp>
      </p:grpSp>
      <p:grpSp>
        <p:nvGrpSpPr>
          <p:cNvPr id="7" name="Group 7"/>
          <p:cNvGrpSpPr/>
          <p:nvPr/>
        </p:nvGrpSpPr>
        <p:grpSpPr>
          <a:xfrm>
            <a:off x="8877552" y="2345312"/>
            <a:ext cx="827192" cy="82719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DB813"/>
            </a:solidFill>
          </p:spPr>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629463" y="3357906"/>
            <a:ext cx="6248519" cy="6248519"/>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id="12" name="TextBox 12"/>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444061" y="3172504"/>
            <a:ext cx="6619323" cy="6619323"/>
          </a:xfrm>
          <a:custGeom>
            <a:avLst/>
            <a:gdLst/>
            <a:ahLst/>
            <a:cxnLst/>
            <a:rect l="l" t="t" r="r" b="b"/>
            <a:pathLst>
              <a:path w="6619323" h="6619323">
                <a:moveTo>
                  <a:pt x="0" y="0"/>
                </a:moveTo>
                <a:lnTo>
                  <a:pt x="6619322" y="0"/>
                </a:lnTo>
                <a:lnTo>
                  <a:pt x="6619322" y="6619323"/>
                </a:lnTo>
                <a:lnTo>
                  <a:pt x="0" y="6619323"/>
                </a:lnTo>
                <a:lnTo>
                  <a:pt x="0" y="0"/>
                </a:lnTo>
                <a:close/>
              </a:path>
            </a:pathLst>
          </a:custGeom>
          <a:blipFill>
            <a:blip r:embed="rId5"/>
            <a:stretch>
              <a:fillRect/>
            </a:stretch>
          </a:blipFill>
        </p:spPr>
      </p:sp>
      <p:grpSp>
        <p:nvGrpSpPr>
          <p:cNvPr id="14" name="Group 14"/>
          <p:cNvGrpSpPr>
            <a:grpSpLocks noChangeAspect="1"/>
          </p:cNvGrpSpPr>
          <p:nvPr/>
        </p:nvGrpSpPr>
        <p:grpSpPr>
          <a:xfrm>
            <a:off x="1905705" y="3634160"/>
            <a:ext cx="5696035" cy="5696012"/>
            <a:chOff x="0" y="0"/>
            <a:chExt cx="6350000" cy="6349975"/>
          </a:xfrm>
        </p:grpSpPr>
        <p:sp>
          <p:nvSpPr>
            <p:cNvPr id="15" name="Freeform 15"/>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l="-24906" r="-24906"/>
              </a:stretch>
            </a:blipFill>
          </p:spPr>
        </p:sp>
      </p:grpSp>
      <p:sp>
        <p:nvSpPr>
          <p:cNvPr id="16" name="TextBox 16"/>
          <p:cNvSpPr txBox="1"/>
          <p:nvPr/>
        </p:nvSpPr>
        <p:spPr>
          <a:xfrm>
            <a:off x="9870190" y="2646706"/>
            <a:ext cx="7528328" cy="711200"/>
          </a:xfrm>
          <a:prstGeom prst="rect">
            <a:avLst/>
          </a:prstGeom>
        </p:spPr>
        <p:txBody>
          <a:bodyPr lIns="0" tIns="0" rIns="0" bIns="0" rtlCol="0" anchor="t">
            <a:spAutoFit/>
          </a:bodyPr>
          <a:lstStyle/>
          <a:p>
            <a:pPr algn="just">
              <a:lnSpc>
                <a:spcPts val="2800"/>
              </a:lnSpc>
            </a:pPr>
            <a:r>
              <a:rPr lang="en-US" sz="2000">
                <a:solidFill>
                  <a:srgbClr val="FFFFFF"/>
                </a:solidFill>
                <a:latin typeface="Public Sans"/>
              </a:rPr>
              <a:t>Mengacu pada potensi kerugian modal yang bisa terjadi dalam investasi, baik dalam jangka pendek maupun jangka panjang</a:t>
            </a:r>
          </a:p>
        </p:txBody>
      </p:sp>
      <p:sp>
        <p:nvSpPr>
          <p:cNvPr id="17" name="TextBox 17"/>
          <p:cNvSpPr txBox="1"/>
          <p:nvPr/>
        </p:nvSpPr>
        <p:spPr>
          <a:xfrm>
            <a:off x="9882125" y="2168566"/>
            <a:ext cx="3242261" cy="431800"/>
          </a:xfrm>
          <a:prstGeom prst="rect">
            <a:avLst/>
          </a:prstGeom>
        </p:spPr>
        <p:txBody>
          <a:bodyPr lIns="0" tIns="0" rIns="0" bIns="0" rtlCol="0" anchor="t">
            <a:spAutoFit/>
          </a:bodyPr>
          <a:lstStyle/>
          <a:p>
            <a:pPr algn="just">
              <a:lnSpc>
                <a:spcPts val="3499"/>
              </a:lnSpc>
            </a:pPr>
            <a:r>
              <a:rPr lang="en-US" sz="2499">
                <a:solidFill>
                  <a:srgbClr val="FFFFFF"/>
                </a:solidFill>
                <a:latin typeface="Public Sans Bold"/>
              </a:rPr>
              <a:t>Capital risk</a:t>
            </a:r>
          </a:p>
        </p:txBody>
      </p:sp>
      <p:sp>
        <p:nvSpPr>
          <p:cNvPr id="18" name="TextBox 18"/>
          <p:cNvSpPr txBox="1"/>
          <p:nvPr/>
        </p:nvSpPr>
        <p:spPr>
          <a:xfrm>
            <a:off x="8877552" y="2469218"/>
            <a:ext cx="650445" cy="512705"/>
          </a:xfrm>
          <a:prstGeom prst="rect">
            <a:avLst/>
          </a:prstGeom>
        </p:spPr>
        <p:txBody>
          <a:bodyPr lIns="0" tIns="0" rIns="0" bIns="0" rtlCol="0" anchor="t">
            <a:spAutoFit/>
          </a:bodyPr>
          <a:lstStyle/>
          <a:p>
            <a:pPr algn="ctr">
              <a:lnSpc>
                <a:spcPts val="4151"/>
              </a:lnSpc>
            </a:pPr>
            <a:r>
              <a:rPr lang="en-US" sz="2965">
                <a:solidFill>
                  <a:srgbClr val="022135"/>
                </a:solidFill>
                <a:latin typeface="Public Sans Bold"/>
              </a:rPr>
              <a:t>01</a:t>
            </a:r>
          </a:p>
        </p:txBody>
      </p:sp>
      <p:sp>
        <p:nvSpPr>
          <p:cNvPr id="19" name="Freeform 19"/>
          <p:cNvSpPr/>
          <p:nvPr/>
        </p:nvSpPr>
        <p:spPr>
          <a:xfrm>
            <a:off x="15658775" y="-2057400"/>
            <a:ext cx="4022217" cy="4114800"/>
          </a:xfrm>
          <a:custGeom>
            <a:avLst/>
            <a:gdLst/>
            <a:ahLst/>
            <a:cxnLst/>
            <a:rect l="l" t="t" r="r" b="b"/>
            <a:pathLst>
              <a:path w="4022217" h="4114800">
                <a:moveTo>
                  <a:pt x="0" y="0"/>
                </a:moveTo>
                <a:lnTo>
                  <a:pt x="4022217" y="0"/>
                </a:lnTo>
                <a:lnTo>
                  <a:pt x="4022217" y="4114800"/>
                </a:lnTo>
                <a:lnTo>
                  <a:pt x="0" y="4114800"/>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20" name="TextBox 20"/>
          <p:cNvSpPr txBox="1"/>
          <p:nvPr/>
        </p:nvSpPr>
        <p:spPr>
          <a:xfrm>
            <a:off x="5681642" y="432723"/>
            <a:ext cx="14885488" cy="1314873"/>
          </a:xfrm>
          <a:prstGeom prst="rect">
            <a:avLst/>
          </a:prstGeom>
        </p:spPr>
        <p:txBody>
          <a:bodyPr lIns="0" tIns="0" rIns="0" bIns="0" rtlCol="0" anchor="t">
            <a:spAutoFit/>
          </a:bodyPr>
          <a:lstStyle/>
          <a:p>
            <a:pPr algn="ctr">
              <a:lnSpc>
                <a:spcPts val="5000"/>
              </a:lnSpc>
            </a:pPr>
            <a:r>
              <a:rPr lang="en-US" sz="5000">
                <a:solidFill>
                  <a:srgbClr val="013049"/>
                </a:solidFill>
                <a:latin typeface="Eastman Condensed Bold"/>
              </a:rPr>
              <a:t>RISIKO INVESTASI NILAI SOSIAL </a:t>
            </a:r>
          </a:p>
          <a:p>
            <a:pPr algn="ctr">
              <a:lnSpc>
                <a:spcPts val="5000"/>
              </a:lnSpc>
            </a:pPr>
            <a:r>
              <a:rPr lang="en-US" sz="5000">
                <a:solidFill>
                  <a:srgbClr val="013049"/>
                </a:solidFill>
                <a:latin typeface="Eastman Condensed Bold"/>
              </a:rPr>
              <a:t>(SOSIAL IMPACT INVESTING)</a:t>
            </a:r>
          </a:p>
        </p:txBody>
      </p:sp>
      <p:grpSp>
        <p:nvGrpSpPr>
          <p:cNvPr id="21" name="Group 21"/>
          <p:cNvGrpSpPr/>
          <p:nvPr/>
        </p:nvGrpSpPr>
        <p:grpSpPr>
          <a:xfrm>
            <a:off x="8653259" y="3847674"/>
            <a:ext cx="9016625" cy="1391713"/>
            <a:chOff x="0" y="0"/>
            <a:chExt cx="2374749" cy="366542"/>
          </a:xfrm>
        </p:grpSpPr>
        <p:sp>
          <p:nvSpPr>
            <p:cNvPr id="22" name="Freeform 22"/>
            <p:cNvSpPr/>
            <p:nvPr/>
          </p:nvSpPr>
          <p:spPr>
            <a:xfrm>
              <a:off x="0" y="0"/>
              <a:ext cx="2374749" cy="366542"/>
            </a:xfrm>
            <a:custGeom>
              <a:avLst/>
              <a:gdLst/>
              <a:ahLst/>
              <a:cxnLst/>
              <a:rect l="l" t="t" r="r" b="b"/>
              <a:pathLst>
                <a:path w="2374749" h="366542">
                  <a:moveTo>
                    <a:pt x="55811" y="0"/>
                  </a:moveTo>
                  <a:lnTo>
                    <a:pt x="2318938" y="0"/>
                  </a:lnTo>
                  <a:cubicBezTo>
                    <a:pt x="2349762" y="0"/>
                    <a:pt x="2374749" y="24987"/>
                    <a:pt x="2374749" y="55811"/>
                  </a:cubicBezTo>
                  <a:lnTo>
                    <a:pt x="2374749" y="310731"/>
                  </a:lnTo>
                  <a:cubicBezTo>
                    <a:pt x="2374749" y="325533"/>
                    <a:pt x="2368869" y="339728"/>
                    <a:pt x="2358402" y="350195"/>
                  </a:cubicBezTo>
                  <a:cubicBezTo>
                    <a:pt x="2347936" y="360662"/>
                    <a:pt x="2333740" y="366542"/>
                    <a:pt x="2318938" y="366542"/>
                  </a:cubicBezTo>
                  <a:lnTo>
                    <a:pt x="55811" y="366542"/>
                  </a:lnTo>
                  <a:cubicBezTo>
                    <a:pt x="24987" y="366542"/>
                    <a:pt x="0" y="341554"/>
                    <a:pt x="0" y="310731"/>
                  </a:cubicBezTo>
                  <a:lnTo>
                    <a:pt x="0" y="55811"/>
                  </a:lnTo>
                  <a:cubicBezTo>
                    <a:pt x="0" y="24987"/>
                    <a:pt x="24987" y="0"/>
                    <a:pt x="55811" y="0"/>
                  </a:cubicBezTo>
                  <a:close/>
                </a:path>
              </a:pathLst>
            </a:custGeom>
            <a:solidFill>
              <a:srgbClr val="013049"/>
            </a:solidFill>
          </p:spPr>
        </p:sp>
        <p:sp>
          <p:nvSpPr>
            <p:cNvPr id="23" name="TextBox 23"/>
            <p:cNvSpPr txBox="1"/>
            <p:nvPr/>
          </p:nvSpPr>
          <p:spPr>
            <a:xfrm>
              <a:off x="0" y="-38100"/>
              <a:ext cx="2374749" cy="404642"/>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8646342" y="5367950"/>
            <a:ext cx="9023542" cy="1487256"/>
            <a:chOff x="0" y="0"/>
            <a:chExt cx="2376571" cy="391705"/>
          </a:xfrm>
        </p:grpSpPr>
        <p:sp>
          <p:nvSpPr>
            <p:cNvPr id="25" name="Freeform 25"/>
            <p:cNvSpPr/>
            <p:nvPr/>
          </p:nvSpPr>
          <p:spPr>
            <a:xfrm>
              <a:off x="0" y="0"/>
              <a:ext cx="2376571" cy="391705"/>
            </a:xfrm>
            <a:custGeom>
              <a:avLst/>
              <a:gdLst/>
              <a:ahLst/>
              <a:cxnLst/>
              <a:rect l="l" t="t" r="r" b="b"/>
              <a:pathLst>
                <a:path w="2376571" h="391705">
                  <a:moveTo>
                    <a:pt x="55768" y="0"/>
                  </a:moveTo>
                  <a:lnTo>
                    <a:pt x="2320803" y="0"/>
                  </a:lnTo>
                  <a:cubicBezTo>
                    <a:pt x="2351602" y="0"/>
                    <a:pt x="2376571" y="24968"/>
                    <a:pt x="2376571" y="55768"/>
                  </a:cubicBezTo>
                  <a:lnTo>
                    <a:pt x="2376571" y="335937"/>
                  </a:lnTo>
                  <a:cubicBezTo>
                    <a:pt x="2376571" y="366737"/>
                    <a:pt x="2351602" y="391705"/>
                    <a:pt x="2320803" y="391705"/>
                  </a:cubicBezTo>
                  <a:lnTo>
                    <a:pt x="55768" y="391705"/>
                  </a:lnTo>
                  <a:cubicBezTo>
                    <a:pt x="24968" y="391705"/>
                    <a:pt x="0" y="366737"/>
                    <a:pt x="0" y="335937"/>
                  </a:cubicBezTo>
                  <a:lnTo>
                    <a:pt x="0" y="55768"/>
                  </a:lnTo>
                  <a:cubicBezTo>
                    <a:pt x="0" y="24968"/>
                    <a:pt x="24968" y="0"/>
                    <a:pt x="55768" y="0"/>
                  </a:cubicBezTo>
                  <a:close/>
                </a:path>
              </a:pathLst>
            </a:custGeom>
            <a:solidFill>
              <a:srgbClr val="013049"/>
            </a:solidFill>
          </p:spPr>
        </p:sp>
        <p:sp>
          <p:nvSpPr>
            <p:cNvPr id="26" name="TextBox 26"/>
            <p:cNvSpPr txBox="1"/>
            <p:nvPr/>
          </p:nvSpPr>
          <p:spPr>
            <a:xfrm>
              <a:off x="0" y="-38100"/>
              <a:ext cx="2376571" cy="429805"/>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8646342" y="7145024"/>
            <a:ext cx="9023542" cy="1341838"/>
            <a:chOff x="0" y="0"/>
            <a:chExt cx="2376571" cy="353406"/>
          </a:xfrm>
        </p:grpSpPr>
        <p:sp>
          <p:nvSpPr>
            <p:cNvPr id="28" name="Freeform 28"/>
            <p:cNvSpPr/>
            <p:nvPr/>
          </p:nvSpPr>
          <p:spPr>
            <a:xfrm>
              <a:off x="0" y="0"/>
              <a:ext cx="2376571" cy="353406"/>
            </a:xfrm>
            <a:custGeom>
              <a:avLst/>
              <a:gdLst/>
              <a:ahLst/>
              <a:cxnLst/>
              <a:rect l="l" t="t" r="r" b="b"/>
              <a:pathLst>
                <a:path w="2376571" h="353406">
                  <a:moveTo>
                    <a:pt x="55768" y="0"/>
                  </a:moveTo>
                  <a:lnTo>
                    <a:pt x="2320803" y="0"/>
                  </a:lnTo>
                  <a:cubicBezTo>
                    <a:pt x="2351602" y="0"/>
                    <a:pt x="2376571" y="24968"/>
                    <a:pt x="2376571" y="55768"/>
                  </a:cubicBezTo>
                  <a:lnTo>
                    <a:pt x="2376571" y="297638"/>
                  </a:lnTo>
                  <a:cubicBezTo>
                    <a:pt x="2376571" y="328438"/>
                    <a:pt x="2351602" y="353406"/>
                    <a:pt x="2320803" y="353406"/>
                  </a:cubicBezTo>
                  <a:lnTo>
                    <a:pt x="55768" y="353406"/>
                  </a:lnTo>
                  <a:cubicBezTo>
                    <a:pt x="24968" y="353406"/>
                    <a:pt x="0" y="328438"/>
                    <a:pt x="0" y="297638"/>
                  </a:cubicBezTo>
                  <a:lnTo>
                    <a:pt x="0" y="55768"/>
                  </a:lnTo>
                  <a:cubicBezTo>
                    <a:pt x="0" y="24968"/>
                    <a:pt x="24968" y="0"/>
                    <a:pt x="55768" y="0"/>
                  </a:cubicBezTo>
                  <a:close/>
                </a:path>
              </a:pathLst>
            </a:custGeom>
            <a:solidFill>
              <a:srgbClr val="013049"/>
            </a:solidFill>
          </p:spPr>
        </p:sp>
        <p:sp>
          <p:nvSpPr>
            <p:cNvPr id="29" name="TextBox 29"/>
            <p:cNvSpPr txBox="1"/>
            <p:nvPr/>
          </p:nvSpPr>
          <p:spPr>
            <a:xfrm>
              <a:off x="0" y="-38100"/>
              <a:ext cx="2376571" cy="391506"/>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a:off x="8646342" y="8736494"/>
            <a:ext cx="9023542" cy="1311999"/>
            <a:chOff x="0" y="0"/>
            <a:chExt cx="2376571" cy="345547"/>
          </a:xfrm>
        </p:grpSpPr>
        <p:sp>
          <p:nvSpPr>
            <p:cNvPr id="31" name="Freeform 31"/>
            <p:cNvSpPr/>
            <p:nvPr/>
          </p:nvSpPr>
          <p:spPr>
            <a:xfrm>
              <a:off x="0" y="0"/>
              <a:ext cx="2376571" cy="345547"/>
            </a:xfrm>
            <a:custGeom>
              <a:avLst/>
              <a:gdLst/>
              <a:ahLst/>
              <a:cxnLst/>
              <a:rect l="l" t="t" r="r" b="b"/>
              <a:pathLst>
                <a:path w="2376571" h="345547">
                  <a:moveTo>
                    <a:pt x="55768" y="0"/>
                  </a:moveTo>
                  <a:lnTo>
                    <a:pt x="2320803" y="0"/>
                  </a:lnTo>
                  <a:cubicBezTo>
                    <a:pt x="2351602" y="0"/>
                    <a:pt x="2376571" y="24968"/>
                    <a:pt x="2376571" y="55768"/>
                  </a:cubicBezTo>
                  <a:lnTo>
                    <a:pt x="2376571" y="289779"/>
                  </a:lnTo>
                  <a:cubicBezTo>
                    <a:pt x="2376571" y="304570"/>
                    <a:pt x="2370695" y="318755"/>
                    <a:pt x="2360237" y="329213"/>
                  </a:cubicBezTo>
                  <a:cubicBezTo>
                    <a:pt x="2349778" y="339672"/>
                    <a:pt x="2335593" y="345547"/>
                    <a:pt x="2320803" y="345547"/>
                  </a:cubicBezTo>
                  <a:lnTo>
                    <a:pt x="55768" y="345547"/>
                  </a:lnTo>
                  <a:cubicBezTo>
                    <a:pt x="24968" y="345547"/>
                    <a:pt x="0" y="320579"/>
                    <a:pt x="0" y="289779"/>
                  </a:cubicBezTo>
                  <a:lnTo>
                    <a:pt x="0" y="55768"/>
                  </a:lnTo>
                  <a:cubicBezTo>
                    <a:pt x="0" y="24968"/>
                    <a:pt x="24968" y="0"/>
                    <a:pt x="55768" y="0"/>
                  </a:cubicBezTo>
                  <a:close/>
                </a:path>
              </a:pathLst>
            </a:custGeom>
            <a:solidFill>
              <a:srgbClr val="013049"/>
            </a:solidFill>
          </p:spPr>
        </p:sp>
        <p:sp>
          <p:nvSpPr>
            <p:cNvPr id="32" name="TextBox 32"/>
            <p:cNvSpPr txBox="1"/>
            <p:nvPr/>
          </p:nvSpPr>
          <p:spPr>
            <a:xfrm>
              <a:off x="0" y="-38100"/>
              <a:ext cx="2376571" cy="383647"/>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a:off x="8932496" y="4210335"/>
            <a:ext cx="741176" cy="741176"/>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DB813"/>
            </a:solidFill>
          </p:spPr>
        </p:sp>
        <p:sp>
          <p:nvSpPr>
            <p:cNvPr id="35" name="TextBox 3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a:off x="8977861" y="5610861"/>
            <a:ext cx="741176" cy="741176"/>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DB813"/>
            </a:solidFill>
          </p:spPr>
        </p:sp>
        <p:sp>
          <p:nvSpPr>
            <p:cNvPr id="38" name="TextBox 38"/>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9" name="Group 39"/>
          <p:cNvGrpSpPr/>
          <p:nvPr/>
        </p:nvGrpSpPr>
        <p:grpSpPr>
          <a:xfrm>
            <a:off x="8932496" y="7602942"/>
            <a:ext cx="741176" cy="741176"/>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DB813"/>
            </a:solidFill>
          </p:spPr>
        </p:sp>
        <p:sp>
          <p:nvSpPr>
            <p:cNvPr id="41" name="TextBox 4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a:off x="8965926" y="9096462"/>
            <a:ext cx="741176" cy="741176"/>
            <a:chOff x="0" y="0"/>
            <a:chExt cx="812800" cy="812800"/>
          </a:xfrm>
        </p:grpSpPr>
        <p:sp>
          <p:nvSpPr>
            <p:cNvPr id="43" name="Freeform 4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DB813"/>
            </a:solidFill>
          </p:spPr>
        </p:sp>
        <p:sp>
          <p:nvSpPr>
            <p:cNvPr id="44" name="TextBox 44"/>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45" name="TextBox 45"/>
          <p:cNvSpPr txBox="1"/>
          <p:nvPr/>
        </p:nvSpPr>
        <p:spPr>
          <a:xfrm>
            <a:off x="8965926" y="4243449"/>
            <a:ext cx="650445" cy="512705"/>
          </a:xfrm>
          <a:prstGeom prst="rect">
            <a:avLst/>
          </a:prstGeom>
        </p:spPr>
        <p:txBody>
          <a:bodyPr lIns="0" tIns="0" rIns="0" bIns="0" rtlCol="0" anchor="t">
            <a:spAutoFit/>
          </a:bodyPr>
          <a:lstStyle/>
          <a:p>
            <a:pPr algn="ctr">
              <a:lnSpc>
                <a:spcPts val="4151"/>
              </a:lnSpc>
            </a:pPr>
            <a:r>
              <a:rPr lang="en-US" sz="2965">
                <a:solidFill>
                  <a:srgbClr val="022135"/>
                </a:solidFill>
                <a:latin typeface="Public Sans Bold"/>
              </a:rPr>
              <a:t>02</a:t>
            </a:r>
          </a:p>
        </p:txBody>
      </p:sp>
      <p:sp>
        <p:nvSpPr>
          <p:cNvPr id="46" name="TextBox 46"/>
          <p:cNvSpPr txBox="1"/>
          <p:nvPr/>
        </p:nvSpPr>
        <p:spPr>
          <a:xfrm>
            <a:off x="9011291" y="5707381"/>
            <a:ext cx="650445" cy="512705"/>
          </a:xfrm>
          <a:prstGeom prst="rect">
            <a:avLst/>
          </a:prstGeom>
        </p:spPr>
        <p:txBody>
          <a:bodyPr lIns="0" tIns="0" rIns="0" bIns="0" rtlCol="0" anchor="t">
            <a:spAutoFit/>
          </a:bodyPr>
          <a:lstStyle/>
          <a:p>
            <a:pPr algn="ctr">
              <a:lnSpc>
                <a:spcPts val="4151"/>
              </a:lnSpc>
            </a:pPr>
            <a:r>
              <a:rPr lang="en-US" sz="2965">
                <a:solidFill>
                  <a:srgbClr val="022135"/>
                </a:solidFill>
                <a:latin typeface="Public Sans Bold"/>
              </a:rPr>
              <a:t>03</a:t>
            </a:r>
          </a:p>
        </p:txBody>
      </p:sp>
      <p:sp>
        <p:nvSpPr>
          <p:cNvPr id="47" name="TextBox 47"/>
          <p:cNvSpPr txBox="1"/>
          <p:nvPr/>
        </p:nvSpPr>
        <p:spPr>
          <a:xfrm>
            <a:off x="8977861" y="7707717"/>
            <a:ext cx="650445" cy="512705"/>
          </a:xfrm>
          <a:prstGeom prst="rect">
            <a:avLst/>
          </a:prstGeom>
        </p:spPr>
        <p:txBody>
          <a:bodyPr lIns="0" tIns="0" rIns="0" bIns="0" rtlCol="0" anchor="t">
            <a:spAutoFit/>
          </a:bodyPr>
          <a:lstStyle/>
          <a:p>
            <a:pPr algn="ctr">
              <a:lnSpc>
                <a:spcPts val="4151"/>
              </a:lnSpc>
            </a:pPr>
            <a:r>
              <a:rPr lang="en-US" sz="2965">
                <a:solidFill>
                  <a:srgbClr val="022135"/>
                </a:solidFill>
                <a:latin typeface="Public Sans Bold"/>
              </a:rPr>
              <a:t>04</a:t>
            </a:r>
          </a:p>
        </p:txBody>
      </p:sp>
      <p:sp>
        <p:nvSpPr>
          <p:cNvPr id="48" name="TextBox 48"/>
          <p:cNvSpPr txBox="1"/>
          <p:nvPr/>
        </p:nvSpPr>
        <p:spPr>
          <a:xfrm>
            <a:off x="9011291" y="9169162"/>
            <a:ext cx="650445" cy="512705"/>
          </a:xfrm>
          <a:prstGeom prst="rect">
            <a:avLst/>
          </a:prstGeom>
        </p:spPr>
        <p:txBody>
          <a:bodyPr lIns="0" tIns="0" rIns="0" bIns="0" rtlCol="0" anchor="t">
            <a:spAutoFit/>
          </a:bodyPr>
          <a:lstStyle/>
          <a:p>
            <a:pPr algn="ctr">
              <a:lnSpc>
                <a:spcPts val="4151"/>
              </a:lnSpc>
            </a:pPr>
            <a:r>
              <a:rPr lang="en-US" sz="2965">
                <a:solidFill>
                  <a:srgbClr val="022135"/>
                </a:solidFill>
                <a:latin typeface="Public Sans Bold"/>
              </a:rPr>
              <a:t>05</a:t>
            </a:r>
          </a:p>
        </p:txBody>
      </p:sp>
      <p:sp>
        <p:nvSpPr>
          <p:cNvPr id="49" name="TextBox 49"/>
          <p:cNvSpPr txBox="1"/>
          <p:nvPr/>
        </p:nvSpPr>
        <p:spPr>
          <a:xfrm>
            <a:off x="9882125" y="4006248"/>
            <a:ext cx="3242261" cy="431800"/>
          </a:xfrm>
          <a:prstGeom prst="rect">
            <a:avLst/>
          </a:prstGeom>
        </p:spPr>
        <p:txBody>
          <a:bodyPr lIns="0" tIns="0" rIns="0" bIns="0" rtlCol="0" anchor="t">
            <a:spAutoFit/>
          </a:bodyPr>
          <a:lstStyle/>
          <a:p>
            <a:pPr algn="just">
              <a:lnSpc>
                <a:spcPts val="3499"/>
              </a:lnSpc>
            </a:pPr>
            <a:r>
              <a:rPr lang="en-US" sz="2499">
                <a:solidFill>
                  <a:srgbClr val="FFFFFF"/>
                </a:solidFill>
                <a:latin typeface="Public Sans Bold"/>
              </a:rPr>
              <a:t>Exit risk</a:t>
            </a:r>
          </a:p>
        </p:txBody>
      </p:sp>
      <p:sp>
        <p:nvSpPr>
          <p:cNvPr id="50" name="TextBox 50"/>
          <p:cNvSpPr txBox="1"/>
          <p:nvPr/>
        </p:nvSpPr>
        <p:spPr>
          <a:xfrm>
            <a:off x="9882125" y="4413886"/>
            <a:ext cx="7528328" cy="711200"/>
          </a:xfrm>
          <a:prstGeom prst="rect">
            <a:avLst/>
          </a:prstGeom>
        </p:spPr>
        <p:txBody>
          <a:bodyPr lIns="0" tIns="0" rIns="0" bIns="0" rtlCol="0" anchor="t">
            <a:spAutoFit/>
          </a:bodyPr>
          <a:lstStyle/>
          <a:p>
            <a:pPr algn="just">
              <a:lnSpc>
                <a:spcPts val="2800"/>
              </a:lnSpc>
            </a:pPr>
            <a:r>
              <a:rPr lang="en-US" sz="2000">
                <a:solidFill>
                  <a:srgbClr val="FFFFFF"/>
                </a:solidFill>
                <a:latin typeface="Public Sans"/>
              </a:rPr>
              <a:t>Terkait dengan kemungkinan investor kesulitan untuk menjual atau mencairkan investasinya secara cepat.</a:t>
            </a:r>
          </a:p>
        </p:txBody>
      </p:sp>
      <p:sp>
        <p:nvSpPr>
          <p:cNvPr id="51" name="TextBox 51"/>
          <p:cNvSpPr txBox="1"/>
          <p:nvPr/>
        </p:nvSpPr>
        <p:spPr>
          <a:xfrm>
            <a:off x="9882125" y="5382261"/>
            <a:ext cx="7072156" cy="391795"/>
          </a:xfrm>
          <a:prstGeom prst="rect">
            <a:avLst/>
          </a:prstGeom>
        </p:spPr>
        <p:txBody>
          <a:bodyPr lIns="0" tIns="0" rIns="0" bIns="0" rtlCol="0" anchor="t">
            <a:spAutoFit/>
          </a:bodyPr>
          <a:lstStyle/>
          <a:p>
            <a:pPr algn="just">
              <a:lnSpc>
                <a:spcPts val="3079"/>
              </a:lnSpc>
            </a:pPr>
            <a:r>
              <a:rPr lang="en-US" sz="2199">
                <a:solidFill>
                  <a:srgbClr val="FFFFFF"/>
                </a:solidFill>
                <a:latin typeface="Public Sans Bold"/>
              </a:rPr>
              <a:t>Kemampuan untuk membuktikan manfaat investasi</a:t>
            </a:r>
          </a:p>
        </p:txBody>
      </p:sp>
      <p:sp>
        <p:nvSpPr>
          <p:cNvPr id="52" name="TextBox 52"/>
          <p:cNvSpPr txBox="1"/>
          <p:nvPr/>
        </p:nvSpPr>
        <p:spPr>
          <a:xfrm>
            <a:off x="9882125" y="5716906"/>
            <a:ext cx="7528328" cy="1063625"/>
          </a:xfrm>
          <a:prstGeom prst="rect">
            <a:avLst/>
          </a:prstGeom>
        </p:spPr>
        <p:txBody>
          <a:bodyPr lIns="0" tIns="0" rIns="0" bIns="0" rtlCol="0" anchor="t">
            <a:spAutoFit/>
          </a:bodyPr>
          <a:lstStyle/>
          <a:p>
            <a:pPr algn="just">
              <a:lnSpc>
                <a:spcPts val="2800"/>
              </a:lnSpc>
            </a:pPr>
            <a:r>
              <a:rPr lang="en-US" sz="2000">
                <a:solidFill>
                  <a:srgbClr val="FFFFFF"/>
                </a:solidFill>
                <a:latin typeface="Public Sans"/>
              </a:rPr>
              <a:t>Mengacu pada kebutuhan untuk menunjukkan secara konkret bahwa investasi tersebut menguntungkan masyarakat dan lingkungan secara signifikan.</a:t>
            </a:r>
          </a:p>
        </p:txBody>
      </p:sp>
      <p:sp>
        <p:nvSpPr>
          <p:cNvPr id="53" name="TextBox 53"/>
          <p:cNvSpPr txBox="1"/>
          <p:nvPr/>
        </p:nvSpPr>
        <p:spPr>
          <a:xfrm>
            <a:off x="9882125" y="7171142"/>
            <a:ext cx="7072156" cy="431800"/>
          </a:xfrm>
          <a:prstGeom prst="rect">
            <a:avLst/>
          </a:prstGeom>
        </p:spPr>
        <p:txBody>
          <a:bodyPr lIns="0" tIns="0" rIns="0" bIns="0" rtlCol="0" anchor="t">
            <a:spAutoFit/>
          </a:bodyPr>
          <a:lstStyle/>
          <a:p>
            <a:pPr algn="just">
              <a:lnSpc>
                <a:spcPts val="3499"/>
              </a:lnSpc>
            </a:pPr>
            <a:r>
              <a:rPr lang="en-US" sz="2499">
                <a:solidFill>
                  <a:srgbClr val="FFFFFF"/>
                </a:solidFill>
                <a:latin typeface="Public Sans Bold"/>
              </a:rPr>
              <a:t>Biaya transaksi</a:t>
            </a:r>
          </a:p>
        </p:txBody>
      </p:sp>
      <p:sp>
        <p:nvSpPr>
          <p:cNvPr id="54" name="TextBox 54"/>
          <p:cNvSpPr txBox="1"/>
          <p:nvPr/>
        </p:nvSpPr>
        <p:spPr>
          <a:xfrm>
            <a:off x="9870190" y="7669617"/>
            <a:ext cx="7389110" cy="711200"/>
          </a:xfrm>
          <a:prstGeom prst="rect">
            <a:avLst/>
          </a:prstGeom>
        </p:spPr>
        <p:txBody>
          <a:bodyPr lIns="0" tIns="0" rIns="0" bIns="0" rtlCol="0" anchor="t">
            <a:spAutoFit/>
          </a:bodyPr>
          <a:lstStyle/>
          <a:p>
            <a:pPr algn="just">
              <a:lnSpc>
                <a:spcPts val="2800"/>
              </a:lnSpc>
            </a:pPr>
            <a:r>
              <a:rPr lang="en-US" sz="2000">
                <a:solidFill>
                  <a:srgbClr val="FFFFFF"/>
                </a:solidFill>
                <a:latin typeface="Public Sans"/>
              </a:rPr>
              <a:t>Merujuk pada biaya yang terkait dengan melakukan investasi, seperti biaya transaksi dan biaya administrasi</a:t>
            </a:r>
          </a:p>
        </p:txBody>
      </p:sp>
      <p:sp>
        <p:nvSpPr>
          <p:cNvPr id="55" name="TextBox 55"/>
          <p:cNvSpPr txBox="1"/>
          <p:nvPr/>
        </p:nvSpPr>
        <p:spPr>
          <a:xfrm>
            <a:off x="9870190" y="8706296"/>
            <a:ext cx="7072156" cy="431800"/>
          </a:xfrm>
          <a:prstGeom prst="rect">
            <a:avLst/>
          </a:prstGeom>
        </p:spPr>
        <p:txBody>
          <a:bodyPr lIns="0" tIns="0" rIns="0" bIns="0" rtlCol="0" anchor="t">
            <a:spAutoFit/>
          </a:bodyPr>
          <a:lstStyle/>
          <a:p>
            <a:pPr algn="just">
              <a:lnSpc>
                <a:spcPts val="3499"/>
              </a:lnSpc>
            </a:pPr>
            <a:r>
              <a:rPr lang="en-US" sz="2499">
                <a:solidFill>
                  <a:srgbClr val="FFFFFF"/>
                </a:solidFill>
                <a:latin typeface="Public Sans Bold"/>
              </a:rPr>
              <a:t>Sikap skeptis terhadap investasi:</a:t>
            </a:r>
          </a:p>
        </p:txBody>
      </p:sp>
      <p:sp>
        <p:nvSpPr>
          <p:cNvPr id="56" name="TextBox 56"/>
          <p:cNvSpPr txBox="1"/>
          <p:nvPr/>
        </p:nvSpPr>
        <p:spPr>
          <a:xfrm>
            <a:off x="9870190" y="9099996"/>
            <a:ext cx="7540263" cy="849698"/>
          </a:xfrm>
          <a:prstGeom prst="rect">
            <a:avLst/>
          </a:prstGeom>
        </p:spPr>
        <p:txBody>
          <a:bodyPr lIns="0" tIns="0" rIns="0" bIns="0" rtlCol="0" anchor="t">
            <a:spAutoFit/>
          </a:bodyPr>
          <a:lstStyle/>
          <a:p>
            <a:pPr algn="just">
              <a:lnSpc>
                <a:spcPts val="2257"/>
              </a:lnSpc>
            </a:pPr>
            <a:r>
              <a:rPr lang="en-US" sz="1612">
                <a:solidFill>
                  <a:srgbClr val="FFFFFF"/>
                </a:solidFill>
                <a:latin typeface="Public Sans"/>
              </a:rPr>
              <a:t>Merujuk pada keraguan investor tentang kesuksesan dan efektivitas manfaat sosial yang timbul. Investor mungkin tidak yakin bahwa investasi sosial akan memberikan hasil yang sama dengan investasi konvensional. </a:t>
            </a:r>
          </a:p>
        </p:txBody>
      </p:sp>
      <p:sp>
        <p:nvSpPr>
          <p:cNvPr id="57" name="Freeform 57"/>
          <p:cNvSpPr/>
          <p:nvPr/>
        </p:nvSpPr>
        <p:spPr>
          <a:xfrm>
            <a:off x="0" y="0"/>
            <a:ext cx="5831812" cy="1483090"/>
          </a:xfrm>
          <a:custGeom>
            <a:avLst/>
            <a:gdLst/>
            <a:ahLst/>
            <a:cxnLst/>
            <a:rect l="l" t="t" r="r" b="b"/>
            <a:pathLst>
              <a:path w="5831812" h="1483090">
                <a:moveTo>
                  <a:pt x="0" y="0"/>
                </a:moveTo>
                <a:lnTo>
                  <a:pt x="5831812" y="0"/>
                </a:lnTo>
                <a:lnTo>
                  <a:pt x="5831812" y="1483090"/>
                </a:lnTo>
                <a:lnTo>
                  <a:pt x="0" y="1483090"/>
                </a:lnTo>
                <a:lnTo>
                  <a:pt x="0" y="0"/>
                </a:lnTo>
                <a:close/>
              </a:path>
            </a:pathLst>
          </a:custGeom>
          <a:blipFill>
            <a:blip r:embed="rId9"/>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sp>
        <p:nvSpPr>
          <p:cNvPr id="3" name="AutoShape 3"/>
          <p:cNvSpPr/>
          <p:nvPr/>
        </p:nvSpPr>
        <p:spPr>
          <a:xfrm>
            <a:off x="7133432" y="3490919"/>
            <a:ext cx="4021136" cy="0"/>
          </a:xfrm>
          <a:prstGeom prst="line">
            <a:avLst/>
          </a:prstGeom>
          <a:ln w="66675" cap="flat">
            <a:solidFill>
              <a:srgbClr val="FDB813"/>
            </a:solidFill>
            <a:prstDash val="solid"/>
            <a:headEnd type="none" w="sm" len="sm"/>
            <a:tailEnd type="none" w="sm" len="sm"/>
          </a:ln>
        </p:spPr>
      </p:sp>
      <p:grpSp>
        <p:nvGrpSpPr>
          <p:cNvPr id="4" name="Group 4"/>
          <p:cNvGrpSpPr/>
          <p:nvPr/>
        </p:nvGrpSpPr>
        <p:grpSpPr>
          <a:xfrm>
            <a:off x="-885346" y="8038348"/>
            <a:ext cx="19683299" cy="3086100"/>
            <a:chOff x="0" y="0"/>
            <a:chExt cx="5184079" cy="812800"/>
          </a:xfrm>
        </p:grpSpPr>
        <p:sp>
          <p:nvSpPr>
            <p:cNvPr id="5" name="Freeform 5"/>
            <p:cNvSpPr/>
            <p:nvPr/>
          </p:nvSpPr>
          <p:spPr>
            <a:xfrm>
              <a:off x="0" y="0"/>
              <a:ext cx="5184079" cy="812800"/>
            </a:xfrm>
            <a:custGeom>
              <a:avLst/>
              <a:gdLst/>
              <a:ahLst/>
              <a:cxnLst/>
              <a:rect l="l" t="t" r="r" b="b"/>
              <a:pathLst>
                <a:path w="5184079" h="812800">
                  <a:moveTo>
                    <a:pt x="0" y="0"/>
                  </a:moveTo>
                  <a:lnTo>
                    <a:pt x="5184079" y="0"/>
                  </a:lnTo>
                  <a:lnTo>
                    <a:pt x="5184079" y="812800"/>
                  </a:lnTo>
                  <a:lnTo>
                    <a:pt x="0" y="812800"/>
                  </a:lnTo>
                  <a:close/>
                </a:path>
              </a:pathLst>
            </a:custGeom>
            <a:solidFill>
              <a:srgbClr val="FDB813"/>
            </a:solidFill>
          </p:spPr>
        </p:sp>
        <p:sp>
          <p:nvSpPr>
            <p:cNvPr id="6" name="TextBox 6"/>
            <p:cNvSpPr txBox="1"/>
            <p:nvPr/>
          </p:nvSpPr>
          <p:spPr>
            <a:xfrm>
              <a:off x="0" y="-38100"/>
              <a:ext cx="5184079"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701256" y="5703271"/>
            <a:ext cx="7255048" cy="3555029"/>
            <a:chOff x="0" y="0"/>
            <a:chExt cx="1910795" cy="936304"/>
          </a:xfrm>
        </p:grpSpPr>
        <p:sp>
          <p:nvSpPr>
            <p:cNvPr id="8" name="Freeform 8"/>
            <p:cNvSpPr/>
            <p:nvPr/>
          </p:nvSpPr>
          <p:spPr>
            <a:xfrm>
              <a:off x="0" y="0"/>
              <a:ext cx="1910795" cy="936304"/>
            </a:xfrm>
            <a:custGeom>
              <a:avLst/>
              <a:gdLst/>
              <a:ahLst/>
              <a:cxnLst/>
              <a:rect l="l" t="t" r="r" b="b"/>
              <a:pathLst>
                <a:path w="1910795" h="936304">
                  <a:moveTo>
                    <a:pt x="59758" y="0"/>
                  </a:moveTo>
                  <a:lnTo>
                    <a:pt x="1851037" y="0"/>
                  </a:lnTo>
                  <a:cubicBezTo>
                    <a:pt x="1866885" y="0"/>
                    <a:pt x="1882085" y="6296"/>
                    <a:pt x="1893292" y="17503"/>
                  </a:cubicBezTo>
                  <a:cubicBezTo>
                    <a:pt x="1904499" y="28710"/>
                    <a:pt x="1910795" y="43909"/>
                    <a:pt x="1910795" y="59758"/>
                  </a:cubicBezTo>
                  <a:lnTo>
                    <a:pt x="1910795" y="876546"/>
                  </a:lnTo>
                  <a:cubicBezTo>
                    <a:pt x="1910795" y="892395"/>
                    <a:pt x="1904499" y="907594"/>
                    <a:pt x="1893292" y="918801"/>
                  </a:cubicBezTo>
                  <a:cubicBezTo>
                    <a:pt x="1882085" y="930008"/>
                    <a:pt x="1866885" y="936304"/>
                    <a:pt x="1851037" y="936304"/>
                  </a:cubicBezTo>
                  <a:lnTo>
                    <a:pt x="59758" y="936304"/>
                  </a:lnTo>
                  <a:cubicBezTo>
                    <a:pt x="43909" y="936304"/>
                    <a:pt x="28710" y="930008"/>
                    <a:pt x="17503" y="918801"/>
                  </a:cubicBezTo>
                  <a:cubicBezTo>
                    <a:pt x="6296" y="907594"/>
                    <a:pt x="0" y="892395"/>
                    <a:pt x="0" y="876546"/>
                  </a:cubicBezTo>
                  <a:lnTo>
                    <a:pt x="0" y="59758"/>
                  </a:lnTo>
                  <a:cubicBezTo>
                    <a:pt x="0" y="43909"/>
                    <a:pt x="6296" y="28710"/>
                    <a:pt x="17503" y="17503"/>
                  </a:cubicBezTo>
                  <a:cubicBezTo>
                    <a:pt x="28710" y="6296"/>
                    <a:pt x="43909" y="0"/>
                    <a:pt x="59758" y="0"/>
                  </a:cubicBezTo>
                  <a:close/>
                </a:path>
              </a:pathLst>
            </a:custGeom>
            <a:solidFill>
              <a:srgbClr val="013049"/>
            </a:solidFill>
          </p:spPr>
        </p:sp>
        <p:sp>
          <p:nvSpPr>
            <p:cNvPr id="9" name="TextBox 9"/>
            <p:cNvSpPr txBox="1"/>
            <p:nvPr/>
          </p:nvSpPr>
          <p:spPr>
            <a:xfrm>
              <a:off x="0" y="-38100"/>
              <a:ext cx="1910795" cy="974404"/>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10"/>
          <p:cNvGrpSpPr/>
          <p:nvPr/>
        </p:nvGrpSpPr>
        <p:grpSpPr>
          <a:xfrm>
            <a:off x="9331696" y="5686173"/>
            <a:ext cx="7255048" cy="3555029"/>
            <a:chOff x="0" y="0"/>
            <a:chExt cx="1910795" cy="936304"/>
          </a:xfrm>
        </p:grpSpPr>
        <p:sp>
          <p:nvSpPr>
            <p:cNvPr id="11" name="Freeform 11"/>
            <p:cNvSpPr/>
            <p:nvPr/>
          </p:nvSpPr>
          <p:spPr>
            <a:xfrm>
              <a:off x="0" y="0"/>
              <a:ext cx="1910795" cy="936304"/>
            </a:xfrm>
            <a:custGeom>
              <a:avLst/>
              <a:gdLst/>
              <a:ahLst/>
              <a:cxnLst/>
              <a:rect l="l" t="t" r="r" b="b"/>
              <a:pathLst>
                <a:path w="1910795" h="936304">
                  <a:moveTo>
                    <a:pt x="59758" y="0"/>
                  </a:moveTo>
                  <a:lnTo>
                    <a:pt x="1851037" y="0"/>
                  </a:lnTo>
                  <a:cubicBezTo>
                    <a:pt x="1866885" y="0"/>
                    <a:pt x="1882085" y="6296"/>
                    <a:pt x="1893292" y="17503"/>
                  </a:cubicBezTo>
                  <a:cubicBezTo>
                    <a:pt x="1904499" y="28710"/>
                    <a:pt x="1910795" y="43909"/>
                    <a:pt x="1910795" y="59758"/>
                  </a:cubicBezTo>
                  <a:lnTo>
                    <a:pt x="1910795" y="876546"/>
                  </a:lnTo>
                  <a:cubicBezTo>
                    <a:pt x="1910795" y="892395"/>
                    <a:pt x="1904499" y="907594"/>
                    <a:pt x="1893292" y="918801"/>
                  </a:cubicBezTo>
                  <a:cubicBezTo>
                    <a:pt x="1882085" y="930008"/>
                    <a:pt x="1866885" y="936304"/>
                    <a:pt x="1851037" y="936304"/>
                  </a:cubicBezTo>
                  <a:lnTo>
                    <a:pt x="59758" y="936304"/>
                  </a:lnTo>
                  <a:cubicBezTo>
                    <a:pt x="43909" y="936304"/>
                    <a:pt x="28710" y="930008"/>
                    <a:pt x="17503" y="918801"/>
                  </a:cubicBezTo>
                  <a:cubicBezTo>
                    <a:pt x="6296" y="907594"/>
                    <a:pt x="0" y="892395"/>
                    <a:pt x="0" y="876546"/>
                  </a:cubicBezTo>
                  <a:lnTo>
                    <a:pt x="0" y="59758"/>
                  </a:lnTo>
                  <a:cubicBezTo>
                    <a:pt x="0" y="43909"/>
                    <a:pt x="6296" y="28710"/>
                    <a:pt x="17503" y="17503"/>
                  </a:cubicBezTo>
                  <a:cubicBezTo>
                    <a:pt x="28710" y="6296"/>
                    <a:pt x="43909" y="0"/>
                    <a:pt x="59758" y="0"/>
                  </a:cubicBezTo>
                  <a:close/>
                </a:path>
              </a:pathLst>
            </a:custGeom>
            <a:solidFill>
              <a:srgbClr val="013049"/>
            </a:solidFill>
          </p:spPr>
        </p:sp>
        <p:sp>
          <p:nvSpPr>
            <p:cNvPr id="12" name="TextBox 12"/>
            <p:cNvSpPr txBox="1"/>
            <p:nvPr/>
          </p:nvSpPr>
          <p:spPr>
            <a:xfrm>
              <a:off x="0" y="-38100"/>
              <a:ext cx="1910795" cy="974404"/>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a:off x="2242680" y="5937736"/>
            <a:ext cx="6092618" cy="1081755"/>
            <a:chOff x="0" y="0"/>
            <a:chExt cx="1604640" cy="284907"/>
          </a:xfrm>
        </p:grpSpPr>
        <p:sp>
          <p:nvSpPr>
            <p:cNvPr id="14" name="Freeform 14"/>
            <p:cNvSpPr/>
            <p:nvPr/>
          </p:nvSpPr>
          <p:spPr>
            <a:xfrm>
              <a:off x="0" y="0"/>
              <a:ext cx="1604640" cy="284907"/>
            </a:xfrm>
            <a:custGeom>
              <a:avLst/>
              <a:gdLst/>
              <a:ahLst/>
              <a:cxnLst/>
              <a:rect l="l" t="t" r="r" b="b"/>
              <a:pathLst>
                <a:path w="1604640" h="284907">
                  <a:moveTo>
                    <a:pt x="97844" y="0"/>
                  </a:moveTo>
                  <a:lnTo>
                    <a:pt x="1506796" y="0"/>
                  </a:lnTo>
                  <a:cubicBezTo>
                    <a:pt x="1532746" y="0"/>
                    <a:pt x="1557633" y="10309"/>
                    <a:pt x="1575982" y="28658"/>
                  </a:cubicBezTo>
                  <a:cubicBezTo>
                    <a:pt x="1594331" y="47007"/>
                    <a:pt x="1604640" y="71894"/>
                    <a:pt x="1604640" y="97844"/>
                  </a:cubicBezTo>
                  <a:lnTo>
                    <a:pt x="1604640" y="187062"/>
                  </a:lnTo>
                  <a:cubicBezTo>
                    <a:pt x="1604640" y="241100"/>
                    <a:pt x="1560834" y="284907"/>
                    <a:pt x="1506796" y="284907"/>
                  </a:cubicBezTo>
                  <a:lnTo>
                    <a:pt x="97844" y="284907"/>
                  </a:lnTo>
                  <a:cubicBezTo>
                    <a:pt x="43806" y="284907"/>
                    <a:pt x="0" y="241100"/>
                    <a:pt x="0" y="187062"/>
                  </a:cubicBezTo>
                  <a:lnTo>
                    <a:pt x="0" y="97844"/>
                  </a:lnTo>
                  <a:cubicBezTo>
                    <a:pt x="0" y="43806"/>
                    <a:pt x="43806" y="0"/>
                    <a:pt x="97844" y="0"/>
                  </a:cubicBezTo>
                  <a:close/>
                </a:path>
              </a:pathLst>
            </a:custGeom>
            <a:solidFill>
              <a:srgbClr val="FDB813"/>
            </a:solidFill>
          </p:spPr>
        </p:sp>
        <p:sp>
          <p:nvSpPr>
            <p:cNvPr id="15" name="TextBox 15"/>
            <p:cNvSpPr txBox="1"/>
            <p:nvPr/>
          </p:nvSpPr>
          <p:spPr>
            <a:xfrm>
              <a:off x="0" y="-38100"/>
              <a:ext cx="1604640" cy="323007"/>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9912911" y="5937736"/>
            <a:ext cx="6092618" cy="1081755"/>
            <a:chOff x="0" y="0"/>
            <a:chExt cx="1604640" cy="284907"/>
          </a:xfrm>
        </p:grpSpPr>
        <p:sp>
          <p:nvSpPr>
            <p:cNvPr id="17" name="Freeform 17"/>
            <p:cNvSpPr/>
            <p:nvPr/>
          </p:nvSpPr>
          <p:spPr>
            <a:xfrm>
              <a:off x="0" y="0"/>
              <a:ext cx="1604640" cy="284907"/>
            </a:xfrm>
            <a:custGeom>
              <a:avLst/>
              <a:gdLst/>
              <a:ahLst/>
              <a:cxnLst/>
              <a:rect l="l" t="t" r="r" b="b"/>
              <a:pathLst>
                <a:path w="1604640" h="284907">
                  <a:moveTo>
                    <a:pt x="97844" y="0"/>
                  </a:moveTo>
                  <a:lnTo>
                    <a:pt x="1506796" y="0"/>
                  </a:lnTo>
                  <a:cubicBezTo>
                    <a:pt x="1532746" y="0"/>
                    <a:pt x="1557633" y="10309"/>
                    <a:pt x="1575982" y="28658"/>
                  </a:cubicBezTo>
                  <a:cubicBezTo>
                    <a:pt x="1594331" y="47007"/>
                    <a:pt x="1604640" y="71894"/>
                    <a:pt x="1604640" y="97844"/>
                  </a:cubicBezTo>
                  <a:lnTo>
                    <a:pt x="1604640" y="187062"/>
                  </a:lnTo>
                  <a:cubicBezTo>
                    <a:pt x="1604640" y="241100"/>
                    <a:pt x="1560834" y="284907"/>
                    <a:pt x="1506796" y="284907"/>
                  </a:cubicBezTo>
                  <a:lnTo>
                    <a:pt x="97844" y="284907"/>
                  </a:lnTo>
                  <a:cubicBezTo>
                    <a:pt x="43806" y="284907"/>
                    <a:pt x="0" y="241100"/>
                    <a:pt x="0" y="187062"/>
                  </a:cubicBezTo>
                  <a:lnTo>
                    <a:pt x="0" y="97844"/>
                  </a:lnTo>
                  <a:cubicBezTo>
                    <a:pt x="0" y="43806"/>
                    <a:pt x="43806" y="0"/>
                    <a:pt x="97844" y="0"/>
                  </a:cubicBezTo>
                  <a:close/>
                </a:path>
              </a:pathLst>
            </a:custGeom>
            <a:solidFill>
              <a:srgbClr val="FDB813"/>
            </a:solidFill>
          </p:spPr>
        </p:sp>
        <p:sp>
          <p:nvSpPr>
            <p:cNvPr id="18" name="TextBox 18"/>
            <p:cNvSpPr txBox="1"/>
            <p:nvPr/>
          </p:nvSpPr>
          <p:spPr>
            <a:xfrm>
              <a:off x="0" y="-38100"/>
              <a:ext cx="1604640" cy="323007"/>
            </a:xfrm>
            <a:prstGeom prst="rect">
              <a:avLst/>
            </a:prstGeom>
          </p:spPr>
          <p:txBody>
            <a:bodyPr lIns="50800" tIns="50800" rIns="50800" bIns="50800" rtlCol="0" anchor="ctr"/>
            <a:lstStyle/>
            <a:p>
              <a:pPr algn="ctr">
                <a:lnSpc>
                  <a:spcPts val="2659"/>
                </a:lnSpc>
              </a:pPr>
              <a:endParaRPr/>
            </a:p>
          </p:txBody>
        </p:sp>
      </p:grpSp>
      <p:sp>
        <p:nvSpPr>
          <p:cNvPr id="19" name="Freeform 19"/>
          <p:cNvSpPr/>
          <p:nvPr/>
        </p:nvSpPr>
        <p:spPr>
          <a:xfrm>
            <a:off x="-2011109" y="-2057400"/>
            <a:ext cx="4022217" cy="4114800"/>
          </a:xfrm>
          <a:custGeom>
            <a:avLst/>
            <a:gdLst/>
            <a:ahLst/>
            <a:cxnLst/>
            <a:rect l="l" t="t" r="r" b="b"/>
            <a:pathLst>
              <a:path w="4022217" h="4114800">
                <a:moveTo>
                  <a:pt x="0" y="0"/>
                </a:moveTo>
                <a:lnTo>
                  <a:pt x="4022218" y="0"/>
                </a:lnTo>
                <a:lnTo>
                  <a:pt x="4022218"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0" name="Freeform 20"/>
          <p:cNvSpPr/>
          <p:nvPr/>
        </p:nvSpPr>
        <p:spPr>
          <a:xfrm>
            <a:off x="15658775" y="-2057400"/>
            <a:ext cx="4022217" cy="4114800"/>
          </a:xfrm>
          <a:custGeom>
            <a:avLst/>
            <a:gdLst/>
            <a:ahLst/>
            <a:cxnLst/>
            <a:rect l="l" t="t" r="r" b="b"/>
            <a:pathLst>
              <a:path w="4022217" h="4114800">
                <a:moveTo>
                  <a:pt x="0" y="0"/>
                </a:moveTo>
                <a:lnTo>
                  <a:pt x="4022217" y="0"/>
                </a:lnTo>
                <a:lnTo>
                  <a:pt x="4022217"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21" name="TextBox 21"/>
          <p:cNvSpPr txBox="1"/>
          <p:nvPr/>
        </p:nvSpPr>
        <p:spPr>
          <a:xfrm>
            <a:off x="2011109" y="2152650"/>
            <a:ext cx="14885488" cy="776817"/>
          </a:xfrm>
          <a:prstGeom prst="rect">
            <a:avLst/>
          </a:prstGeom>
        </p:spPr>
        <p:txBody>
          <a:bodyPr lIns="0" tIns="0" rIns="0" bIns="0" rtlCol="0" anchor="t">
            <a:spAutoFit/>
          </a:bodyPr>
          <a:lstStyle/>
          <a:p>
            <a:pPr algn="ctr">
              <a:lnSpc>
                <a:spcPts val="5700"/>
              </a:lnSpc>
            </a:pPr>
            <a:r>
              <a:rPr lang="en-US" sz="5700">
                <a:solidFill>
                  <a:srgbClr val="013049"/>
                </a:solidFill>
                <a:latin typeface="Eastman Condensed Bold"/>
              </a:rPr>
              <a:t>METODE PENGUKURAN INVESTASI SOSIAL </a:t>
            </a:r>
          </a:p>
        </p:txBody>
      </p:sp>
      <p:sp>
        <p:nvSpPr>
          <p:cNvPr id="22" name="TextBox 22"/>
          <p:cNvSpPr txBox="1"/>
          <p:nvPr/>
        </p:nvSpPr>
        <p:spPr>
          <a:xfrm>
            <a:off x="1028700" y="4360740"/>
            <a:ext cx="16230600" cy="431800"/>
          </a:xfrm>
          <a:prstGeom prst="rect">
            <a:avLst/>
          </a:prstGeom>
        </p:spPr>
        <p:txBody>
          <a:bodyPr lIns="0" tIns="0" rIns="0" bIns="0" rtlCol="0" anchor="t">
            <a:spAutoFit/>
          </a:bodyPr>
          <a:lstStyle/>
          <a:p>
            <a:pPr algn="ctr">
              <a:lnSpc>
                <a:spcPts val="3499"/>
              </a:lnSpc>
            </a:pPr>
            <a:r>
              <a:rPr lang="en-US" sz="2499">
                <a:solidFill>
                  <a:srgbClr val="000000"/>
                </a:solidFill>
                <a:latin typeface="Public Sans"/>
              </a:rPr>
              <a:t>2 Metode untuk melakukan pengukuran investasi sosial</a:t>
            </a:r>
          </a:p>
        </p:txBody>
      </p:sp>
      <p:sp>
        <p:nvSpPr>
          <p:cNvPr id="23" name="TextBox 23"/>
          <p:cNvSpPr txBox="1"/>
          <p:nvPr/>
        </p:nvSpPr>
        <p:spPr>
          <a:xfrm>
            <a:off x="2235004" y="7190941"/>
            <a:ext cx="6100294" cy="1990090"/>
          </a:xfrm>
          <a:prstGeom prst="rect">
            <a:avLst/>
          </a:prstGeom>
        </p:spPr>
        <p:txBody>
          <a:bodyPr lIns="0" tIns="0" rIns="0" bIns="0" rtlCol="0" anchor="t">
            <a:spAutoFit/>
          </a:bodyPr>
          <a:lstStyle/>
          <a:p>
            <a:pPr algn="ctr">
              <a:lnSpc>
                <a:spcPts val="2660"/>
              </a:lnSpc>
            </a:pPr>
            <a:r>
              <a:rPr lang="en-US" sz="1900">
                <a:solidFill>
                  <a:srgbClr val="FFFFFF"/>
                </a:solidFill>
                <a:latin typeface="Public Sans"/>
              </a:rPr>
              <a:t>SROI adalah singkatan dari Social Return On Investment. Keterlibatan langsung dalam aktivitas yang kreatif dapat memberikan manfaat dan keterlibatan yang positif. Maka dari itu, pendekatan SROI ini digunakan untuk mengekplorasi manfaat sosial dan ekonomi dari berbagai kegiatan </a:t>
            </a:r>
          </a:p>
        </p:txBody>
      </p:sp>
      <p:sp>
        <p:nvSpPr>
          <p:cNvPr id="24" name="TextBox 24"/>
          <p:cNvSpPr txBox="1"/>
          <p:nvPr/>
        </p:nvSpPr>
        <p:spPr>
          <a:xfrm>
            <a:off x="9912911" y="7190941"/>
            <a:ext cx="6100294" cy="1323340"/>
          </a:xfrm>
          <a:prstGeom prst="rect">
            <a:avLst/>
          </a:prstGeom>
        </p:spPr>
        <p:txBody>
          <a:bodyPr lIns="0" tIns="0" rIns="0" bIns="0" rtlCol="0" anchor="t">
            <a:spAutoFit/>
          </a:bodyPr>
          <a:lstStyle/>
          <a:p>
            <a:pPr algn="ctr">
              <a:lnSpc>
                <a:spcPts val="2660"/>
              </a:lnSpc>
            </a:pPr>
            <a:r>
              <a:rPr lang="en-US" sz="1900">
                <a:solidFill>
                  <a:srgbClr val="FFFFFF"/>
                </a:solidFill>
                <a:latin typeface="Public Sans"/>
              </a:rPr>
              <a:t>metode pengukuran dan analisa cost-benefit didasarkan pada cara serta perspektif manajemen dalam menilai kinerja teknologi informasi yang diimplementasikan. </a:t>
            </a:r>
          </a:p>
        </p:txBody>
      </p:sp>
      <p:sp>
        <p:nvSpPr>
          <p:cNvPr id="25" name="TextBox 25"/>
          <p:cNvSpPr txBox="1"/>
          <p:nvPr/>
        </p:nvSpPr>
        <p:spPr>
          <a:xfrm>
            <a:off x="3739980" y="6188100"/>
            <a:ext cx="3098017" cy="514350"/>
          </a:xfrm>
          <a:prstGeom prst="rect">
            <a:avLst/>
          </a:prstGeom>
        </p:spPr>
        <p:txBody>
          <a:bodyPr lIns="0" tIns="0" rIns="0" bIns="0" rtlCol="0" anchor="t">
            <a:spAutoFit/>
          </a:bodyPr>
          <a:lstStyle/>
          <a:p>
            <a:pPr algn="ctr">
              <a:lnSpc>
                <a:spcPts val="4199"/>
              </a:lnSpc>
            </a:pPr>
            <a:r>
              <a:rPr lang="en-US" sz="2999">
                <a:solidFill>
                  <a:srgbClr val="000000"/>
                </a:solidFill>
                <a:latin typeface="Public Sans Bold"/>
              </a:rPr>
              <a:t>SROI</a:t>
            </a:r>
          </a:p>
        </p:txBody>
      </p:sp>
      <p:sp>
        <p:nvSpPr>
          <p:cNvPr id="26" name="TextBox 26"/>
          <p:cNvSpPr txBox="1"/>
          <p:nvPr/>
        </p:nvSpPr>
        <p:spPr>
          <a:xfrm>
            <a:off x="11410211" y="6188100"/>
            <a:ext cx="3098017" cy="514350"/>
          </a:xfrm>
          <a:prstGeom prst="rect">
            <a:avLst/>
          </a:prstGeom>
        </p:spPr>
        <p:txBody>
          <a:bodyPr lIns="0" tIns="0" rIns="0" bIns="0" rtlCol="0" anchor="t">
            <a:spAutoFit/>
          </a:bodyPr>
          <a:lstStyle/>
          <a:p>
            <a:pPr algn="ctr">
              <a:lnSpc>
                <a:spcPts val="4199"/>
              </a:lnSpc>
            </a:pPr>
            <a:r>
              <a:rPr lang="en-US" sz="2999">
                <a:solidFill>
                  <a:srgbClr val="000000"/>
                </a:solidFill>
                <a:latin typeface="Public Sans Bold"/>
              </a:rPr>
              <a:t>BCA</a:t>
            </a:r>
          </a:p>
        </p:txBody>
      </p:sp>
      <p:sp>
        <p:nvSpPr>
          <p:cNvPr id="27" name="Freeform 27"/>
          <p:cNvSpPr/>
          <p:nvPr/>
        </p:nvSpPr>
        <p:spPr>
          <a:xfrm>
            <a:off x="1163006" y="142466"/>
            <a:ext cx="5831812" cy="1483090"/>
          </a:xfrm>
          <a:custGeom>
            <a:avLst/>
            <a:gdLst/>
            <a:ahLst/>
            <a:cxnLst/>
            <a:rect l="l" t="t" r="r" b="b"/>
            <a:pathLst>
              <a:path w="5831812" h="1483090">
                <a:moveTo>
                  <a:pt x="0" y="0"/>
                </a:moveTo>
                <a:lnTo>
                  <a:pt x="5831813" y="0"/>
                </a:lnTo>
                <a:lnTo>
                  <a:pt x="5831813" y="1483090"/>
                </a:lnTo>
                <a:lnTo>
                  <a:pt x="0" y="1483090"/>
                </a:lnTo>
                <a:lnTo>
                  <a:pt x="0" y="0"/>
                </a:lnTo>
                <a:close/>
              </a:path>
            </a:pathLst>
          </a:custGeom>
          <a:blipFill>
            <a:blip r:embed="rId5"/>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11409671" y="-855537"/>
            <a:ext cx="11699258" cy="11699258"/>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9343592" y="901876"/>
            <a:ext cx="7325067" cy="8184433"/>
          </a:xfrm>
          <a:custGeom>
            <a:avLst/>
            <a:gdLst/>
            <a:ahLst/>
            <a:cxnLst/>
            <a:rect l="l" t="t" r="r" b="b"/>
            <a:pathLst>
              <a:path w="7325067" h="8184433">
                <a:moveTo>
                  <a:pt x="0" y="0"/>
                </a:moveTo>
                <a:lnTo>
                  <a:pt x="7325068" y="0"/>
                </a:lnTo>
                <a:lnTo>
                  <a:pt x="7325068" y="8184432"/>
                </a:lnTo>
                <a:lnTo>
                  <a:pt x="0" y="818443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7" name="Group 7"/>
          <p:cNvGrpSpPr/>
          <p:nvPr/>
        </p:nvGrpSpPr>
        <p:grpSpPr>
          <a:xfrm>
            <a:off x="1028700" y="8682997"/>
            <a:ext cx="3892627" cy="835458"/>
            <a:chOff x="0" y="0"/>
            <a:chExt cx="1025219" cy="220038"/>
          </a:xfrm>
        </p:grpSpPr>
        <p:sp>
          <p:nvSpPr>
            <p:cNvPr id="8" name="Freeform 8"/>
            <p:cNvSpPr/>
            <p:nvPr/>
          </p:nvSpPr>
          <p:spPr>
            <a:xfrm>
              <a:off x="0" y="0"/>
              <a:ext cx="1025219" cy="220038"/>
            </a:xfrm>
            <a:custGeom>
              <a:avLst/>
              <a:gdLst/>
              <a:ahLst/>
              <a:cxnLst/>
              <a:rect l="l" t="t" r="r" b="b"/>
              <a:pathLst>
                <a:path w="1025219" h="220038">
                  <a:moveTo>
                    <a:pt x="79555" y="0"/>
                  </a:moveTo>
                  <a:lnTo>
                    <a:pt x="945664" y="0"/>
                  </a:lnTo>
                  <a:cubicBezTo>
                    <a:pt x="989601" y="0"/>
                    <a:pt x="1025219" y="35618"/>
                    <a:pt x="1025219" y="79555"/>
                  </a:cubicBezTo>
                  <a:lnTo>
                    <a:pt x="1025219" y="140484"/>
                  </a:lnTo>
                  <a:cubicBezTo>
                    <a:pt x="1025219" y="161583"/>
                    <a:pt x="1016837" y="181818"/>
                    <a:pt x="1001918" y="196737"/>
                  </a:cubicBezTo>
                  <a:cubicBezTo>
                    <a:pt x="986998" y="211657"/>
                    <a:pt x="966763" y="220038"/>
                    <a:pt x="945664" y="220038"/>
                  </a:cubicBezTo>
                  <a:lnTo>
                    <a:pt x="79555" y="220038"/>
                  </a:lnTo>
                  <a:cubicBezTo>
                    <a:pt x="35618" y="220038"/>
                    <a:pt x="0" y="184420"/>
                    <a:pt x="0" y="140484"/>
                  </a:cubicBezTo>
                  <a:lnTo>
                    <a:pt x="0" y="79555"/>
                  </a:lnTo>
                  <a:cubicBezTo>
                    <a:pt x="0" y="58455"/>
                    <a:pt x="8382" y="38220"/>
                    <a:pt x="23301" y="23301"/>
                  </a:cubicBezTo>
                  <a:cubicBezTo>
                    <a:pt x="38220" y="8382"/>
                    <a:pt x="58455" y="0"/>
                    <a:pt x="79555" y="0"/>
                  </a:cubicBezTo>
                  <a:close/>
                </a:path>
              </a:pathLst>
            </a:custGeom>
            <a:solidFill>
              <a:srgbClr val="FDB813"/>
            </a:solidFill>
          </p:spPr>
        </p:sp>
        <p:sp>
          <p:nvSpPr>
            <p:cNvPr id="9" name="TextBox 9"/>
            <p:cNvSpPr txBox="1"/>
            <p:nvPr/>
          </p:nvSpPr>
          <p:spPr>
            <a:xfrm>
              <a:off x="0" y="-38100"/>
              <a:ext cx="1025219" cy="258138"/>
            </a:xfrm>
            <a:prstGeom prst="rect">
              <a:avLst/>
            </a:prstGeom>
          </p:spPr>
          <p:txBody>
            <a:bodyPr lIns="50800" tIns="50800" rIns="50800" bIns="50800" rtlCol="0" anchor="ctr"/>
            <a:lstStyle/>
            <a:p>
              <a:pPr algn="ctr">
                <a:lnSpc>
                  <a:spcPts val="2659"/>
                </a:lnSpc>
              </a:pPr>
              <a:endParaRPr/>
            </a:p>
          </p:txBody>
        </p:sp>
      </p:grpSp>
      <p:sp>
        <p:nvSpPr>
          <p:cNvPr id="10" name="TextBox 10"/>
          <p:cNvSpPr txBox="1"/>
          <p:nvPr/>
        </p:nvSpPr>
        <p:spPr>
          <a:xfrm>
            <a:off x="1511315" y="8800157"/>
            <a:ext cx="2567598" cy="490855"/>
          </a:xfrm>
          <a:prstGeom prst="rect">
            <a:avLst/>
          </a:prstGeom>
        </p:spPr>
        <p:txBody>
          <a:bodyPr lIns="0" tIns="0" rIns="0" bIns="0" rtlCol="0" anchor="t">
            <a:spAutoFit/>
          </a:bodyPr>
          <a:lstStyle/>
          <a:p>
            <a:pPr algn="just">
              <a:lnSpc>
                <a:spcPts val="3919"/>
              </a:lnSpc>
            </a:pPr>
            <a:r>
              <a:rPr lang="en-US" sz="2799">
                <a:solidFill>
                  <a:srgbClr val="000000"/>
                </a:solidFill>
                <a:latin typeface="Public Sans Bold"/>
              </a:rPr>
              <a:t>Selanjutnya</a:t>
            </a:r>
          </a:p>
        </p:txBody>
      </p:sp>
      <p:sp>
        <p:nvSpPr>
          <p:cNvPr id="11" name="AutoShape 11"/>
          <p:cNvSpPr/>
          <p:nvPr/>
        </p:nvSpPr>
        <p:spPr>
          <a:xfrm flipV="1">
            <a:off x="3700756" y="9149757"/>
            <a:ext cx="756314" cy="7430"/>
          </a:xfrm>
          <a:prstGeom prst="line">
            <a:avLst/>
          </a:prstGeom>
          <a:ln w="57150" cap="flat">
            <a:solidFill>
              <a:srgbClr val="000000"/>
            </a:solidFill>
            <a:prstDash val="solid"/>
            <a:headEnd type="none" w="sm" len="sm"/>
            <a:tailEnd type="arrow" w="med" len="sm"/>
          </a:ln>
        </p:spPr>
      </p:sp>
      <p:sp>
        <p:nvSpPr>
          <p:cNvPr id="12" name="Freeform 12"/>
          <p:cNvSpPr/>
          <p:nvPr/>
        </p:nvSpPr>
        <p:spPr>
          <a:xfrm>
            <a:off x="10728589" y="4166028"/>
            <a:ext cx="1362165" cy="1656128"/>
          </a:xfrm>
          <a:custGeom>
            <a:avLst/>
            <a:gdLst/>
            <a:ahLst/>
            <a:cxnLst/>
            <a:rect l="l" t="t" r="r" b="b"/>
            <a:pathLst>
              <a:path w="1362165" h="1656128">
                <a:moveTo>
                  <a:pt x="0" y="0"/>
                </a:moveTo>
                <a:lnTo>
                  <a:pt x="1362165" y="0"/>
                </a:lnTo>
                <a:lnTo>
                  <a:pt x="1362165" y="1656128"/>
                </a:lnTo>
                <a:lnTo>
                  <a:pt x="0" y="165612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3" name="Freeform 13"/>
          <p:cNvSpPr/>
          <p:nvPr/>
        </p:nvSpPr>
        <p:spPr>
          <a:xfrm>
            <a:off x="13735594" y="1620812"/>
            <a:ext cx="1141570" cy="1141570"/>
          </a:xfrm>
          <a:custGeom>
            <a:avLst/>
            <a:gdLst/>
            <a:ahLst/>
            <a:cxnLst/>
            <a:rect l="l" t="t" r="r" b="b"/>
            <a:pathLst>
              <a:path w="1141570" h="1141570">
                <a:moveTo>
                  <a:pt x="0" y="0"/>
                </a:moveTo>
                <a:lnTo>
                  <a:pt x="1141569" y="0"/>
                </a:lnTo>
                <a:lnTo>
                  <a:pt x="1141569" y="1141569"/>
                </a:lnTo>
                <a:lnTo>
                  <a:pt x="0" y="114156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4" name="Freeform 14"/>
          <p:cNvSpPr/>
          <p:nvPr/>
        </p:nvSpPr>
        <p:spPr>
          <a:xfrm>
            <a:off x="14877163" y="4474571"/>
            <a:ext cx="1078251" cy="1039042"/>
          </a:xfrm>
          <a:custGeom>
            <a:avLst/>
            <a:gdLst/>
            <a:ahLst/>
            <a:cxnLst/>
            <a:rect l="l" t="t" r="r" b="b"/>
            <a:pathLst>
              <a:path w="1078251" h="1039042">
                <a:moveTo>
                  <a:pt x="0" y="0"/>
                </a:moveTo>
                <a:lnTo>
                  <a:pt x="1078251" y="0"/>
                </a:lnTo>
                <a:lnTo>
                  <a:pt x="1078251" y="1039042"/>
                </a:lnTo>
                <a:lnTo>
                  <a:pt x="0" y="1039042"/>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5" name="Freeform 15"/>
          <p:cNvSpPr/>
          <p:nvPr/>
        </p:nvSpPr>
        <p:spPr>
          <a:xfrm>
            <a:off x="13745119" y="7351938"/>
            <a:ext cx="984559" cy="967329"/>
          </a:xfrm>
          <a:custGeom>
            <a:avLst/>
            <a:gdLst/>
            <a:ahLst/>
            <a:cxnLst/>
            <a:rect l="l" t="t" r="r" b="b"/>
            <a:pathLst>
              <a:path w="984559" h="967329">
                <a:moveTo>
                  <a:pt x="0" y="0"/>
                </a:moveTo>
                <a:lnTo>
                  <a:pt x="984558" y="0"/>
                </a:lnTo>
                <a:lnTo>
                  <a:pt x="984558" y="967329"/>
                </a:lnTo>
                <a:lnTo>
                  <a:pt x="0" y="967329"/>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16" name="TextBox 16"/>
          <p:cNvSpPr txBox="1"/>
          <p:nvPr/>
        </p:nvSpPr>
        <p:spPr>
          <a:xfrm>
            <a:off x="-772488" y="2124250"/>
            <a:ext cx="13778614" cy="740622"/>
          </a:xfrm>
          <a:prstGeom prst="rect">
            <a:avLst/>
          </a:prstGeom>
        </p:spPr>
        <p:txBody>
          <a:bodyPr lIns="0" tIns="0" rIns="0" bIns="0" rtlCol="0" anchor="t">
            <a:spAutoFit/>
          </a:bodyPr>
          <a:lstStyle/>
          <a:p>
            <a:pPr algn="ctr">
              <a:lnSpc>
                <a:spcPts val="5400"/>
              </a:lnSpc>
            </a:pPr>
            <a:r>
              <a:rPr lang="en-US" sz="5400">
                <a:solidFill>
                  <a:srgbClr val="013049"/>
                </a:solidFill>
                <a:latin typeface="Eastman Condensed Bold"/>
              </a:rPr>
              <a:t>SOCIAL RETURN ON INVESTMENT (SROI)</a:t>
            </a:r>
          </a:p>
        </p:txBody>
      </p:sp>
      <p:sp>
        <p:nvSpPr>
          <p:cNvPr id="17" name="TextBox 17"/>
          <p:cNvSpPr txBox="1"/>
          <p:nvPr/>
        </p:nvSpPr>
        <p:spPr>
          <a:xfrm>
            <a:off x="1098549" y="2807722"/>
            <a:ext cx="7785254" cy="1953895"/>
          </a:xfrm>
          <a:prstGeom prst="rect">
            <a:avLst/>
          </a:prstGeom>
        </p:spPr>
        <p:txBody>
          <a:bodyPr lIns="0" tIns="0" rIns="0" bIns="0" rtlCol="0" anchor="t">
            <a:spAutoFit/>
          </a:bodyPr>
          <a:lstStyle/>
          <a:p>
            <a:pPr algn="just">
              <a:lnSpc>
                <a:spcPts val="3080"/>
              </a:lnSpc>
            </a:pPr>
            <a:r>
              <a:rPr lang="en-US" sz="2200">
                <a:solidFill>
                  <a:srgbClr val="000000"/>
                </a:solidFill>
                <a:latin typeface="Public Sans"/>
              </a:rPr>
              <a:t>SROI merupakan metoda yang digunakan untuk mengukur dampak sosial. SROI tidak hanya sekedar berbicara mengenai nilai uang, melainkan juga mengukur konsep yang lebih luas yang meliputi nilai sosial, ekonomi dan lingkungan.</a:t>
            </a:r>
          </a:p>
        </p:txBody>
      </p:sp>
      <p:sp>
        <p:nvSpPr>
          <p:cNvPr id="18" name="Freeform 18"/>
          <p:cNvSpPr/>
          <p:nvPr/>
        </p:nvSpPr>
        <p:spPr>
          <a:xfrm>
            <a:off x="8813954" y="8990990"/>
            <a:ext cx="1813321" cy="300022"/>
          </a:xfrm>
          <a:custGeom>
            <a:avLst/>
            <a:gdLst/>
            <a:ahLst/>
            <a:cxnLst/>
            <a:rect l="l" t="t" r="r" b="b"/>
            <a:pathLst>
              <a:path w="1813321" h="300022">
                <a:moveTo>
                  <a:pt x="0" y="0"/>
                </a:moveTo>
                <a:lnTo>
                  <a:pt x="1813320" y="0"/>
                </a:lnTo>
                <a:lnTo>
                  <a:pt x="1813320" y="300022"/>
                </a:lnTo>
                <a:lnTo>
                  <a:pt x="0" y="300022"/>
                </a:lnTo>
                <a:lnTo>
                  <a:pt x="0" y="0"/>
                </a:lnTo>
                <a:close/>
              </a:path>
            </a:pathLst>
          </a:custGeom>
          <a:blipFill>
            <a:blip r:embed="rId13">
              <a:extLst>
                <a:ext uri="{96DAC541-7B7A-43D3-8B79-37D633B846F1}">
                  <asvg:svgBlip xmlns:asvg="http://schemas.microsoft.com/office/drawing/2016/SVG/main" xmlns="" r:embed="rId14"/>
                </a:ext>
              </a:extLst>
            </a:blip>
            <a:stretch>
              <a:fillRect/>
            </a:stretch>
          </a:blipFill>
        </p:spPr>
      </p:sp>
      <p:sp>
        <p:nvSpPr>
          <p:cNvPr id="19" name="Freeform 19"/>
          <p:cNvSpPr/>
          <p:nvPr/>
        </p:nvSpPr>
        <p:spPr>
          <a:xfrm>
            <a:off x="-1757558" y="-2091297"/>
            <a:ext cx="3268873" cy="3344116"/>
          </a:xfrm>
          <a:custGeom>
            <a:avLst/>
            <a:gdLst/>
            <a:ahLst/>
            <a:cxnLst/>
            <a:rect l="l" t="t" r="r" b="b"/>
            <a:pathLst>
              <a:path w="3268873" h="3344116">
                <a:moveTo>
                  <a:pt x="0" y="0"/>
                </a:moveTo>
                <a:lnTo>
                  <a:pt x="3268873" y="0"/>
                </a:lnTo>
                <a:lnTo>
                  <a:pt x="3268873" y="3344115"/>
                </a:lnTo>
                <a:lnTo>
                  <a:pt x="0" y="3344115"/>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20" name="Freeform 20"/>
          <p:cNvSpPr/>
          <p:nvPr/>
        </p:nvSpPr>
        <p:spPr>
          <a:xfrm>
            <a:off x="16276892" y="7835603"/>
            <a:ext cx="4022217" cy="4114800"/>
          </a:xfrm>
          <a:custGeom>
            <a:avLst/>
            <a:gdLst/>
            <a:ahLst/>
            <a:cxnLst/>
            <a:rect l="l" t="t" r="r" b="b"/>
            <a:pathLst>
              <a:path w="4022217" h="4114800">
                <a:moveTo>
                  <a:pt x="0" y="0"/>
                </a:moveTo>
                <a:lnTo>
                  <a:pt x="4022217" y="0"/>
                </a:lnTo>
                <a:lnTo>
                  <a:pt x="4022217" y="4114800"/>
                </a:lnTo>
                <a:lnTo>
                  <a:pt x="0" y="4114800"/>
                </a:lnTo>
                <a:lnTo>
                  <a:pt x="0" y="0"/>
                </a:lnTo>
                <a:close/>
              </a:path>
            </a:pathLst>
          </a:custGeom>
          <a:blipFill>
            <a:blip r:embed="rId15">
              <a:extLst>
                <a:ext uri="{96DAC541-7B7A-43D3-8B79-37D633B846F1}">
                  <asvg:svgBlip xmlns:asvg="http://schemas.microsoft.com/office/drawing/2016/SVG/main" xmlns="" r:embed="rId16"/>
                </a:ext>
              </a:extLst>
            </a:blip>
            <a:stretch>
              <a:fillRect/>
            </a:stretch>
          </a:blipFill>
        </p:spPr>
      </p:sp>
      <p:sp>
        <p:nvSpPr>
          <p:cNvPr id="21" name="TextBox 21"/>
          <p:cNvSpPr txBox="1"/>
          <p:nvPr/>
        </p:nvSpPr>
        <p:spPr>
          <a:xfrm>
            <a:off x="1098549" y="4936942"/>
            <a:ext cx="7785254" cy="782320"/>
          </a:xfrm>
          <a:prstGeom prst="rect">
            <a:avLst/>
          </a:prstGeom>
        </p:spPr>
        <p:txBody>
          <a:bodyPr lIns="0" tIns="0" rIns="0" bIns="0" rtlCol="0" anchor="t">
            <a:spAutoFit/>
          </a:bodyPr>
          <a:lstStyle/>
          <a:p>
            <a:pPr algn="just">
              <a:lnSpc>
                <a:spcPts val="3080"/>
              </a:lnSpc>
            </a:pPr>
            <a:r>
              <a:rPr lang="en-US" sz="2200">
                <a:solidFill>
                  <a:srgbClr val="000000"/>
                </a:solidFill>
                <a:latin typeface="Public Sans"/>
              </a:rPr>
              <a:t>SROI digunakan sebagai alat untuk perencanaan strategis dan untuk mengkomunikasikan dampak dari investasi</a:t>
            </a:r>
          </a:p>
        </p:txBody>
      </p:sp>
      <p:sp>
        <p:nvSpPr>
          <p:cNvPr id="22" name="TextBox 22"/>
          <p:cNvSpPr txBox="1"/>
          <p:nvPr/>
        </p:nvSpPr>
        <p:spPr>
          <a:xfrm>
            <a:off x="1098549" y="5923287"/>
            <a:ext cx="8045451" cy="2759710"/>
          </a:xfrm>
          <a:prstGeom prst="rect">
            <a:avLst/>
          </a:prstGeom>
        </p:spPr>
        <p:txBody>
          <a:bodyPr lIns="0" tIns="0" rIns="0" bIns="0" rtlCol="0" anchor="t">
            <a:spAutoFit/>
          </a:bodyPr>
          <a:lstStyle/>
          <a:p>
            <a:pPr algn="just">
              <a:lnSpc>
                <a:spcPts val="2239"/>
              </a:lnSpc>
            </a:pPr>
            <a:r>
              <a:rPr lang="en-US" sz="1599">
                <a:solidFill>
                  <a:srgbClr val="000000"/>
                </a:solidFill>
                <a:latin typeface="Public Sans"/>
              </a:rPr>
              <a:t>ada 7 prinsip SROI yang dapat digunakan dalam membangun kerangka kerjanya, yaitu : </a:t>
            </a:r>
          </a:p>
          <a:p>
            <a:pPr algn="just">
              <a:lnSpc>
                <a:spcPts val="2239"/>
              </a:lnSpc>
            </a:pPr>
            <a:endParaRPr lang="en-US" sz="1599">
              <a:solidFill>
                <a:srgbClr val="000000"/>
              </a:solidFill>
              <a:latin typeface="Public Sans"/>
            </a:endParaRPr>
          </a:p>
          <a:p>
            <a:pPr algn="just">
              <a:lnSpc>
                <a:spcPts val="2239"/>
              </a:lnSpc>
            </a:pPr>
            <a:r>
              <a:rPr lang="en-US" sz="1599">
                <a:solidFill>
                  <a:srgbClr val="000000"/>
                </a:solidFill>
                <a:latin typeface="Public Sans"/>
              </a:rPr>
              <a:t>1.	Libatkan stakeholder, </a:t>
            </a:r>
          </a:p>
          <a:p>
            <a:pPr algn="just">
              <a:lnSpc>
                <a:spcPts val="2239"/>
              </a:lnSpc>
            </a:pPr>
            <a:endParaRPr lang="en-US" sz="1599">
              <a:solidFill>
                <a:srgbClr val="000000"/>
              </a:solidFill>
              <a:latin typeface="Public Sans"/>
            </a:endParaRPr>
          </a:p>
          <a:p>
            <a:pPr algn="just">
              <a:lnSpc>
                <a:spcPts val="2239"/>
              </a:lnSpc>
            </a:pPr>
            <a:r>
              <a:rPr lang="en-US" sz="1599">
                <a:solidFill>
                  <a:srgbClr val="000000"/>
                </a:solidFill>
                <a:latin typeface="Public Sans"/>
              </a:rPr>
              <a:t>2.	Pahami apa perubahannya, </a:t>
            </a:r>
          </a:p>
          <a:p>
            <a:pPr algn="just">
              <a:lnSpc>
                <a:spcPts val="2239"/>
              </a:lnSpc>
            </a:pPr>
            <a:endParaRPr lang="en-US" sz="1599">
              <a:solidFill>
                <a:srgbClr val="000000"/>
              </a:solidFill>
              <a:latin typeface="Public Sans"/>
            </a:endParaRPr>
          </a:p>
          <a:p>
            <a:pPr algn="just">
              <a:lnSpc>
                <a:spcPts val="2239"/>
              </a:lnSpc>
            </a:pPr>
            <a:r>
              <a:rPr lang="en-US" sz="1599">
                <a:solidFill>
                  <a:srgbClr val="000000"/>
                </a:solidFill>
                <a:latin typeface="Public Sans"/>
              </a:rPr>
              <a:t>3.	Nilai hal-hal yang penting, </a:t>
            </a:r>
          </a:p>
          <a:p>
            <a:pPr algn="just">
              <a:lnSpc>
                <a:spcPts val="2239"/>
              </a:lnSpc>
            </a:pPr>
            <a:endParaRPr lang="en-US" sz="1599">
              <a:solidFill>
                <a:srgbClr val="000000"/>
              </a:solidFill>
              <a:latin typeface="Public Sans"/>
            </a:endParaRPr>
          </a:p>
          <a:p>
            <a:pPr algn="just">
              <a:lnSpc>
                <a:spcPts val="2239"/>
              </a:lnSpc>
            </a:pPr>
            <a:r>
              <a:rPr lang="en-US" sz="1599">
                <a:solidFill>
                  <a:srgbClr val="000000"/>
                </a:solidFill>
                <a:latin typeface="Public Sans"/>
              </a:rPr>
              <a:t>4.	Hanya memasukkan material yang jelas, </a:t>
            </a:r>
          </a:p>
          <a:p>
            <a:pPr algn="just">
              <a:lnSpc>
                <a:spcPts val="2239"/>
              </a:lnSpc>
            </a:pPr>
            <a:endParaRPr lang="en-US" sz="1599">
              <a:solidFill>
                <a:srgbClr val="000000"/>
              </a:solidFill>
              <a:latin typeface="Public Sans"/>
            </a:endParaRPr>
          </a:p>
          <a:p>
            <a:pPr algn="just">
              <a:lnSpc>
                <a:spcPts val="2239"/>
              </a:lnSpc>
            </a:pPr>
            <a:r>
              <a:rPr lang="en-US" sz="1599">
                <a:solidFill>
                  <a:srgbClr val="000000"/>
                </a:solidFill>
                <a:latin typeface="Public Sans"/>
              </a:rPr>
              <a:t>5.	Hindari klaim secara berlebihan, </a:t>
            </a:r>
          </a:p>
          <a:p>
            <a:pPr algn="just">
              <a:lnSpc>
                <a:spcPts val="2239"/>
              </a:lnSpc>
            </a:pPr>
            <a:endParaRPr lang="en-US" sz="1599">
              <a:solidFill>
                <a:srgbClr val="000000"/>
              </a:solidFill>
              <a:latin typeface="Public Sans"/>
            </a:endParaRPr>
          </a:p>
          <a:p>
            <a:pPr algn="just">
              <a:lnSpc>
                <a:spcPts val="2239"/>
              </a:lnSpc>
            </a:pPr>
            <a:r>
              <a:rPr lang="en-US" sz="1599">
                <a:solidFill>
                  <a:srgbClr val="000000"/>
                </a:solidFill>
                <a:latin typeface="Public Sans"/>
              </a:rPr>
              <a:t>6.	Harus transparan, </a:t>
            </a:r>
          </a:p>
          <a:p>
            <a:pPr algn="just">
              <a:lnSpc>
                <a:spcPts val="2239"/>
              </a:lnSpc>
            </a:pPr>
            <a:endParaRPr lang="en-US" sz="1599">
              <a:solidFill>
                <a:srgbClr val="000000"/>
              </a:solidFill>
              <a:latin typeface="Public Sans"/>
            </a:endParaRPr>
          </a:p>
          <a:p>
            <a:pPr algn="just">
              <a:lnSpc>
                <a:spcPts val="2239"/>
              </a:lnSpc>
            </a:pPr>
            <a:r>
              <a:rPr lang="en-US" sz="1599">
                <a:solidFill>
                  <a:srgbClr val="000000"/>
                </a:solidFill>
                <a:latin typeface="Public Sans"/>
              </a:rPr>
              <a:t>7.	Verifikasi hasilnya.</a:t>
            </a:r>
          </a:p>
          <a:p>
            <a:pPr algn="just">
              <a:lnSpc>
                <a:spcPts val="2239"/>
              </a:lnSpc>
            </a:pPr>
            <a:endParaRPr lang="en-US" sz="1599">
              <a:solidFill>
                <a:srgbClr val="000000"/>
              </a:solidFill>
              <a:latin typeface="Public Sans"/>
            </a:endParaRPr>
          </a:p>
          <a:p>
            <a:pPr algn="just">
              <a:lnSpc>
                <a:spcPts val="2239"/>
              </a:lnSpc>
            </a:pPr>
            <a:endParaRPr lang="en-US" sz="1599">
              <a:solidFill>
                <a:srgbClr val="000000"/>
              </a:solidFill>
              <a:latin typeface="Public Sans"/>
            </a:endParaRPr>
          </a:p>
        </p:txBody>
      </p:sp>
      <p:sp>
        <p:nvSpPr>
          <p:cNvPr id="23" name="Freeform 23"/>
          <p:cNvSpPr/>
          <p:nvPr/>
        </p:nvSpPr>
        <p:spPr>
          <a:xfrm>
            <a:off x="1163006" y="142466"/>
            <a:ext cx="5831812" cy="1483090"/>
          </a:xfrm>
          <a:custGeom>
            <a:avLst/>
            <a:gdLst/>
            <a:ahLst/>
            <a:cxnLst/>
            <a:rect l="l" t="t" r="r" b="b"/>
            <a:pathLst>
              <a:path w="5831812" h="1483090">
                <a:moveTo>
                  <a:pt x="0" y="0"/>
                </a:moveTo>
                <a:lnTo>
                  <a:pt x="5831813" y="0"/>
                </a:lnTo>
                <a:lnTo>
                  <a:pt x="5831813" y="1483090"/>
                </a:lnTo>
                <a:lnTo>
                  <a:pt x="0" y="1483090"/>
                </a:lnTo>
                <a:lnTo>
                  <a:pt x="0" y="0"/>
                </a:lnTo>
                <a:close/>
              </a:path>
            </a:pathLst>
          </a:custGeom>
          <a:blipFill>
            <a:blip r:embed="rId17"/>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sp>
      <p:grpSp>
        <p:nvGrpSpPr>
          <p:cNvPr id="3" name="Group 3"/>
          <p:cNvGrpSpPr/>
          <p:nvPr/>
        </p:nvGrpSpPr>
        <p:grpSpPr>
          <a:xfrm>
            <a:off x="2478829" y="-633844"/>
            <a:ext cx="15809171" cy="10920844"/>
            <a:chOff x="0" y="0"/>
            <a:chExt cx="21078895" cy="14561125"/>
          </a:xfrm>
        </p:grpSpPr>
        <p:pic>
          <p:nvPicPr>
            <p:cNvPr id="4" name="Picture 4"/>
            <p:cNvPicPr>
              <a:picLocks noChangeAspect="1"/>
            </p:cNvPicPr>
            <p:nvPr/>
          </p:nvPicPr>
          <p:blipFill>
            <a:blip r:embed="rId3"/>
            <a:srcRect l="1426" r="1426" b="10522"/>
            <a:stretch>
              <a:fillRect/>
            </a:stretch>
          </p:blipFill>
          <p:spPr>
            <a:xfrm>
              <a:off x="0" y="0"/>
              <a:ext cx="21078895" cy="14561125"/>
            </a:xfrm>
            <a:prstGeom prst="rect">
              <a:avLst/>
            </a:prstGeom>
          </p:spPr>
        </p:pic>
      </p:grpSp>
      <p:sp>
        <p:nvSpPr>
          <p:cNvPr id="5" name="Freeform 5"/>
          <p:cNvSpPr/>
          <p:nvPr/>
        </p:nvSpPr>
        <p:spPr>
          <a:xfrm>
            <a:off x="16276892" y="7928800"/>
            <a:ext cx="4022217" cy="4114800"/>
          </a:xfrm>
          <a:custGeom>
            <a:avLst/>
            <a:gdLst/>
            <a:ahLst/>
            <a:cxnLst/>
            <a:rect l="l" t="t" r="r" b="b"/>
            <a:pathLst>
              <a:path w="4022217" h="4114800">
                <a:moveTo>
                  <a:pt x="0" y="0"/>
                </a:moveTo>
                <a:lnTo>
                  <a:pt x="4022217" y="0"/>
                </a:lnTo>
                <a:lnTo>
                  <a:pt x="4022217"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a:off x="0" y="0"/>
            <a:ext cx="5831812" cy="1483090"/>
          </a:xfrm>
          <a:custGeom>
            <a:avLst/>
            <a:gdLst/>
            <a:ahLst/>
            <a:cxnLst/>
            <a:rect l="l" t="t" r="r" b="b"/>
            <a:pathLst>
              <a:path w="5831812" h="1483090">
                <a:moveTo>
                  <a:pt x="0" y="0"/>
                </a:moveTo>
                <a:lnTo>
                  <a:pt x="5831812" y="0"/>
                </a:lnTo>
                <a:lnTo>
                  <a:pt x="5831812" y="1483090"/>
                </a:lnTo>
                <a:lnTo>
                  <a:pt x="0" y="1483090"/>
                </a:lnTo>
                <a:lnTo>
                  <a:pt x="0" y="0"/>
                </a:lnTo>
                <a:close/>
              </a:path>
            </a:pathLst>
          </a:custGeom>
          <a:blipFill>
            <a:blip r:embed="rId6"/>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22" b="-9222"/>
            </a:stretch>
          </a:blipFill>
        </p:spPr>
      </p:sp>
      <p:grpSp>
        <p:nvGrpSpPr>
          <p:cNvPr id="3" name="Group 3"/>
          <p:cNvGrpSpPr/>
          <p:nvPr/>
        </p:nvGrpSpPr>
        <p:grpSpPr>
          <a:xfrm>
            <a:off x="715580" y="1574001"/>
            <a:ext cx="7547494" cy="7547494"/>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DB813"/>
            </a:solidFill>
          </p:spPr>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5279078" y="1437196"/>
            <a:ext cx="12293342" cy="7821104"/>
            <a:chOff x="0" y="0"/>
            <a:chExt cx="3054041" cy="1943000"/>
          </a:xfrm>
        </p:grpSpPr>
        <p:sp>
          <p:nvSpPr>
            <p:cNvPr id="7" name="Freeform 7"/>
            <p:cNvSpPr/>
            <p:nvPr/>
          </p:nvSpPr>
          <p:spPr>
            <a:xfrm>
              <a:off x="0" y="0"/>
              <a:ext cx="3054041" cy="1943001"/>
            </a:xfrm>
            <a:custGeom>
              <a:avLst/>
              <a:gdLst/>
              <a:ahLst/>
              <a:cxnLst/>
              <a:rect l="l" t="t" r="r" b="b"/>
              <a:pathLst>
                <a:path w="3054041" h="1943001">
                  <a:moveTo>
                    <a:pt x="62977" y="0"/>
                  </a:moveTo>
                  <a:lnTo>
                    <a:pt x="2991064" y="0"/>
                  </a:lnTo>
                  <a:cubicBezTo>
                    <a:pt x="3025845" y="0"/>
                    <a:pt x="3054041" y="28196"/>
                    <a:pt x="3054041" y="62977"/>
                  </a:cubicBezTo>
                  <a:lnTo>
                    <a:pt x="3054041" y="1880024"/>
                  </a:lnTo>
                  <a:cubicBezTo>
                    <a:pt x="3054041" y="1896726"/>
                    <a:pt x="3047406" y="1912745"/>
                    <a:pt x="3035595" y="1924555"/>
                  </a:cubicBezTo>
                  <a:cubicBezTo>
                    <a:pt x="3023785" y="1936366"/>
                    <a:pt x="3007767" y="1943001"/>
                    <a:pt x="2991064" y="1943001"/>
                  </a:cubicBezTo>
                  <a:lnTo>
                    <a:pt x="62977" y="1943001"/>
                  </a:lnTo>
                  <a:cubicBezTo>
                    <a:pt x="28196" y="1943001"/>
                    <a:pt x="0" y="1914805"/>
                    <a:pt x="0" y="1880024"/>
                  </a:cubicBezTo>
                  <a:lnTo>
                    <a:pt x="0" y="62977"/>
                  </a:lnTo>
                  <a:cubicBezTo>
                    <a:pt x="0" y="28196"/>
                    <a:pt x="28196" y="0"/>
                    <a:pt x="62977" y="0"/>
                  </a:cubicBezTo>
                  <a:close/>
                </a:path>
              </a:pathLst>
            </a:custGeom>
            <a:solidFill>
              <a:srgbClr val="013049"/>
            </a:solidFill>
          </p:spPr>
        </p:sp>
        <p:sp>
          <p:nvSpPr>
            <p:cNvPr id="8" name="TextBox 8"/>
            <p:cNvSpPr txBox="1"/>
            <p:nvPr/>
          </p:nvSpPr>
          <p:spPr>
            <a:xfrm>
              <a:off x="0" y="-38100"/>
              <a:ext cx="3054041" cy="1981100"/>
            </a:xfrm>
            <a:prstGeom prst="rect">
              <a:avLst/>
            </a:prstGeom>
          </p:spPr>
          <p:txBody>
            <a:bodyPr lIns="50800" tIns="50800" rIns="50800" bIns="50800" rtlCol="0" anchor="ctr"/>
            <a:lstStyle/>
            <a:p>
              <a:pPr algn="ctr">
                <a:lnSpc>
                  <a:spcPts val="2659"/>
                </a:lnSpc>
              </a:pPr>
              <a:endParaRPr/>
            </a:p>
          </p:txBody>
        </p:sp>
      </p:grpSp>
      <p:sp>
        <p:nvSpPr>
          <p:cNvPr id="9" name="Freeform 9"/>
          <p:cNvSpPr/>
          <p:nvPr/>
        </p:nvSpPr>
        <p:spPr>
          <a:xfrm flipH="1" flipV="1">
            <a:off x="983942" y="1842350"/>
            <a:ext cx="6791863" cy="6791863"/>
          </a:xfrm>
          <a:custGeom>
            <a:avLst/>
            <a:gdLst/>
            <a:ahLst/>
            <a:cxnLst/>
            <a:rect l="l" t="t" r="r" b="b"/>
            <a:pathLst>
              <a:path w="6791863" h="6791863">
                <a:moveTo>
                  <a:pt x="6791862" y="6791862"/>
                </a:moveTo>
                <a:lnTo>
                  <a:pt x="0" y="6791862"/>
                </a:lnTo>
                <a:lnTo>
                  <a:pt x="0" y="0"/>
                </a:lnTo>
                <a:lnTo>
                  <a:pt x="6791862" y="0"/>
                </a:lnTo>
                <a:lnTo>
                  <a:pt x="6791862" y="6791862"/>
                </a:lnTo>
                <a:close/>
              </a:path>
            </a:pathLst>
          </a:custGeom>
          <a:blipFill>
            <a:blip r:embed="rId3"/>
            <a:stretch>
              <a:fillRect/>
            </a:stretch>
          </a:blipFill>
        </p:spPr>
      </p:sp>
      <p:grpSp>
        <p:nvGrpSpPr>
          <p:cNvPr id="10" name="Group 10"/>
          <p:cNvGrpSpPr>
            <a:grpSpLocks noChangeAspect="1"/>
          </p:cNvGrpSpPr>
          <p:nvPr/>
        </p:nvGrpSpPr>
        <p:grpSpPr>
          <a:xfrm>
            <a:off x="1028700" y="2061284"/>
            <a:ext cx="6572955" cy="6572929"/>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r="-43016"/>
              </a:stretch>
            </a:blipFill>
          </p:spPr>
        </p:sp>
      </p:grpSp>
      <p:sp>
        <p:nvSpPr>
          <p:cNvPr id="12" name="TextBox 12"/>
          <p:cNvSpPr txBox="1"/>
          <p:nvPr/>
        </p:nvSpPr>
        <p:spPr>
          <a:xfrm>
            <a:off x="8348521" y="4618164"/>
            <a:ext cx="8253565" cy="2886499"/>
          </a:xfrm>
          <a:prstGeom prst="rect">
            <a:avLst/>
          </a:prstGeom>
        </p:spPr>
        <p:txBody>
          <a:bodyPr lIns="0" tIns="0" rIns="0" bIns="0" rtlCol="0" anchor="t">
            <a:spAutoFit/>
          </a:bodyPr>
          <a:lstStyle/>
          <a:p>
            <a:pPr algn="just">
              <a:lnSpc>
                <a:spcPts val="3265"/>
              </a:lnSpc>
            </a:pPr>
            <a:r>
              <a:rPr lang="en-US" sz="2332">
                <a:solidFill>
                  <a:srgbClr val="FFFFFF"/>
                </a:solidFill>
                <a:latin typeface="Public Sans"/>
              </a:rPr>
              <a:t>Indrajit , Eko. (2010) Pada dasarnya, metode pengukuran dan analisa cost-benefit didasarkan pada cara serta perspektif manajemen dalam menilai kinerja teknologi informasi yang diimplementasikan. Terkait dengan paradigma ini, setiap metodelogi yang dipilih dan dipergunakan oleh manajemen memiliki karakteristik khusus.</a:t>
            </a:r>
          </a:p>
        </p:txBody>
      </p:sp>
      <p:sp>
        <p:nvSpPr>
          <p:cNvPr id="13" name="Freeform 13"/>
          <p:cNvSpPr/>
          <p:nvPr/>
        </p:nvSpPr>
        <p:spPr>
          <a:xfrm>
            <a:off x="-1641887" y="-1744181"/>
            <a:ext cx="4022217" cy="4114800"/>
          </a:xfrm>
          <a:custGeom>
            <a:avLst/>
            <a:gdLst/>
            <a:ahLst/>
            <a:cxnLst/>
            <a:rect l="l" t="t" r="r" b="b"/>
            <a:pathLst>
              <a:path w="4022217" h="4114800">
                <a:moveTo>
                  <a:pt x="0" y="0"/>
                </a:moveTo>
                <a:lnTo>
                  <a:pt x="4022217" y="0"/>
                </a:lnTo>
                <a:lnTo>
                  <a:pt x="4022217"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4" name="Freeform 14"/>
          <p:cNvSpPr/>
          <p:nvPr/>
        </p:nvSpPr>
        <p:spPr>
          <a:xfrm>
            <a:off x="16276892" y="7895310"/>
            <a:ext cx="4022217" cy="4114800"/>
          </a:xfrm>
          <a:custGeom>
            <a:avLst/>
            <a:gdLst/>
            <a:ahLst/>
            <a:cxnLst/>
            <a:rect l="l" t="t" r="r" b="b"/>
            <a:pathLst>
              <a:path w="4022217" h="4114800">
                <a:moveTo>
                  <a:pt x="0" y="0"/>
                </a:moveTo>
                <a:lnTo>
                  <a:pt x="4022217" y="0"/>
                </a:lnTo>
                <a:lnTo>
                  <a:pt x="4022217" y="4114800"/>
                </a:lnTo>
                <a:lnTo>
                  <a:pt x="0" y="41148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5" name="TextBox 15"/>
          <p:cNvSpPr txBox="1"/>
          <p:nvPr/>
        </p:nvSpPr>
        <p:spPr>
          <a:xfrm>
            <a:off x="8348521" y="2346559"/>
            <a:ext cx="9223899" cy="746292"/>
          </a:xfrm>
          <a:prstGeom prst="rect">
            <a:avLst/>
          </a:prstGeom>
        </p:spPr>
        <p:txBody>
          <a:bodyPr lIns="0" tIns="0" rIns="0" bIns="0" rtlCol="0" anchor="t">
            <a:spAutoFit/>
          </a:bodyPr>
          <a:lstStyle/>
          <a:p>
            <a:pPr algn="l">
              <a:lnSpc>
                <a:spcPts val="5565"/>
              </a:lnSpc>
            </a:pPr>
            <a:r>
              <a:rPr lang="en-US" sz="5565">
                <a:solidFill>
                  <a:srgbClr val="FFFFFF"/>
                </a:solidFill>
                <a:latin typeface="Eastman Condensed Bold"/>
              </a:rPr>
              <a:t>BENEFIT-COST ANALYSIS</a:t>
            </a:r>
          </a:p>
        </p:txBody>
      </p:sp>
      <p:sp>
        <p:nvSpPr>
          <p:cNvPr id="16" name="Freeform 16"/>
          <p:cNvSpPr/>
          <p:nvPr/>
        </p:nvSpPr>
        <p:spPr>
          <a:xfrm>
            <a:off x="1163006" y="142466"/>
            <a:ext cx="5831812" cy="1483090"/>
          </a:xfrm>
          <a:custGeom>
            <a:avLst/>
            <a:gdLst/>
            <a:ahLst/>
            <a:cxnLst/>
            <a:rect l="l" t="t" r="r" b="b"/>
            <a:pathLst>
              <a:path w="5831812" h="1483090">
                <a:moveTo>
                  <a:pt x="0" y="0"/>
                </a:moveTo>
                <a:lnTo>
                  <a:pt x="5831813" y="0"/>
                </a:lnTo>
                <a:lnTo>
                  <a:pt x="5831813" y="1483090"/>
                </a:lnTo>
                <a:lnTo>
                  <a:pt x="0" y="1483090"/>
                </a:lnTo>
                <a:lnTo>
                  <a:pt x="0" y="0"/>
                </a:lnTo>
                <a:close/>
              </a:path>
            </a:pathLst>
          </a:custGeom>
          <a:blipFill>
            <a:blip r:embed="rId7"/>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767</Words>
  <Application>Microsoft Office PowerPoint</Application>
  <PresentationFormat>Custom</PresentationFormat>
  <Paragraphs>87</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Roboto Bold</vt:lpstr>
      <vt:lpstr>Poppins Bold</vt:lpstr>
      <vt:lpstr>Eastman Condensed Bold</vt:lpstr>
      <vt:lpstr>Arial</vt:lpstr>
      <vt:lpstr>Public Sans Bold</vt:lpstr>
      <vt:lpstr>Poppins</vt:lpstr>
      <vt:lpstr>Calibri</vt:lpstr>
      <vt:lpstr>Oswald Bold</vt:lpstr>
      <vt:lpstr>Public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Biru Dan Kuning Modern Presentasi  Membangun Landasan Keberhasilan</dc:title>
  <cp:lastModifiedBy>User</cp:lastModifiedBy>
  <cp:revision>2</cp:revision>
  <dcterms:created xsi:type="dcterms:W3CDTF">2006-08-16T00:00:00Z</dcterms:created>
  <dcterms:modified xsi:type="dcterms:W3CDTF">2025-03-10T01:11:40Z</dcterms:modified>
  <dc:identifier>DAGHDPg6RU8</dc:identifier>
</cp:coreProperties>
</file>