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Public Sans" panose="020B0604020202020204" charset="0"/>
      <p:regular r:id="rId18"/>
    </p:embeddedFont>
    <p:embeddedFont>
      <p:font typeface="Poppins" panose="020B0604020202020204" charset="0"/>
      <p:regular r:id="rId19"/>
    </p:embeddedFont>
    <p:embeddedFont>
      <p:font typeface="Arimo" panose="020B0604020202020204" charset="0"/>
      <p:regular r:id="rId20"/>
    </p:embeddedFont>
    <p:embeddedFont>
      <p:font typeface="Eastman Condensed Bold" panose="020B0604020202020204" charset="0"/>
      <p:regular r:id="rId21"/>
    </p:embeddedFont>
    <p:embeddedFont>
      <p:font typeface="Calibri" panose="020F0502020204030204" pitchFamily="34" charset="0"/>
      <p:regular r:id="rId22"/>
      <p:bold r:id="rId23"/>
      <p:italic r:id="rId24"/>
      <p:boldItalic r:id="rId25"/>
    </p:embeddedFont>
    <p:embeddedFont>
      <p:font typeface="Poppins Bold" panose="020B0604020202020204" charset="0"/>
      <p:regular r:id="rId26"/>
    </p:embeddedFont>
    <p:embeddedFont>
      <p:font typeface="Public Sans Bold" panose="020B0604020202020204" charset="0"/>
      <p:regular r:id="rId27"/>
    </p:embeddedFont>
    <p:embeddedFont>
      <p:font typeface="Roboto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78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grpSp>
        <p:nvGrpSpPr>
          <p:cNvPr id="4" name="Group 4"/>
          <p:cNvGrpSpPr/>
          <p:nvPr/>
        </p:nvGrpSpPr>
        <p:grpSpPr>
          <a:xfrm>
            <a:off x="6233161" y="3544701"/>
            <a:ext cx="12648448" cy="7009348"/>
            <a:chOff x="0" y="0"/>
            <a:chExt cx="16864597" cy="9345797"/>
          </a:xfrm>
        </p:grpSpPr>
        <p:sp>
          <p:nvSpPr>
            <p:cNvPr id="5" name="Freeform 5"/>
            <p:cNvSpPr/>
            <p:nvPr/>
          </p:nvSpPr>
          <p:spPr>
            <a:xfrm>
              <a:off x="0" y="0"/>
              <a:ext cx="16864585" cy="9345803"/>
            </a:xfrm>
            <a:custGeom>
              <a:avLst/>
              <a:gdLst/>
              <a:ahLst/>
              <a:cxnLst/>
              <a:rect l="l" t="t" r="r" b="b"/>
              <a:pathLst>
                <a:path w="16864585" h="9345803">
                  <a:moveTo>
                    <a:pt x="0" y="0"/>
                  </a:moveTo>
                  <a:lnTo>
                    <a:pt x="16864585" y="0"/>
                  </a:lnTo>
                  <a:lnTo>
                    <a:pt x="16864585" y="9345803"/>
                  </a:lnTo>
                  <a:lnTo>
                    <a:pt x="0" y="9345803"/>
                  </a:lnTo>
                  <a:lnTo>
                    <a:pt x="0" y="0"/>
                  </a:lnTo>
                  <a:close/>
                </a:path>
              </a:pathLst>
            </a:custGeom>
            <a:blipFill>
              <a:blip r:embed="rId3"/>
              <a:stretch>
                <a:fillRect t="-4" b="-4"/>
              </a:stretch>
            </a:blipFill>
          </p:spPr>
        </p:sp>
      </p:grpSp>
      <p:grpSp>
        <p:nvGrpSpPr>
          <p:cNvPr id="6" name="Group 6"/>
          <p:cNvGrpSpPr/>
          <p:nvPr/>
        </p:nvGrpSpPr>
        <p:grpSpPr>
          <a:xfrm>
            <a:off x="-1025445" y="-712835"/>
            <a:ext cx="5155920" cy="2857239"/>
            <a:chOff x="0" y="0"/>
            <a:chExt cx="6874560" cy="3809652"/>
          </a:xfrm>
        </p:grpSpPr>
        <p:sp>
          <p:nvSpPr>
            <p:cNvPr id="7" name="Freeform 7"/>
            <p:cNvSpPr/>
            <p:nvPr/>
          </p:nvSpPr>
          <p:spPr>
            <a:xfrm flipH="1" flipV="1">
              <a:off x="0" y="0"/>
              <a:ext cx="6874510" cy="3809619"/>
            </a:xfrm>
            <a:custGeom>
              <a:avLst/>
              <a:gdLst/>
              <a:ahLst/>
              <a:cxnLst/>
              <a:rect l="l" t="t" r="r" b="b"/>
              <a:pathLst>
                <a:path w="6874510" h="3809619">
                  <a:moveTo>
                    <a:pt x="6874510" y="3809619"/>
                  </a:moveTo>
                  <a:lnTo>
                    <a:pt x="0" y="3809619"/>
                  </a:lnTo>
                  <a:lnTo>
                    <a:pt x="0" y="0"/>
                  </a:lnTo>
                  <a:lnTo>
                    <a:pt x="6874510" y="0"/>
                  </a:lnTo>
                  <a:lnTo>
                    <a:pt x="6874510" y="3809619"/>
                  </a:lnTo>
                  <a:close/>
                </a:path>
              </a:pathLst>
            </a:custGeom>
            <a:blipFill>
              <a:blip r:embed="rId3"/>
              <a:stretch>
                <a:fillRect t="-106" b="-107"/>
              </a:stretch>
            </a:blipFill>
          </p:spPr>
        </p:sp>
      </p:grpSp>
      <p:grpSp>
        <p:nvGrpSpPr>
          <p:cNvPr id="8" name="Group 8"/>
          <p:cNvGrpSpPr/>
          <p:nvPr/>
        </p:nvGrpSpPr>
        <p:grpSpPr>
          <a:xfrm>
            <a:off x="9029700" y="348687"/>
            <a:ext cx="9258300" cy="9258300"/>
            <a:chOff x="0" y="0"/>
            <a:chExt cx="12344400" cy="12344400"/>
          </a:xfrm>
        </p:grpSpPr>
        <p:sp>
          <p:nvSpPr>
            <p:cNvPr id="9" name="Freeform 9"/>
            <p:cNvSpPr/>
            <p:nvPr/>
          </p:nvSpPr>
          <p:spPr>
            <a:xfrm>
              <a:off x="0" y="0"/>
              <a:ext cx="12344400" cy="12344400"/>
            </a:xfrm>
            <a:custGeom>
              <a:avLst/>
              <a:gdLst/>
              <a:ahLst/>
              <a:cxnLst/>
              <a:rect l="l" t="t" r="r" b="b"/>
              <a:pathLst>
                <a:path w="12344400" h="12344400">
                  <a:moveTo>
                    <a:pt x="0" y="0"/>
                  </a:moveTo>
                  <a:lnTo>
                    <a:pt x="12344400" y="0"/>
                  </a:lnTo>
                  <a:lnTo>
                    <a:pt x="12344400" y="12344400"/>
                  </a:lnTo>
                  <a:lnTo>
                    <a:pt x="0" y="12344400"/>
                  </a:lnTo>
                  <a:lnTo>
                    <a:pt x="0" y="0"/>
                  </a:lnTo>
                  <a:close/>
                </a:path>
              </a:pathLst>
            </a:custGeom>
            <a:blipFill>
              <a:blip r:embed="rId4"/>
              <a:stretch>
                <a:fillRect/>
              </a:stretch>
            </a:blipFill>
          </p:spPr>
        </p:sp>
      </p:grpSp>
      <p:grpSp>
        <p:nvGrpSpPr>
          <p:cNvPr id="10" name="Group 10"/>
          <p:cNvGrpSpPr/>
          <p:nvPr/>
        </p:nvGrpSpPr>
        <p:grpSpPr>
          <a:xfrm>
            <a:off x="9499105" y="1007518"/>
            <a:ext cx="8319489" cy="7940637"/>
            <a:chOff x="0" y="0"/>
            <a:chExt cx="11092653" cy="10587516"/>
          </a:xfrm>
        </p:grpSpPr>
        <p:sp>
          <p:nvSpPr>
            <p:cNvPr id="11" name="Freeform 11"/>
            <p:cNvSpPr/>
            <p:nvPr/>
          </p:nvSpPr>
          <p:spPr>
            <a:xfrm>
              <a:off x="0" y="0"/>
              <a:ext cx="11092688" cy="10587609"/>
            </a:xfrm>
            <a:custGeom>
              <a:avLst/>
              <a:gdLst/>
              <a:ahLst/>
              <a:cxnLst/>
              <a:rect l="l" t="t" r="r" b="b"/>
              <a:pathLst>
                <a:path w="11092688" h="10587609">
                  <a:moveTo>
                    <a:pt x="5546344" y="8509"/>
                  </a:moveTo>
                  <a:cubicBezTo>
                    <a:pt x="3652393" y="0"/>
                    <a:pt x="1898777" y="1005459"/>
                    <a:pt x="949452" y="2644267"/>
                  </a:cubicBezTo>
                  <a:cubicBezTo>
                    <a:pt x="127" y="4283075"/>
                    <a:pt x="0" y="6304534"/>
                    <a:pt x="949452" y="7943215"/>
                  </a:cubicBezTo>
                  <a:cubicBezTo>
                    <a:pt x="1898904" y="9581897"/>
                    <a:pt x="3652393" y="10587482"/>
                    <a:pt x="5546344" y="10579100"/>
                  </a:cubicBezTo>
                  <a:cubicBezTo>
                    <a:pt x="7440168" y="10587609"/>
                    <a:pt x="9193911" y="9582023"/>
                    <a:pt x="10143236" y="7943342"/>
                  </a:cubicBezTo>
                  <a:cubicBezTo>
                    <a:pt x="11092561" y="6304661"/>
                    <a:pt x="11092688" y="4283075"/>
                    <a:pt x="10143236" y="2644394"/>
                  </a:cubicBezTo>
                  <a:cubicBezTo>
                    <a:pt x="9193784" y="1005713"/>
                    <a:pt x="7440168" y="0"/>
                    <a:pt x="5546344" y="8509"/>
                  </a:cubicBezTo>
                  <a:close/>
                </a:path>
              </a:pathLst>
            </a:custGeom>
            <a:solidFill>
              <a:srgbClr val="FDB813"/>
            </a:solidFill>
          </p:spPr>
        </p:sp>
      </p:grpSp>
      <p:grpSp>
        <p:nvGrpSpPr>
          <p:cNvPr id="12" name="Group 12"/>
          <p:cNvGrpSpPr/>
          <p:nvPr/>
        </p:nvGrpSpPr>
        <p:grpSpPr>
          <a:xfrm>
            <a:off x="10049856" y="1533188"/>
            <a:ext cx="7217989" cy="6889297"/>
            <a:chOff x="0" y="0"/>
            <a:chExt cx="9623985" cy="9185729"/>
          </a:xfrm>
        </p:grpSpPr>
        <p:sp>
          <p:nvSpPr>
            <p:cNvPr id="13" name="Freeform 13"/>
            <p:cNvSpPr/>
            <p:nvPr/>
          </p:nvSpPr>
          <p:spPr>
            <a:xfrm>
              <a:off x="0" y="0"/>
              <a:ext cx="9624061" cy="9185783"/>
            </a:xfrm>
            <a:custGeom>
              <a:avLst/>
              <a:gdLst/>
              <a:ahLst/>
              <a:cxnLst/>
              <a:rect l="l" t="t" r="r" b="b"/>
              <a:pathLst>
                <a:path w="9624061" h="9185783">
                  <a:moveTo>
                    <a:pt x="4812030" y="7366"/>
                  </a:moveTo>
                  <a:cubicBezTo>
                    <a:pt x="3168904" y="0"/>
                    <a:pt x="1647444" y="872363"/>
                    <a:pt x="823722" y="2294128"/>
                  </a:cubicBezTo>
                  <a:cubicBezTo>
                    <a:pt x="0" y="3715893"/>
                    <a:pt x="0" y="5469763"/>
                    <a:pt x="823722" y="6891528"/>
                  </a:cubicBezTo>
                  <a:cubicBezTo>
                    <a:pt x="1647444" y="8313293"/>
                    <a:pt x="3168904" y="9185783"/>
                    <a:pt x="4812030" y="9178417"/>
                  </a:cubicBezTo>
                  <a:cubicBezTo>
                    <a:pt x="6455156" y="9185783"/>
                    <a:pt x="7976616" y="8313420"/>
                    <a:pt x="8800338" y="6891655"/>
                  </a:cubicBezTo>
                  <a:cubicBezTo>
                    <a:pt x="9624061" y="5469891"/>
                    <a:pt x="9624060" y="3716020"/>
                    <a:pt x="8800338" y="2294255"/>
                  </a:cubicBezTo>
                  <a:cubicBezTo>
                    <a:pt x="7976616" y="872490"/>
                    <a:pt x="6455156" y="0"/>
                    <a:pt x="4812030" y="7366"/>
                  </a:cubicBezTo>
                  <a:close/>
                </a:path>
              </a:pathLst>
            </a:custGeom>
            <a:blipFill>
              <a:blip r:embed="rId5"/>
              <a:stretch>
                <a:fillRect l="-38788" t="-79" r="-38787" b="-79"/>
              </a:stretch>
            </a:blipFill>
          </p:spPr>
        </p:sp>
      </p:grpSp>
      <p:grpSp>
        <p:nvGrpSpPr>
          <p:cNvPr id="14" name="Group 14"/>
          <p:cNvGrpSpPr/>
          <p:nvPr/>
        </p:nvGrpSpPr>
        <p:grpSpPr>
          <a:xfrm>
            <a:off x="781373" y="527361"/>
            <a:ext cx="5831812" cy="1483090"/>
            <a:chOff x="0" y="0"/>
            <a:chExt cx="7775749" cy="1977453"/>
          </a:xfrm>
        </p:grpSpPr>
        <p:sp>
          <p:nvSpPr>
            <p:cNvPr id="15" name="Freeform 15"/>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6"/>
              <a:stretch>
                <a:fillRect b="-3"/>
              </a:stretch>
            </a:blipFill>
          </p:spPr>
        </p:sp>
      </p:grpSp>
      <p:sp>
        <p:nvSpPr>
          <p:cNvPr id="16" name="Freeform 16"/>
          <p:cNvSpPr/>
          <p:nvPr/>
        </p:nvSpPr>
        <p:spPr>
          <a:xfrm>
            <a:off x="0" y="2156332"/>
            <a:ext cx="7627511" cy="1130438"/>
          </a:xfrm>
          <a:custGeom>
            <a:avLst/>
            <a:gdLst/>
            <a:ahLst/>
            <a:cxnLst/>
            <a:rect l="l" t="t" r="r" b="b"/>
            <a:pathLst>
              <a:path w="7627511" h="1130438">
                <a:moveTo>
                  <a:pt x="0" y="0"/>
                </a:moveTo>
                <a:lnTo>
                  <a:pt x="7627511" y="0"/>
                </a:lnTo>
                <a:lnTo>
                  <a:pt x="7627511" y="1130438"/>
                </a:lnTo>
                <a:lnTo>
                  <a:pt x="0" y="11304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17" name="Group 17"/>
          <p:cNvGrpSpPr/>
          <p:nvPr/>
        </p:nvGrpSpPr>
        <p:grpSpPr>
          <a:xfrm>
            <a:off x="972432" y="8414693"/>
            <a:ext cx="523815" cy="527110"/>
            <a:chOff x="0" y="0"/>
            <a:chExt cx="698420" cy="702813"/>
          </a:xfrm>
        </p:grpSpPr>
        <p:sp>
          <p:nvSpPr>
            <p:cNvPr id="18" name="Freeform 18"/>
            <p:cNvSpPr/>
            <p:nvPr/>
          </p:nvSpPr>
          <p:spPr>
            <a:xfrm>
              <a:off x="0" y="0"/>
              <a:ext cx="698373" cy="702818"/>
            </a:xfrm>
            <a:custGeom>
              <a:avLst/>
              <a:gdLst/>
              <a:ahLst/>
              <a:cxnLst/>
              <a:rect l="l" t="t" r="r" b="b"/>
              <a:pathLst>
                <a:path w="698373" h="702818">
                  <a:moveTo>
                    <a:pt x="0" y="0"/>
                  </a:moveTo>
                  <a:lnTo>
                    <a:pt x="698373" y="0"/>
                  </a:lnTo>
                  <a:lnTo>
                    <a:pt x="698373" y="702818"/>
                  </a:lnTo>
                  <a:lnTo>
                    <a:pt x="0" y="702818"/>
                  </a:lnTo>
                  <a:lnTo>
                    <a:pt x="0" y="0"/>
                  </a:lnTo>
                  <a:close/>
                </a:path>
              </a:pathLst>
            </a:custGeom>
            <a:blipFill>
              <a:blip r:embed="rId9"/>
              <a:stretch>
                <a:fillRect t="-590" r="-6" b="-590"/>
              </a:stretch>
            </a:blipFill>
          </p:spPr>
        </p:sp>
      </p:grpSp>
      <p:sp>
        <p:nvSpPr>
          <p:cNvPr id="19" name="TextBox 19"/>
          <p:cNvSpPr txBox="1"/>
          <p:nvPr/>
        </p:nvSpPr>
        <p:spPr>
          <a:xfrm>
            <a:off x="852608" y="3904308"/>
            <a:ext cx="5922296" cy="2120900"/>
          </a:xfrm>
          <a:prstGeom prst="rect">
            <a:avLst/>
          </a:prstGeom>
        </p:spPr>
        <p:txBody>
          <a:bodyPr lIns="0" tIns="0" rIns="0" bIns="0" rtlCol="0" anchor="t">
            <a:spAutoFit/>
          </a:bodyPr>
          <a:lstStyle/>
          <a:p>
            <a:pPr algn="l">
              <a:lnSpc>
                <a:spcPts val="5499"/>
              </a:lnSpc>
            </a:pPr>
            <a:r>
              <a:rPr lang="en-US" sz="5499">
                <a:solidFill>
                  <a:srgbClr val="022135"/>
                </a:solidFill>
                <a:latin typeface="Eastman Condensed Bold"/>
              </a:rPr>
              <a:t>PENGARUH REGULASI DAN KEBIJAKAN PUBLIK</a:t>
            </a:r>
          </a:p>
        </p:txBody>
      </p:sp>
      <p:grpSp>
        <p:nvGrpSpPr>
          <p:cNvPr id="20" name="Group 20"/>
          <p:cNvGrpSpPr/>
          <p:nvPr/>
        </p:nvGrpSpPr>
        <p:grpSpPr>
          <a:xfrm>
            <a:off x="995362" y="6537972"/>
            <a:ext cx="4087811" cy="66675"/>
            <a:chOff x="0" y="0"/>
            <a:chExt cx="5450415" cy="88900"/>
          </a:xfrm>
        </p:grpSpPr>
        <p:sp>
          <p:nvSpPr>
            <p:cNvPr id="21" name="Freeform 21"/>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sp>
        <p:nvSpPr>
          <p:cNvPr id="22" name="TextBox 22"/>
          <p:cNvSpPr txBox="1"/>
          <p:nvPr/>
        </p:nvSpPr>
        <p:spPr>
          <a:xfrm>
            <a:off x="972432" y="2195117"/>
            <a:ext cx="5260729" cy="986192"/>
          </a:xfrm>
          <a:prstGeom prst="rect">
            <a:avLst/>
          </a:prstGeom>
        </p:spPr>
        <p:txBody>
          <a:bodyPr lIns="0" tIns="0" rIns="0" bIns="0" rtlCol="0" anchor="t">
            <a:spAutoFit/>
          </a:bodyPr>
          <a:lstStyle/>
          <a:p>
            <a:pPr algn="l">
              <a:lnSpc>
                <a:spcPts val="3919"/>
              </a:lnSpc>
            </a:pPr>
            <a:r>
              <a:rPr lang="en-US" sz="2799">
                <a:solidFill>
                  <a:srgbClr val="FDB813"/>
                </a:solidFill>
                <a:latin typeface="Public Sans Bold"/>
              </a:rPr>
              <a:t>AKUNTANSI DAN LAPORAN KEBERLANJUTAN </a:t>
            </a:r>
          </a:p>
        </p:txBody>
      </p:sp>
      <p:sp>
        <p:nvSpPr>
          <p:cNvPr id="24" name="TextBox 24"/>
          <p:cNvSpPr txBox="1"/>
          <p:nvPr/>
        </p:nvSpPr>
        <p:spPr>
          <a:xfrm>
            <a:off x="972432" y="7052321"/>
            <a:ext cx="9315360" cy="1500411"/>
          </a:xfrm>
          <a:prstGeom prst="rect">
            <a:avLst/>
          </a:prstGeom>
        </p:spPr>
        <p:txBody>
          <a:bodyPr lIns="0" tIns="0" rIns="0" bIns="0" rtlCol="0" anchor="t">
            <a:spAutoFit/>
          </a:bodyPr>
          <a:lstStyle/>
          <a:p>
            <a:pPr algn="l">
              <a:lnSpc>
                <a:spcPts val="3919"/>
              </a:lnSpc>
            </a:pPr>
            <a:r>
              <a:rPr lang="en-US" sz="2799" dirty="0" err="1">
                <a:solidFill>
                  <a:srgbClr val="022135"/>
                </a:solidFill>
                <a:latin typeface="Public Sans Bold"/>
              </a:rPr>
              <a:t>Jaka</a:t>
            </a:r>
            <a:r>
              <a:rPr lang="en-US" sz="2799" dirty="0">
                <a:solidFill>
                  <a:srgbClr val="022135"/>
                </a:solidFill>
                <a:latin typeface="Public Sans Bold"/>
              </a:rPr>
              <a:t> </a:t>
            </a:r>
            <a:r>
              <a:rPr lang="en-US" sz="2799" dirty="0" err="1">
                <a:solidFill>
                  <a:srgbClr val="022135"/>
                </a:solidFill>
                <a:latin typeface="Public Sans Bold"/>
              </a:rPr>
              <a:t>darmawan</a:t>
            </a:r>
            <a:r>
              <a:rPr lang="en-US" sz="2799" dirty="0">
                <a:solidFill>
                  <a:srgbClr val="022135"/>
                </a:solidFill>
                <a:latin typeface="Public Sans Bold"/>
              </a:rPr>
              <a:t>, S.E., </a:t>
            </a:r>
            <a:r>
              <a:rPr lang="en-US" sz="2799" dirty="0" err="1">
                <a:solidFill>
                  <a:srgbClr val="022135"/>
                </a:solidFill>
                <a:latin typeface="Public Sans Bold"/>
              </a:rPr>
              <a:t>Ak</a:t>
            </a:r>
            <a:r>
              <a:rPr lang="en-US" sz="2799" dirty="0">
                <a:solidFill>
                  <a:srgbClr val="022135"/>
                </a:solidFill>
                <a:latin typeface="Public Sans Bold"/>
              </a:rPr>
              <a:t>., </a:t>
            </a:r>
            <a:r>
              <a:rPr lang="en-US" sz="2799" smtClean="0">
                <a:solidFill>
                  <a:srgbClr val="022135"/>
                </a:solidFill>
                <a:latin typeface="Public Sans Bold"/>
              </a:rPr>
              <a:t>M.Ak</a:t>
            </a:r>
            <a:r>
              <a:rPr lang="en-US" sz="2799" dirty="0">
                <a:solidFill>
                  <a:srgbClr val="022135"/>
                </a:solidFill>
                <a:latin typeface="Public Sans Bold"/>
              </a:rPr>
              <a:t>., CA., CPA., CMA., MMT</a:t>
            </a:r>
          </a:p>
          <a:p>
            <a:pPr algn="l">
              <a:lnSpc>
                <a:spcPts val="3919"/>
              </a:lnSpc>
            </a:pPr>
            <a:r>
              <a:rPr lang="en-US" sz="2799" dirty="0">
                <a:solidFill>
                  <a:srgbClr val="022135"/>
                </a:solidFill>
                <a:latin typeface="Public Sans Bold"/>
              </a:rPr>
              <a:t> </a:t>
            </a:r>
          </a:p>
          <a:p>
            <a:pPr algn="l">
              <a:lnSpc>
                <a:spcPts val="3919"/>
              </a:lnSpc>
            </a:pPr>
            <a:endParaRPr lang="en-US" sz="2799" dirty="0">
              <a:solidFill>
                <a:srgbClr val="022135"/>
              </a:solidFill>
              <a:latin typeface="Public Sans Bold"/>
            </a:endParaRPr>
          </a:p>
        </p:txBody>
      </p:sp>
      <p:sp>
        <p:nvSpPr>
          <p:cNvPr id="25" name="TextBox 25"/>
          <p:cNvSpPr txBox="1"/>
          <p:nvPr/>
        </p:nvSpPr>
        <p:spPr>
          <a:xfrm>
            <a:off x="972432" y="6628141"/>
            <a:ext cx="9315360" cy="490855"/>
          </a:xfrm>
          <a:prstGeom prst="rect">
            <a:avLst/>
          </a:prstGeom>
        </p:spPr>
        <p:txBody>
          <a:bodyPr lIns="0" tIns="0" rIns="0" bIns="0" rtlCol="0" anchor="t">
            <a:spAutoFit/>
          </a:bodyPr>
          <a:lstStyle/>
          <a:p>
            <a:pPr algn="l">
              <a:lnSpc>
                <a:spcPts val="3919"/>
              </a:lnSpc>
            </a:pPr>
            <a:r>
              <a:rPr lang="en-US" sz="2799">
                <a:solidFill>
                  <a:srgbClr val="022135"/>
                </a:solidFill>
                <a:latin typeface="Public Sans Bold"/>
              </a:rPr>
              <a:t>Dosen pengampu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grpSp>
        <p:nvGrpSpPr>
          <p:cNvPr id="4" name="Group 4"/>
          <p:cNvGrpSpPr/>
          <p:nvPr/>
        </p:nvGrpSpPr>
        <p:grpSpPr>
          <a:xfrm>
            <a:off x="497681" y="3009856"/>
            <a:ext cx="4087811" cy="66675"/>
            <a:chOff x="0" y="0"/>
            <a:chExt cx="5450415" cy="88900"/>
          </a:xfrm>
        </p:grpSpPr>
        <p:sp>
          <p:nvSpPr>
            <p:cNvPr id="5" name="Freeform 5"/>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sp>
        <p:nvSpPr>
          <p:cNvPr id="6" name="TextBox 6"/>
          <p:cNvSpPr txBox="1"/>
          <p:nvPr/>
        </p:nvSpPr>
        <p:spPr>
          <a:xfrm>
            <a:off x="497681" y="2004969"/>
            <a:ext cx="13453757" cy="730250"/>
          </a:xfrm>
          <a:prstGeom prst="rect">
            <a:avLst/>
          </a:prstGeom>
        </p:spPr>
        <p:txBody>
          <a:bodyPr lIns="0" tIns="0" rIns="0" bIns="0" rtlCol="0" anchor="t">
            <a:spAutoFit/>
          </a:bodyPr>
          <a:lstStyle/>
          <a:p>
            <a:pPr algn="l">
              <a:lnSpc>
                <a:spcPts val="5499"/>
              </a:lnSpc>
            </a:pPr>
            <a:r>
              <a:rPr lang="en-US" sz="5499">
                <a:solidFill>
                  <a:srgbClr val="013049"/>
                </a:solidFill>
                <a:latin typeface="Eastman Condensed Bold"/>
              </a:rPr>
              <a:t>Tantangan Penerapan Akuntansi Keberlanjutan</a:t>
            </a:r>
          </a:p>
        </p:txBody>
      </p:sp>
      <p:grpSp>
        <p:nvGrpSpPr>
          <p:cNvPr id="7" name="Group 7"/>
          <p:cNvGrpSpPr/>
          <p:nvPr/>
        </p:nvGrpSpPr>
        <p:grpSpPr>
          <a:xfrm>
            <a:off x="-2011109" y="-2057400"/>
            <a:ext cx="3386232" cy="3464176"/>
            <a:chOff x="0" y="0"/>
            <a:chExt cx="4514976" cy="4618901"/>
          </a:xfrm>
        </p:grpSpPr>
        <p:sp>
          <p:nvSpPr>
            <p:cNvPr id="8" name="Freeform 8"/>
            <p:cNvSpPr/>
            <p:nvPr/>
          </p:nvSpPr>
          <p:spPr>
            <a:xfrm>
              <a:off x="0" y="0"/>
              <a:ext cx="4514977" cy="4618863"/>
            </a:xfrm>
            <a:custGeom>
              <a:avLst/>
              <a:gdLst/>
              <a:ahLst/>
              <a:cxnLst/>
              <a:rect l="l" t="t" r="r" b="b"/>
              <a:pathLst>
                <a:path w="4514977" h="4618863">
                  <a:moveTo>
                    <a:pt x="0" y="0"/>
                  </a:moveTo>
                  <a:lnTo>
                    <a:pt x="4514977" y="0"/>
                  </a:lnTo>
                  <a:lnTo>
                    <a:pt x="4514977" y="4618863"/>
                  </a:lnTo>
                  <a:lnTo>
                    <a:pt x="0" y="4618863"/>
                  </a:lnTo>
                  <a:lnTo>
                    <a:pt x="0" y="0"/>
                  </a:lnTo>
                  <a:close/>
                </a:path>
              </a:pathLst>
            </a:custGeom>
            <a:blipFill>
              <a:blip r:embed="rId3"/>
              <a:stretch>
                <a:fillRect l="-26" r="-26"/>
              </a:stretch>
            </a:blipFill>
          </p:spPr>
        </p:sp>
      </p:grpSp>
      <p:sp>
        <p:nvSpPr>
          <p:cNvPr id="9" name="TextBox 9"/>
          <p:cNvSpPr txBox="1"/>
          <p:nvPr/>
        </p:nvSpPr>
        <p:spPr>
          <a:xfrm>
            <a:off x="1028700" y="3476581"/>
            <a:ext cx="15968676" cy="5916295"/>
          </a:xfrm>
          <a:prstGeom prst="rect">
            <a:avLst/>
          </a:prstGeom>
        </p:spPr>
        <p:txBody>
          <a:bodyPr lIns="0" tIns="0" rIns="0" bIns="0" rtlCol="0" anchor="t">
            <a:spAutoFit/>
          </a:bodyPr>
          <a:lstStyle/>
          <a:p>
            <a:pPr algn="just">
              <a:lnSpc>
                <a:spcPts val="5179"/>
              </a:lnSpc>
            </a:pPr>
            <a:r>
              <a:rPr lang="en-US" sz="3699">
                <a:solidFill>
                  <a:srgbClr val="000000"/>
                </a:solidFill>
                <a:latin typeface="Arimo"/>
              </a:rPr>
              <a:t>Tantangan dalam penerapan akuntansi keberlanjutan meliputi beberapa aspek yang kompleks. Misalnya, </a:t>
            </a:r>
          </a:p>
          <a:p>
            <a:pPr marL="798829" lvl="1" indent="-399415" algn="just">
              <a:lnSpc>
                <a:spcPts val="5179"/>
              </a:lnSpc>
              <a:buFont typeface="Arial"/>
              <a:buChar char="•"/>
            </a:pPr>
            <a:r>
              <a:rPr lang="en-US" sz="3699">
                <a:solidFill>
                  <a:srgbClr val="000000"/>
                </a:solidFill>
                <a:latin typeface="Arimo"/>
              </a:rPr>
              <a:t>kesulitan dalam mengukur dampak sosial dan lingkungan secara akurat dan konsisten merupakan salah satu tantangan utama yang dihadapi perusahaan. Hal ini sering kali disebabkan oleh kompleksitas metodologi pengukuran dan keterbatasan dalam data yang tersedia (Lozano et al., 2015).Selain itu, standar yang beragam dan kerangka kerja yang kompleks dalam pelaporan keberlanjutan juga menjadi hambatan. </a:t>
            </a:r>
          </a:p>
          <a:p>
            <a:pPr algn="just">
              <a:lnSpc>
                <a:spcPts val="5179"/>
              </a:lnSpc>
            </a:pPr>
            <a:endParaRPr lang="en-US" sz="3699">
              <a:solidFill>
                <a:srgbClr val="000000"/>
              </a:solidFill>
              <a:latin typeface="Arimo"/>
            </a:endParaRPr>
          </a:p>
        </p:txBody>
      </p:sp>
      <p:grpSp>
        <p:nvGrpSpPr>
          <p:cNvPr id="10" name="Group 10"/>
          <p:cNvGrpSpPr/>
          <p:nvPr/>
        </p:nvGrpSpPr>
        <p:grpSpPr>
          <a:xfrm>
            <a:off x="1163006" y="142466"/>
            <a:ext cx="5831812" cy="1483090"/>
            <a:chOff x="0" y="0"/>
            <a:chExt cx="7775749" cy="1977453"/>
          </a:xfrm>
        </p:grpSpPr>
        <p:sp>
          <p:nvSpPr>
            <p:cNvPr id="11" name="Freeform 11"/>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4"/>
              <a:stretch>
                <a:fillRect b="-3"/>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grpSp>
        <p:nvGrpSpPr>
          <p:cNvPr id="4" name="Group 4"/>
          <p:cNvGrpSpPr/>
          <p:nvPr/>
        </p:nvGrpSpPr>
        <p:grpSpPr>
          <a:xfrm>
            <a:off x="497681" y="3009856"/>
            <a:ext cx="4087811" cy="66675"/>
            <a:chOff x="0" y="0"/>
            <a:chExt cx="5450415" cy="88900"/>
          </a:xfrm>
        </p:grpSpPr>
        <p:sp>
          <p:nvSpPr>
            <p:cNvPr id="5" name="Freeform 5"/>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sp>
        <p:nvSpPr>
          <p:cNvPr id="6" name="TextBox 6"/>
          <p:cNvSpPr txBox="1"/>
          <p:nvPr/>
        </p:nvSpPr>
        <p:spPr>
          <a:xfrm>
            <a:off x="448021" y="1587865"/>
            <a:ext cx="13453757" cy="730250"/>
          </a:xfrm>
          <a:prstGeom prst="rect">
            <a:avLst/>
          </a:prstGeom>
        </p:spPr>
        <p:txBody>
          <a:bodyPr lIns="0" tIns="0" rIns="0" bIns="0" rtlCol="0" anchor="t">
            <a:spAutoFit/>
          </a:bodyPr>
          <a:lstStyle/>
          <a:p>
            <a:pPr algn="l">
              <a:lnSpc>
                <a:spcPts val="5499"/>
              </a:lnSpc>
            </a:pPr>
            <a:r>
              <a:rPr lang="en-US" sz="5499">
                <a:solidFill>
                  <a:srgbClr val="013049"/>
                </a:solidFill>
                <a:latin typeface="Eastman Condensed Bold"/>
              </a:rPr>
              <a:t>Tantangan Penerapan Akuntansi Keberlanjutan</a:t>
            </a:r>
          </a:p>
        </p:txBody>
      </p:sp>
      <p:grpSp>
        <p:nvGrpSpPr>
          <p:cNvPr id="7" name="Group 7"/>
          <p:cNvGrpSpPr/>
          <p:nvPr/>
        </p:nvGrpSpPr>
        <p:grpSpPr>
          <a:xfrm>
            <a:off x="-2011109" y="-2057400"/>
            <a:ext cx="3386232" cy="3464176"/>
            <a:chOff x="0" y="0"/>
            <a:chExt cx="4514976" cy="4618901"/>
          </a:xfrm>
        </p:grpSpPr>
        <p:sp>
          <p:nvSpPr>
            <p:cNvPr id="8" name="Freeform 8"/>
            <p:cNvSpPr/>
            <p:nvPr/>
          </p:nvSpPr>
          <p:spPr>
            <a:xfrm>
              <a:off x="0" y="0"/>
              <a:ext cx="4514977" cy="4618863"/>
            </a:xfrm>
            <a:custGeom>
              <a:avLst/>
              <a:gdLst/>
              <a:ahLst/>
              <a:cxnLst/>
              <a:rect l="l" t="t" r="r" b="b"/>
              <a:pathLst>
                <a:path w="4514977" h="4618863">
                  <a:moveTo>
                    <a:pt x="0" y="0"/>
                  </a:moveTo>
                  <a:lnTo>
                    <a:pt x="4514977" y="0"/>
                  </a:lnTo>
                  <a:lnTo>
                    <a:pt x="4514977" y="4618863"/>
                  </a:lnTo>
                  <a:lnTo>
                    <a:pt x="0" y="4618863"/>
                  </a:lnTo>
                  <a:lnTo>
                    <a:pt x="0" y="0"/>
                  </a:lnTo>
                  <a:close/>
                </a:path>
              </a:pathLst>
            </a:custGeom>
            <a:blipFill>
              <a:blip r:embed="rId3"/>
              <a:stretch>
                <a:fillRect l="-26" r="-26"/>
              </a:stretch>
            </a:blipFill>
          </p:spPr>
        </p:sp>
      </p:grpSp>
      <p:sp>
        <p:nvSpPr>
          <p:cNvPr id="9" name="TextBox 9"/>
          <p:cNvSpPr txBox="1"/>
          <p:nvPr/>
        </p:nvSpPr>
        <p:spPr>
          <a:xfrm>
            <a:off x="448021" y="2299065"/>
            <a:ext cx="16320003" cy="8054976"/>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000000"/>
                </a:solidFill>
                <a:latin typeface="Arimo"/>
              </a:rPr>
              <a:t>Selain itu, standar yang beragam dan kerangka kerja yang kompleks dalam pelaporan keberlanjutan juga menjadi hambatan.Perusahaan harus memilih di antara berbagai standar seperti Global Reporting Initiative (GRI) atau Sustainability Accounting Standards Board (SASB), yang masing-masing memiliki pendekatan dan fokus yang berbeda dalam melaporkan aspek keberlanjutan (PwC, 2016).</a:t>
            </a:r>
          </a:p>
          <a:p>
            <a:pPr algn="just">
              <a:lnSpc>
                <a:spcPts val="4900"/>
              </a:lnSpc>
            </a:pPr>
            <a:endParaRPr lang="en-US" sz="3500">
              <a:solidFill>
                <a:srgbClr val="000000"/>
              </a:solidFill>
              <a:latin typeface="Arimo"/>
            </a:endParaRPr>
          </a:p>
          <a:p>
            <a:pPr marL="755651" lvl="1" indent="-377825" algn="just">
              <a:lnSpc>
                <a:spcPts val="4900"/>
              </a:lnSpc>
              <a:buFont typeface="Arial"/>
              <a:buChar char="•"/>
            </a:pPr>
            <a:r>
              <a:rPr lang="en-US" sz="3500">
                <a:solidFill>
                  <a:srgbClr val="000000"/>
                </a:solidFill>
                <a:latin typeface="Arimo"/>
              </a:rPr>
              <a:t>Kesadaran yang kurang dan kurangnya komitmen organisasi terhadap pelaporan keberlanjutan juga menjadi tantangan, karena tidak semua perusahaan memahami dan mampu mengimplementasikan praktik ini secara efektif untuk meningkatkan transparansi dan akuntabilitas mereka terhadap dampak sosial dan lingkungan.</a:t>
            </a:r>
          </a:p>
          <a:p>
            <a:pPr algn="just">
              <a:lnSpc>
                <a:spcPts val="4900"/>
              </a:lnSpc>
            </a:pPr>
            <a:endParaRPr lang="en-US" sz="3500">
              <a:solidFill>
                <a:srgbClr val="000000"/>
              </a:solidFill>
              <a:latin typeface="Arimo"/>
            </a:endParaRPr>
          </a:p>
        </p:txBody>
      </p:sp>
      <p:grpSp>
        <p:nvGrpSpPr>
          <p:cNvPr id="10" name="Group 10"/>
          <p:cNvGrpSpPr/>
          <p:nvPr/>
        </p:nvGrpSpPr>
        <p:grpSpPr>
          <a:xfrm>
            <a:off x="10985872" y="0"/>
            <a:ext cx="5831812" cy="1483090"/>
            <a:chOff x="0" y="0"/>
            <a:chExt cx="7775749" cy="1977453"/>
          </a:xfrm>
        </p:grpSpPr>
        <p:sp>
          <p:nvSpPr>
            <p:cNvPr id="11" name="Freeform 11"/>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4"/>
              <a:stretch>
                <a:fillRect b="-3"/>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grpSp>
        <p:nvGrpSpPr>
          <p:cNvPr id="4" name="Group 4"/>
          <p:cNvGrpSpPr/>
          <p:nvPr/>
        </p:nvGrpSpPr>
        <p:grpSpPr>
          <a:xfrm>
            <a:off x="-74216" y="0"/>
            <a:ext cx="18288000" cy="10273207"/>
            <a:chOff x="0" y="0"/>
            <a:chExt cx="24384000" cy="13697609"/>
          </a:xfrm>
        </p:grpSpPr>
        <p:sp>
          <p:nvSpPr>
            <p:cNvPr id="5" name="Freeform 5"/>
            <p:cNvSpPr/>
            <p:nvPr/>
          </p:nvSpPr>
          <p:spPr>
            <a:xfrm>
              <a:off x="0" y="0"/>
              <a:ext cx="24384000" cy="13697586"/>
            </a:xfrm>
            <a:custGeom>
              <a:avLst/>
              <a:gdLst/>
              <a:ahLst/>
              <a:cxnLst/>
              <a:rect l="l" t="t" r="r" b="b"/>
              <a:pathLst>
                <a:path w="24384000" h="13697586">
                  <a:moveTo>
                    <a:pt x="0" y="0"/>
                  </a:moveTo>
                  <a:lnTo>
                    <a:pt x="24384000" y="0"/>
                  </a:lnTo>
                  <a:lnTo>
                    <a:pt x="24384000" y="13697586"/>
                  </a:lnTo>
                  <a:lnTo>
                    <a:pt x="0" y="13697586"/>
                  </a:lnTo>
                  <a:lnTo>
                    <a:pt x="0" y="0"/>
                  </a:lnTo>
                  <a:close/>
                </a:path>
              </a:pathLst>
            </a:custGeom>
            <a:blipFill>
              <a:blip r:embed="rId3"/>
              <a:stretch>
                <a:fillRect t="-16756" b="-16756"/>
              </a:stretch>
            </a:blipFill>
          </p:spPr>
        </p:sp>
      </p:grpSp>
      <p:grpSp>
        <p:nvGrpSpPr>
          <p:cNvPr id="6" name="Group 6"/>
          <p:cNvGrpSpPr/>
          <p:nvPr/>
        </p:nvGrpSpPr>
        <p:grpSpPr>
          <a:xfrm rot="-5400000">
            <a:off x="8825982" y="1452636"/>
            <a:ext cx="12730658" cy="6810902"/>
            <a:chOff x="0" y="0"/>
            <a:chExt cx="16974211" cy="9081203"/>
          </a:xfrm>
        </p:grpSpPr>
        <p:sp>
          <p:nvSpPr>
            <p:cNvPr id="7" name="Freeform 7"/>
            <p:cNvSpPr/>
            <p:nvPr/>
          </p:nvSpPr>
          <p:spPr>
            <a:xfrm>
              <a:off x="0" y="0"/>
              <a:ext cx="16974186" cy="9081262"/>
            </a:xfrm>
            <a:custGeom>
              <a:avLst/>
              <a:gdLst/>
              <a:ahLst/>
              <a:cxnLst/>
              <a:rect l="l" t="t" r="r" b="b"/>
              <a:pathLst>
                <a:path w="16974186" h="9081262">
                  <a:moveTo>
                    <a:pt x="0" y="0"/>
                  </a:moveTo>
                  <a:lnTo>
                    <a:pt x="16974186" y="0"/>
                  </a:lnTo>
                  <a:lnTo>
                    <a:pt x="16974186" y="9081262"/>
                  </a:lnTo>
                  <a:lnTo>
                    <a:pt x="0" y="9081262"/>
                  </a:lnTo>
                  <a:lnTo>
                    <a:pt x="0" y="0"/>
                  </a:lnTo>
                  <a:close/>
                </a:path>
              </a:pathLst>
            </a:custGeom>
            <a:blipFill>
              <a:blip r:embed="rId4"/>
              <a:stretch>
                <a:fillRect t="-49" b="-48"/>
              </a:stretch>
            </a:blipFill>
          </p:spPr>
        </p:sp>
      </p:grpSp>
      <p:sp>
        <p:nvSpPr>
          <p:cNvPr id="8" name="TextBox 8"/>
          <p:cNvSpPr txBox="1"/>
          <p:nvPr/>
        </p:nvSpPr>
        <p:spPr>
          <a:xfrm>
            <a:off x="1028700" y="3552375"/>
            <a:ext cx="8549641" cy="524510"/>
          </a:xfrm>
          <a:prstGeom prst="rect">
            <a:avLst/>
          </a:prstGeom>
        </p:spPr>
        <p:txBody>
          <a:bodyPr lIns="0" tIns="0" rIns="0" bIns="0" rtlCol="0" anchor="t">
            <a:spAutoFit/>
          </a:bodyPr>
          <a:lstStyle/>
          <a:p>
            <a:pPr algn="just">
              <a:lnSpc>
                <a:spcPts val="3639"/>
              </a:lnSpc>
            </a:pPr>
            <a:r>
              <a:rPr lang="en-US" sz="2599">
                <a:solidFill>
                  <a:srgbClr val="022135"/>
                </a:solidFill>
                <a:latin typeface="Public Sans"/>
              </a:rPr>
              <a:t>1.</a:t>
            </a:r>
          </a:p>
        </p:txBody>
      </p:sp>
      <p:sp>
        <p:nvSpPr>
          <p:cNvPr id="9" name="TextBox 9"/>
          <p:cNvSpPr txBox="1"/>
          <p:nvPr/>
        </p:nvSpPr>
        <p:spPr>
          <a:xfrm>
            <a:off x="2379422" y="4855951"/>
            <a:ext cx="10569484" cy="822748"/>
          </a:xfrm>
          <a:prstGeom prst="rect">
            <a:avLst/>
          </a:prstGeom>
        </p:spPr>
        <p:txBody>
          <a:bodyPr lIns="0" tIns="0" rIns="0" bIns="0" rtlCol="0" anchor="t">
            <a:spAutoFit/>
          </a:bodyPr>
          <a:lstStyle/>
          <a:p>
            <a:pPr algn="l">
              <a:lnSpc>
                <a:spcPts val="6999"/>
              </a:lnSpc>
            </a:pPr>
            <a:r>
              <a:rPr lang="en-US" sz="6998">
                <a:solidFill>
                  <a:srgbClr val="013049"/>
                </a:solidFill>
                <a:latin typeface="Eastman Condensed Bold"/>
              </a:rPr>
              <a:t>APAKAH ADA PERTANYAAN?</a:t>
            </a:r>
          </a:p>
        </p:txBody>
      </p:sp>
      <p:grpSp>
        <p:nvGrpSpPr>
          <p:cNvPr id="10" name="Group 10"/>
          <p:cNvGrpSpPr/>
          <p:nvPr/>
        </p:nvGrpSpPr>
        <p:grpSpPr>
          <a:xfrm>
            <a:off x="-1501036" y="8813545"/>
            <a:ext cx="2853640" cy="2919325"/>
            <a:chOff x="0" y="0"/>
            <a:chExt cx="3804853" cy="3892433"/>
          </a:xfrm>
        </p:grpSpPr>
        <p:sp>
          <p:nvSpPr>
            <p:cNvPr id="11" name="Freeform 11"/>
            <p:cNvSpPr/>
            <p:nvPr/>
          </p:nvSpPr>
          <p:spPr>
            <a:xfrm>
              <a:off x="0" y="0"/>
              <a:ext cx="3804793" cy="3892423"/>
            </a:xfrm>
            <a:custGeom>
              <a:avLst/>
              <a:gdLst/>
              <a:ahLst/>
              <a:cxnLst/>
              <a:rect l="l" t="t" r="r" b="b"/>
              <a:pathLst>
                <a:path w="3804793" h="3892423">
                  <a:moveTo>
                    <a:pt x="0" y="0"/>
                  </a:moveTo>
                  <a:lnTo>
                    <a:pt x="3804793" y="0"/>
                  </a:lnTo>
                  <a:lnTo>
                    <a:pt x="3804793" y="3892423"/>
                  </a:lnTo>
                  <a:lnTo>
                    <a:pt x="0" y="3892423"/>
                  </a:lnTo>
                  <a:lnTo>
                    <a:pt x="0" y="0"/>
                  </a:lnTo>
                  <a:close/>
                </a:path>
              </a:pathLst>
            </a:custGeom>
            <a:blipFill>
              <a:blip r:embed="rId5"/>
              <a:stretch>
                <a:fillRect t="-15" r="-1" b="-15"/>
              </a:stretch>
            </a:blipFill>
          </p:spPr>
        </p:sp>
      </p:grpSp>
      <p:grpSp>
        <p:nvGrpSpPr>
          <p:cNvPr id="12" name="Group 12"/>
          <p:cNvGrpSpPr/>
          <p:nvPr/>
        </p:nvGrpSpPr>
        <p:grpSpPr>
          <a:xfrm>
            <a:off x="-2011109" y="-2057400"/>
            <a:ext cx="4022217" cy="4114800"/>
            <a:chOff x="0" y="0"/>
            <a:chExt cx="5362956" cy="5486400"/>
          </a:xfrm>
        </p:grpSpPr>
        <p:sp>
          <p:nvSpPr>
            <p:cNvPr id="13" name="Freeform 13"/>
            <p:cNvSpPr/>
            <p:nvPr/>
          </p:nvSpPr>
          <p:spPr>
            <a:xfrm>
              <a:off x="0" y="0"/>
              <a:ext cx="5362956" cy="5486400"/>
            </a:xfrm>
            <a:custGeom>
              <a:avLst/>
              <a:gdLst/>
              <a:ahLst/>
              <a:cxnLst/>
              <a:rect l="l" t="t" r="r" b="b"/>
              <a:pathLst>
                <a:path w="5362956" h="5486400">
                  <a:moveTo>
                    <a:pt x="0" y="0"/>
                  </a:moveTo>
                  <a:lnTo>
                    <a:pt x="5362956" y="0"/>
                  </a:lnTo>
                  <a:lnTo>
                    <a:pt x="5362956" y="5486400"/>
                  </a:lnTo>
                  <a:lnTo>
                    <a:pt x="0" y="5486400"/>
                  </a:lnTo>
                  <a:lnTo>
                    <a:pt x="0" y="0"/>
                  </a:lnTo>
                  <a:close/>
                </a:path>
              </a:pathLst>
            </a:custGeom>
            <a:blipFill>
              <a:blip r:embed="rId5"/>
              <a:stretch>
                <a:fillRect l="-85" r="-85"/>
              </a:stretch>
            </a:blipFill>
          </p:spPr>
        </p:sp>
      </p:grpSp>
      <p:grpSp>
        <p:nvGrpSpPr>
          <p:cNvPr id="14" name="Group 14"/>
          <p:cNvGrpSpPr/>
          <p:nvPr/>
        </p:nvGrpSpPr>
        <p:grpSpPr>
          <a:xfrm>
            <a:off x="12740344" y="1682255"/>
            <a:ext cx="5473441" cy="4789260"/>
            <a:chOff x="0" y="0"/>
            <a:chExt cx="7297921" cy="6385680"/>
          </a:xfrm>
        </p:grpSpPr>
        <p:sp>
          <p:nvSpPr>
            <p:cNvPr id="15" name="Freeform 15"/>
            <p:cNvSpPr/>
            <p:nvPr/>
          </p:nvSpPr>
          <p:spPr>
            <a:xfrm>
              <a:off x="0" y="0"/>
              <a:ext cx="7297928" cy="6385687"/>
            </a:xfrm>
            <a:custGeom>
              <a:avLst/>
              <a:gdLst/>
              <a:ahLst/>
              <a:cxnLst/>
              <a:rect l="l" t="t" r="r" b="b"/>
              <a:pathLst>
                <a:path w="7297928" h="6385687">
                  <a:moveTo>
                    <a:pt x="0" y="0"/>
                  </a:moveTo>
                  <a:lnTo>
                    <a:pt x="7297928" y="0"/>
                  </a:lnTo>
                  <a:lnTo>
                    <a:pt x="7297928" y="6385687"/>
                  </a:lnTo>
                  <a:lnTo>
                    <a:pt x="0" y="6385687"/>
                  </a:lnTo>
                  <a:lnTo>
                    <a:pt x="0" y="0"/>
                  </a:lnTo>
                  <a:close/>
                </a:path>
              </a:pathLst>
            </a:custGeom>
            <a:blipFill>
              <a:blip r:embed="rId6"/>
              <a:stretch>
                <a:fillRect t="-36" b="-36"/>
              </a:stretch>
            </a:blipFill>
          </p:spPr>
        </p:sp>
      </p:grpSp>
      <p:grpSp>
        <p:nvGrpSpPr>
          <p:cNvPr id="16" name="Group 16"/>
          <p:cNvGrpSpPr/>
          <p:nvPr/>
        </p:nvGrpSpPr>
        <p:grpSpPr>
          <a:xfrm>
            <a:off x="1163006" y="142466"/>
            <a:ext cx="5831812" cy="1483090"/>
            <a:chOff x="0" y="0"/>
            <a:chExt cx="7775749" cy="1977453"/>
          </a:xfrm>
        </p:grpSpPr>
        <p:sp>
          <p:nvSpPr>
            <p:cNvPr id="17" name="Freeform 17"/>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7"/>
              <a:stretch>
                <a:fillRect b="-3"/>
              </a:stretch>
            </a:blipFill>
          </p:spPr>
        </p:sp>
      </p:grpSp>
      <p:sp>
        <p:nvSpPr>
          <p:cNvPr id="18" name="TextBox 18"/>
          <p:cNvSpPr txBox="1"/>
          <p:nvPr/>
        </p:nvSpPr>
        <p:spPr>
          <a:xfrm>
            <a:off x="4318983" y="2832766"/>
            <a:ext cx="6690362" cy="815975"/>
          </a:xfrm>
          <a:prstGeom prst="rect">
            <a:avLst/>
          </a:prstGeom>
        </p:spPr>
        <p:txBody>
          <a:bodyPr lIns="0" tIns="0" rIns="0" bIns="0" rtlCol="0" anchor="t">
            <a:spAutoFit/>
          </a:bodyPr>
          <a:lstStyle/>
          <a:p>
            <a:pPr algn="l">
              <a:lnSpc>
                <a:spcPts val="6999"/>
              </a:lnSpc>
            </a:pPr>
            <a:r>
              <a:rPr lang="en-US" sz="6998">
                <a:solidFill>
                  <a:srgbClr val="013049"/>
                </a:solidFill>
                <a:latin typeface="Eastman Condensed Bold"/>
              </a:rPr>
              <a:t>CLASS DISCUSSION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6994818" y="1217581"/>
            <a:ext cx="8660493" cy="939775"/>
          </a:xfrm>
          <a:prstGeom prst="rect">
            <a:avLst/>
          </a:prstGeom>
        </p:spPr>
        <p:txBody>
          <a:bodyPr lIns="0" tIns="0" rIns="0" bIns="0" rtlCol="0" anchor="t">
            <a:spAutoFit/>
          </a:bodyPr>
          <a:lstStyle/>
          <a:p>
            <a:pPr algn="l">
              <a:lnSpc>
                <a:spcPts val="6999"/>
              </a:lnSpc>
            </a:pPr>
            <a:r>
              <a:rPr lang="en-US" sz="6998">
                <a:solidFill>
                  <a:srgbClr val="013049"/>
                </a:solidFill>
                <a:latin typeface="Eastman Condensed Bold"/>
              </a:rPr>
              <a:t>Pertanyaan :</a:t>
            </a:r>
          </a:p>
        </p:txBody>
      </p:sp>
      <p:grpSp>
        <p:nvGrpSpPr>
          <p:cNvPr id="5" name="Group 5"/>
          <p:cNvGrpSpPr/>
          <p:nvPr/>
        </p:nvGrpSpPr>
        <p:grpSpPr>
          <a:xfrm>
            <a:off x="1163006" y="142466"/>
            <a:ext cx="5831812" cy="1483090"/>
            <a:chOff x="0" y="0"/>
            <a:chExt cx="7775749" cy="1977453"/>
          </a:xfrm>
        </p:grpSpPr>
        <p:sp>
          <p:nvSpPr>
            <p:cNvPr id="6" name="Freeform 6"/>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3"/>
              <a:stretch>
                <a:fillRect b="-3"/>
              </a:stretch>
            </a:blipFill>
          </p:spPr>
        </p:sp>
      </p:grpSp>
      <p:sp>
        <p:nvSpPr>
          <p:cNvPr id="7" name="TextBox 7"/>
          <p:cNvSpPr txBox="1"/>
          <p:nvPr/>
        </p:nvSpPr>
        <p:spPr>
          <a:xfrm>
            <a:off x="1263172" y="2591415"/>
            <a:ext cx="15968676" cy="5713095"/>
          </a:xfrm>
          <a:prstGeom prst="rect">
            <a:avLst/>
          </a:prstGeom>
        </p:spPr>
        <p:txBody>
          <a:bodyPr lIns="0" tIns="0" rIns="0" bIns="0" rtlCol="0" anchor="t">
            <a:spAutoFit/>
          </a:bodyPr>
          <a:lstStyle/>
          <a:p>
            <a:pPr algn="just">
              <a:lnSpc>
                <a:spcPts val="3779"/>
              </a:lnSpc>
            </a:pPr>
            <a:r>
              <a:rPr lang="en-US" sz="2700">
                <a:solidFill>
                  <a:srgbClr val="000000"/>
                </a:solidFill>
                <a:latin typeface="Arimo"/>
              </a:rPr>
              <a:t>Monic Bagaimana regulasi tentang pelestarian lingkungan dapat mempengaruhi aktivitas ekonomi perusahaan? Berikan contoh konkret dari satu perusahaan di indonesia dan analisis apakah regulasi tersebut berhasil mencapai tujuan di perusahaan tersebut .</a:t>
            </a:r>
          </a:p>
          <a:p>
            <a:pPr algn="just">
              <a:lnSpc>
                <a:spcPts val="3779"/>
              </a:lnSpc>
            </a:pPr>
            <a:r>
              <a:rPr lang="en-US" sz="2700">
                <a:solidFill>
                  <a:srgbClr val="000000"/>
                </a:solidFill>
                <a:latin typeface="Arimo"/>
              </a:rPr>
              <a:t>jawaban : Regulasi lingkungan memainkan peran krusial dalam membimbing perusahaan-perusahaan seperti PT Unilever Indonesia menuju praktik-produksi yang lebih berkelanjutan dan ramah lingkungan. Dengan mematuhi regulasi yang ketat terkait pengelolaan limbah, penggunaan bahan baku, dan pengemasan, perusahaan tersebut telah berhasil mengadopsi inovasi seperti pengembangan produk dengan pengemasan yang lebih ramah lingkungan serta upaya pengurangan limbah plastik. Meskipun menghadapi tantangan dalam menemukan bahan pengemas alternatif yang lebih berkelanjutan, PT Unilever Indonesia tetap berkomitmen untuk meningkatkan keberlanjutan operasionalnya, menegaskan bahwa regulasi lingkungan tidak hanya mempengaruhi aktivitas ekonomi, tetapi juga mendorong tanggung jawab terhadap lingkungan yang lebih baik.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6994818" y="1217581"/>
            <a:ext cx="8660493" cy="939775"/>
          </a:xfrm>
          <a:prstGeom prst="rect">
            <a:avLst/>
          </a:prstGeom>
        </p:spPr>
        <p:txBody>
          <a:bodyPr lIns="0" tIns="0" rIns="0" bIns="0" rtlCol="0" anchor="t">
            <a:spAutoFit/>
          </a:bodyPr>
          <a:lstStyle/>
          <a:p>
            <a:pPr algn="l">
              <a:lnSpc>
                <a:spcPts val="6999"/>
              </a:lnSpc>
            </a:pPr>
            <a:r>
              <a:rPr lang="en-US" sz="6998">
                <a:solidFill>
                  <a:srgbClr val="013049"/>
                </a:solidFill>
                <a:latin typeface="Eastman Condensed Bold"/>
              </a:rPr>
              <a:t>Pertanyaan :</a:t>
            </a:r>
          </a:p>
        </p:txBody>
      </p:sp>
      <p:grpSp>
        <p:nvGrpSpPr>
          <p:cNvPr id="5" name="Group 5"/>
          <p:cNvGrpSpPr/>
          <p:nvPr/>
        </p:nvGrpSpPr>
        <p:grpSpPr>
          <a:xfrm>
            <a:off x="1163006" y="142466"/>
            <a:ext cx="5831812" cy="1483090"/>
            <a:chOff x="0" y="0"/>
            <a:chExt cx="7775749" cy="1977453"/>
          </a:xfrm>
        </p:grpSpPr>
        <p:sp>
          <p:nvSpPr>
            <p:cNvPr id="6" name="Freeform 6"/>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3"/>
              <a:stretch>
                <a:fillRect b="-3"/>
              </a:stretch>
            </a:blipFill>
          </p:spPr>
        </p:sp>
      </p:grpSp>
      <p:sp>
        <p:nvSpPr>
          <p:cNvPr id="7" name="TextBox 7"/>
          <p:cNvSpPr txBox="1"/>
          <p:nvPr/>
        </p:nvSpPr>
        <p:spPr>
          <a:xfrm>
            <a:off x="1263172" y="2591415"/>
            <a:ext cx="15968676" cy="6833871"/>
          </a:xfrm>
          <a:prstGeom prst="rect">
            <a:avLst/>
          </a:prstGeom>
        </p:spPr>
        <p:txBody>
          <a:bodyPr lIns="0" tIns="0" rIns="0" bIns="0" rtlCol="0" anchor="t">
            <a:spAutoFit/>
          </a:bodyPr>
          <a:lstStyle/>
          <a:p>
            <a:pPr algn="just">
              <a:lnSpc>
                <a:spcPts val="3779"/>
              </a:lnSpc>
            </a:pPr>
            <a:r>
              <a:rPr lang="en-US" sz="2700">
                <a:solidFill>
                  <a:srgbClr val="000000"/>
                </a:solidFill>
                <a:latin typeface="Arimo"/>
              </a:rPr>
              <a:t>2. Widya Bagaimana perusahaan mengevaluasi efektivitas penerapan akuntansi keberlanjutan lalu apa mekanisme yang digunakan untuk meninjau dan memperbarui kebijakan keberlanjutan?</a:t>
            </a:r>
          </a:p>
          <a:p>
            <a:pPr algn="just">
              <a:lnSpc>
                <a:spcPts val="3779"/>
              </a:lnSpc>
            </a:pPr>
            <a:r>
              <a:rPr lang="en-US" sz="2700">
                <a:solidFill>
                  <a:srgbClr val="000000"/>
                </a:solidFill>
                <a:latin typeface="Arimo"/>
              </a:rPr>
              <a:t>awaban :perusahaan mengevaluasi efektivitas penerapan akuntansi keberlanjutan dengan menggunakan pengukuran kinerja, penyusunan laporan keberlanjutan, audit independen, dan konsultasi dengan stakeholder. Mekanisme ini tidak hanya membantu perusahaan mengukur pencapaian terhadap tujuan keberlanjutan, tetapi juga memastikan transparansi dan akuntabilitas terhadap berbagai pihak yang terlibat. Selain itu, untuk meninjau dan memperbarui kebijakan keberlanjutan, perusahaan mengadopsi pendekatan rutin dalam rapat evaluasi, benchmarking dengan standar industri, dan siklus perbaikan berkelanjutan. Dengan komitmen manajemen yang kuat, perusahaan dapat terus memperbaiki praktik keberlanjutan mereka agar lebih responsif terhadap tantangan lingkungan dan sosial yang semakin kompleks. Dengan demikian, penerapan akuntansi keberlanjutan bukan hanya menjadi bagian integral dari strategi bisnis, tetapi juga merupakan landasan untuk menjaga keberlanjutan jangka panjang perusahaan dalam era modern ini.</a:t>
            </a:r>
          </a:p>
          <a:p>
            <a:pPr algn="just">
              <a:lnSpc>
                <a:spcPts val="5179"/>
              </a:lnSpc>
            </a:pPr>
            <a:endParaRPr lang="en-US" sz="2700">
              <a:solidFill>
                <a:srgbClr val="000000"/>
              </a:solidFill>
              <a:latin typeface="Arim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6994818" y="1276095"/>
            <a:ext cx="8660493" cy="822748"/>
          </a:xfrm>
          <a:prstGeom prst="rect">
            <a:avLst/>
          </a:prstGeom>
        </p:spPr>
        <p:txBody>
          <a:bodyPr lIns="0" tIns="0" rIns="0" bIns="0" rtlCol="0" anchor="t">
            <a:spAutoFit/>
          </a:bodyPr>
          <a:lstStyle/>
          <a:p>
            <a:pPr algn="l">
              <a:lnSpc>
                <a:spcPts val="6999"/>
              </a:lnSpc>
            </a:pPr>
            <a:r>
              <a:rPr lang="en-US" sz="6998">
                <a:solidFill>
                  <a:srgbClr val="013049"/>
                </a:solidFill>
                <a:latin typeface="Eastman Condensed Bold"/>
              </a:rPr>
              <a:t>KESIMPULAN</a:t>
            </a:r>
          </a:p>
        </p:txBody>
      </p:sp>
      <p:grpSp>
        <p:nvGrpSpPr>
          <p:cNvPr id="5" name="Group 5"/>
          <p:cNvGrpSpPr/>
          <p:nvPr/>
        </p:nvGrpSpPr>
        <p:grpSpPr>
          <a:xfrm>
            <a:off x="1163006" y="142466"/>
            <a:ext cx="5831812" cy="1483090"/>
            <a:chOff x="0" y="0"/>
            <a:chExt cx="7775749" cy="1977453"/>
          </a:xfrm>
        </p:grpSpPr>
        <p:sp>
          <p:nvSpPr>
            <p:cNvPr id="6" name="Freeform 6"/>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3"/>
              <a:stretch>
                <a:fillRect b="-3"/>
              </a:stretch>
            </a:blipFill>
          </p:spPr>
        </p:sp>
      </p:grpSp>
      <p:sp>
        <p:nvSpPr>
          <p:cNvPr id="7" name="TextBox 7"/>
          <p:cNvSpPr txBox="1"/>
          <p:nvPr/>
        </p:nvSpPr>
        <p:spPr>
          <a:xfrm>
            <a:off x="2233886" y="2425728"/>
            <a:ext cx="14027248" cy="5569335"/>
          </a:xfrm>
          <a:prstGeom prst="rect">
            <a:avLst/>
          </a:prstGeom>
        </p:spPr>
        <p:txBody>
          <a:bodyPr lIns="0" tIns="0" rIns="0" bIns="0" rtlCol="0" anchor="t">
            <a:spAutoFit/>
          </a:bodyPr>
          <a:lstStyle/>
          <a:p>
            <a:pPr algn="just">
              <a:lnSpc>
                <a:spcPts val="4023"/>
              </a:lnSpc>
            </a:pPr>
            <a:r>
              <a:rPr lang="en-US" sz="2873">
                <a:solidFill>
                  <a:srgbClr val="000000"/>
                </a:solidFill>
                <a:latin typeface="Arimo"/>
              </a:rPr>
              <a:t>Akuntansi dalam mengakomodir aspek lingkungan, manusia dan tata kelola perusahaan yang komprehensif, menggunakan terminologi akuntansi keberlanjutan (sustainabilty reporting). Sustainability reporting sebagaimana menekankan pada keadaan yangberkelanjutan atau berkesinambungan. Perusahaan yang berkesinambungan yang meliputi: proses produksi, penggunaan energi, pengelolaan limbah dan aktivitas lain yang berorientasi pada keberlanjutan; lingkungan yang berkesinambungan meliputi: minimalisir kerusakan lingkungan dan pemulihan kerusakan lingkungan; sumber daya manusia dan sumber daya lain yang berkesinambungan adalah syarat mutlak dalam menyusun sustainability reporting. Karena sustainabilty reporting (akuntansi keberlanjutan) adalah sarana pelaporan kinerja aktivitas yang sustain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5130567" y="-2488892"/>
            <a:ext cx="13352133" cy="13352133"/>
            <a:chOff x="0" y="0"/>
            <a:chExt cx="17802845" cy="17802845"/>
          </a:xfrm>
        </p:grpSpPr>
        <p:sp>
          <p:nvSpPr>
            <p:cNvPr id="3" name="Freeform 3"/>
            <p:cNvSpPr/>
            <p:nvPr/>
          </p:nvSpPr>
          <p:spPr>
            <a:xfrm>
              <a:off x="0" y="0"/>
              <a:ext cx="17802861" cy="17802861"/>
            </a:xfrm>
            <a:custGeom>
              <a:avLst/>
              <a:gdLst/>
              <a:ahLst/>
              <a:cxnLst/>
              <a:rect l="l" t="t" r="r" b="b"/>
              <a:pathLst>
                <a:path w="17802861" h="17802861">
                  <a:moveTo>
                    <a:pt x="17802861" y="0"/>
                  </a:moveTo>
                  <a:lnTo>
                    <a:pt x="0" y="17802861"/>
                  </a:lnTo>
                  <a:lnTo>
                    <a:pt x="17802861" y="17802861"/>
                  </a:lnTo>
                  <a:close/>
                </a:path>
              </a:pathLst>
            </a:custGeom>
            <a:blipFill>
              <a:blip r:embed="rId2"/>
              <a:stretch>
                <a:fillRect l="-16666" r="-16666"/>
              </a:stretch>
            </a:blipFill>
          </p:spPr>
        </p:sp>
      </p:grpSp>
      <p:sp>
        <p:nvSpPr>
          <p:cNvPr id="4" name="Freeform 4"/>
          <p:cNvSpPr/>
          <p:nvPr/>
        </p:nvSpPr>
        <p:spPr>
          <a:xfrm>
            <a:off x="869511" y="7474200"/>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0690301" y="-4601731"/>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625979" y="7109746"/>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3722499" y="-3358231"/>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891234" y="8353247"/>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0690301" y="-5211329"/>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891234" y="8921908"/>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a:off x="13722499" y="-4386931"/>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a:off x="-1625979" y="7758342"/>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13" name="Group 13"/>
          <p:cNvGrpSpPr/>
          <p:nvPr/>
        </p:nvGrpSpPr>
        <p:grpSpPr>
          <a:xfrm>
            <a:off x="-3076309" y="209058"/>
            <a:ext cx="3657600" cy="2007108"/>
            <a:chOff x="0" y="0"/>
            <a:chExt cx="4876800" cy="2676144"/>
          </a:xfrm>
        </p:grpSpPr>
        <p:sp>
          <p:nvSpPr>
            <p:cNvPr id="14" name="Freeform 14"/>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1"/>
              <a:stretch>
                <a:fillRect l="-63" r="-63"/>
              </a:stretch>
            </a:blipFill>
          </p:spPr>
        </p:sp>
      </p:grpSp>
      <p:grpSp>
        <p:nvGrpSpPr>
          <p:cNvPr id="15" name="Group 15"/>
          <p:cNvGrpSpPr/>
          <p:nvPr/>
        </p:nvGrpSpPr>
        <p:grpSpPr>
          <a:xfrm>
            <a:off x="1338542" y="825873"/>
            <a:ext cx="522620" cy="386739"/>
            <a:chOff x="0" y="0"/>
            <a:chExt cx="696827" cy="515652"/>
          </a:xfrm>
        </p:grpSpPr>
        <p:sp>
          <p:nvSpPr>
            <p:cNvPr id="16" name="Freeform 16"/>
            <p:cNvSpPr/>
            <p:nvPr/>
          </p:nvSpPr>
          <p:spPr>
            <a:xfrm>
              <a:off x="0" y="0"/>
              <a:ext cx="696849" cy="515620"/>
            </a:xfrm>
            <a:custGeom>
              <a:avLst/>
              <a:gdLst/>
              <a:ahLst/>
              <a:cxnLst/>
              <a:rect l="l" t="t" r="r" b="b"/>
              <a:pathLst>
                <a:path w="696849" h="515620">
                  <a:moveTo>
                    <a:pt x="0" y="0"/>
                  </a:moveTo>
                  <a:lnTo>
                    <a:pt x="696849" y="0"/>
                  </a:lnTo>
                  <a:lnTo>
                    <a:pt x="696849" y="515620"/>
                  </a:lnTo>
                  <a:lnTo>
                    <a:pt x="0" y="515620"/>
                  </a:lnTo>
                  <a:lnTo>
                    <a:pt x="0" y="0"/>
                  </a:lnTo>
                  <a:close/>
                </a:path>
              </a:pathLst>
            </a:custGeom>
            <a:blipFill>
              <a:blip r:embed="rId12"/>
              <a:stretch>
                <a:fillRect t="-368" r="3" b="-374"/>
              </a:stretch>
            </a:blipFill>
          </p:spPr>
        </p:sp>
      </p:grpSp>
      <p:sp>
        <p:nvSpPr>
          <p:cNvPr id="17" name="TextBox 17"/>
          <p:cNvSpPr txBox="1"/>
          <p:nvPr/>
        </p:nvSpPr>
        <p:spPr>
          <a:xfrm>
            <a:off x="1338542" y="2101866"/>
            <a:ext cx="9784007" cy="1794385"/>
          </a:xfrm>
          <a:prstGeom prst="rect">
            <a:avLst/>
          </a:prstGeom>
        </p:spPr>
        <p:txBody>
          <a:bodyPr lIns="0" tIns="0" rIns="0" bIns="0" rtlCol="0" anchor="t">
            <a:spAutoFit/>
          </a:bodyPr>
          <a:lstStyle/>
          <a:p>
            <a:pPr algn="l">
              <a:lnSpc>
                <a:spcPts val="12683"/>
              </a:lnSpc>
            </a:pPr>
            <a:r>
              <a:rPr lang="en-US" sz="11029">
                <a:solidFill>
                  <a:srgbClr val="000000"/>
                </a:solidFill>
                <a:latin typeface="Poppins Bold"/>
              </a:rPr>
              <a:t>TERIMAKASIH</a:t>
            </a:r>
          </a:p>
        </p:txBody>
      </p:sp>
      <p:sp>
        <p:nvSpPr>
          <p:cNvPr id="18" name="TextBox 18"/>
          <p:cNvSpPr txBox="1"/>
          <p:nvPr/>
        </p:nvSpPr>
        <p:spPr>
          <a:xfrm>
            <a:off x="1338542" y="3880407"/>
            <a:ext cx="8555376" cy="784827"/>
          </a:xfrm>
          <a:prstGeom prst="rect">
            <a:avLst/>
          </a:prstGeom>
        </p:spPr>
        <p:txBody>
          <a:bodyPr lIns="0" tIns="0" rIns="0" bIns="0" rtlCol="0" anchor="t">
            <a:spAutoFit/>
          </a:bodyPr>
          <a:lstStyle/>
          <a:p>
            <a:pPr algn="l">
              <a:lnSpc>
                <a:spcPts val="5521"/>
              </a:lnSpc>
            </a:pPr>
            <a:r>
              <a:rPr lang="en-US" sz="4800" spc="728">
                <a:solidFill>
                  <a:srgbClr val="21264D"/>
                </a:solidFill>
                <a:latin typeface="Poppins"/>
              </a:rPr>
              <a:t>ATAS PERHATIANNYA</a:t>
            </a:r>
          </a:p>
        </p:txBody>
      </p:sp>
      <p:grpSp>
        <p:nvGrpSpPr>
          <p:cNvPr id="19" name="Group 19"/>
          <p:cNvGrpSpPr/>
          <p:nvPr/>
        </p:nvGrpSpPr>
        <p:grpSpPr>
          <a:xfrm>
            <a:off x="1163006" y="142466"/>
            <a:ext cx="5831812" cy="1483090"/>
            <a:chOff x="0" y="0"/>
            <a:chExt cx="7775749" cy="1977453"/>
          </a:xfrm>
        </p:grpSpPr>
        <p:sp>
          <p:nvSpPr>
            <p:cNvPr id="20" name="Freeform 20"/>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13"/>
              <a:stretch>
                <a:fillRect b="-3"/>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solidFill>
              <a:srgbClr val="F2F2F2"/>
            </a:solidFill>
            <a:ln w="12700">
              <a:solidFill>
                <a:srgbClr val="000000"/>
              </a:solidFill>
            </a:ln>
          </p:spPr>
        </p:sp>
      </p:grpSp>
      <p:grpSp>
        <p:nvGrpSpPr>
          <p:cNvPr id="4" name="Group 4"/>
          <p:cNvGrpSpPr/>
          <p:nvPr/>
        </p:nvGrpSpPr>
        <p:grpSpPr>
          <a:xfrm>
            <a:off x="-505448" y="8722551"/>
            <a:ext cx="19298896" cy="3715037"/>
            <a:chOff x="0" y="0"/>
            <a:chExt cx="25731861" cy="4953383"/>
          </a:xfrm>
        </p:grpSpPr>
        <p:sp>
          <p:nvSpPr>
            <p:cNvPr id="5" name="Freeform 5"/>
            <p:cNvSpPr/>
            <p:nvPr/>
          </p:nvSpPr>
          <p:spPr>
            <a:xfrm>
              <a:off x="0" y="0"/>
              <a:ext cx="25731851" cy="4953381"/>
            </a:xfrm>
            <a:custGeom>
              <a:avLst/>
              <a:gdLst/>
              <a:ahLst/>
              <a:cxnLst/>
              <a:rect l="l" t="t" r="r" b="b"/>
              <a:pathLst>
                <a:path w="25731851" h="4953381">
                  <a:moveTo>
                    <a:pt x="0" y="0"/>
                  </a:moveTo>
                  <a:lnTo>
                    <a:pt x="25731851" y="0"/>
                  </a:lnTo>
                  <a:lnTo>
                    <a:pt x="25731851" y="4953381"/>
                  </a:lnTo>
                  <a:lnTo>
                    <a:pt x="0" y="4953381"/>
                  </a:lnTo>
                  <a:lnTo>
                    <a:pt x="0" y="0"/>
                  </a:lnTo>
                  <a:close/>
                </a:path>
              </a:pathLst>
            </a:custGeom>
            <a:solidFill>
              <a:srgbClr val="F4F4F4"/>
            </a:solidFill>
            <a:ln w="12700">
              <a:solidFill>
                <a:srgbClr val="000000"/>
              </a:solidFill>
            </a:ln>
          </p:spPr>
        </p:sp>
      </p:grpSp>
      <p:grpSp>
        <p:nvGrpSpPr>
          <p:cNvPr id="6" name="Group 6"/>
          <p:cNvGrpSpPr/>
          <p:nvPr/>
        </p:nvGrpSpPr>
        <p:grpSpPr>
          <a:xfrm>
            <a:off x="218963" y="61242"/>
            <a:ext cx="5831812" cy="1483090"/>
            <a:chOff x="0" y="0"/>
            <a:chExt cx="7775749" cy="1977453"/>
          </a:xfrm>
        </p:grpSpPr>
        <p:sp>
          <p:nvSpPr>
            <p:cNvPr id="7" name="Freeform 7"/>
            <p:cNvSpPr/>
            <p:nvPr/>
          </p:nvSpPr>
          <p:spPr>
            <a:xfrm>
              <a:off x="0" y="0"/>
              <a:ext cx="7775702" cy="1977517"/>
            </a:xfrm>
            <a:custGeom>
              <a:avLst/>
              <a:gdLst/>
              <a:ahLst/>
              <a:cxnLst/>
              <a:rect l="l" t="t" r="r" b="b"/>
              <a:pathLst>
                <a:path w="7775702" h="1977517">
                  <a:moveTo>
                    <a:pt x="0" y="0"/>
                  </a:moveTo>
                  <a:lnTo>
                    <a:pt x="7775702" y="0"/>
                  </a:lnTo>
                  <a:lnTo>
                    <a:pt x="7775702" y="1977517"/>
                  </a:lnTo>
                  <a:lnTo>
                    <a:pt x="0" y="1977517"/>
                  </a:lnTo>
                  <a:lnTo>
                    <a:pt x="0" y="0"/>
                  </a:lnTo>
                  <a:close/>
                </a:path>
              </a:pathLst>
            </a:custGeom>
            <a:blipFill>
              <a:blip r:embed="rId2"/>
              <a:stretch>
                <a:fillRect b="3"/>
              </a:stretch>
            </a:blipFill>
          </p:spPr>
        </p:sp>
      </p:grpSp>
      <p:grpSp>
        <p:nvGrpSpPr>
          <p:cNvPr id="8" name="Group 8"/>
          <p:cNvGrpSpPr/>
          <p:nvPr/>
        </p:nvGrpSpPr>
        <p:grpSpPr>
          <a:xfrm>
            <a:off x="1624043" y="3223907"/>
            <a:ext cx="15039914" cy="5498644"/>
            <a:chOff x="0" y="0"/>
            <a:chExt cx="3961130" cy="1448203"/>
          </a:xfrm>
        </p:grpSpPr>
        <p:sp>
          <p:nvSpPr>
            <p:cNvPr id="9" name="Freeform 9"/>
            <p:cNvSpPr/>
            <p:nvPr/>
          </p:nvSpPr>
          <p:spPr>
            <a:xfrm>
              <a:off x="0" y="0"/>
              <a:ext cx="3961130" cy="1448203"/>
            </a:xfrm>
            <a:custGeom>
              <a:avLst/>
              <a:gdLst/>
              <a:ahLst/>
              <a:cxnLst/>
              <a:rect l="l" t="t" r="r" b="b"/>
              <a:pathLst>
                <a:path w="3961130" h="1448203">
                  <a:moveTo>
                    <a:pt x="0" y="0"/>
                  </a:moveTo>
                  <a:lnTo>
                    <a:pt x="3961130" y="0"/>
                  </a:lnTo>
                  <a:lnTo>
                    <a:pt x="3961130" y="1448203"/>
                  </a:lnTo>
                  <a:lnTo>
                    <a:pt x="0" y="1448203"/>
                  </a:lnTo>
                  <a:close/>
                </a:path>
              </a:pathLst>
            </a:custGeom>
            <a:solidFill>
              <a:srgbClr val="263E80"/>
            </a:solidFill>
          </p:spPr>
        </p:sp>
        <p:sp>
          <p:nvSpPr>
            <p:cNvPr id="10" name="TextBox 10"/>
            <p:cNvSpPr txBox="1"/>
            <p:nvPr/>
          </p:nvSpPr>
          <p:spPr>
            <a:xfrm>
              <a:off x="0" y="-57150"/>
              <a:ext cx="3961130" cy="1505353"/>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2010815" y="3598745"/>
            <a:ext cx="14266371" cy="4672767"/>
          </a:xfrm>
          <a:prstGeom prst="rect">
            <a:avLst/>
          </a:prstGeom>
        </p:spPr>
        <p:txBody>
          <a:bodyPr lIns="0" tIns="0" rIns="0" bIns="0" rtlCol="0" anchor="t">
            <a:spAutoFit/>
          </a:bodyPr>
          <a:lstStyle/>
          <a:p>
            <a:pPr marL="821462" lvl="1" indent="-410731" algn="just">
              <a:lnSpc>
                <a:spcPts val="5326"/>
              </a:lnSpc>
              <a:buFont typeface="Arial"/>
              <a:buChar char="•"/>
            </a:pPr>
            <a:r>
              <a:rPr lang="en-US" sz="3804">
                <a:solidFill>
                  <a:srgbClr val="FFFFFF"/>
                </a:solidFill>
                <a:latin typeface="Roboto Bold"/>
              </a:rPr>
              <a:t>Pendahuluan </a:t>
            </a:r>
          </a:p>
          <a:p>
            <a:pPr marL="821462" lvl="1" indent="-410731" algn="just">
              <a:lnSpc>
                <a:spcPts val="5326"/>
              </a:lnSpc>
              <a:buFont typeface="Arial"/>
              <a:buChar char="•"/>
            </a:pPr>
            <a:r>
              <a:rPr lang="en-US" sz="3804">
                <a:solidFill>
                  <a:srgbClr val="FFFFFF"/>
                </a:solidFill>
                <a:latin typeface="Roboto Bold"/>
              </a:rPr>
              <a:t>Sejarah dan Perkembangan Akuntansi Keberlanjutan</a:t>
            </a:r>
          </a:p>
          <a:p>
            <a:pPr marL="821462" lvl="1" indent="-410731" algn="just">
              <a:lnSpc>
                <a:spcPts val="5326"/>
              </a:lnSpc>
              <a:buFont typeface="Arial"/>
              <a:buChar char="•"/>
            </a:pPr>
            <a:r>
              <a:rPr lang="en-US" sz="3804">
                <a:solidFill>
                  <a:srgbClr val="FFFFFF"/>
                </a:solidFill>
                <a:latin typeface="Roboto Bold"/>
              </a:rPr>
              <a:t>Regulasi dan Kebijakan Publik sebagai Dasar Implementasi Akuntansi Keberlanjutan</a:t>
            </a:r>
          </a:p>
          <a:p>
            <a:pPr marL="821462" lvl="1" indent="-410731" algn="just">
              <a:lnSpc>
                <a:spcPts val="5326"/>
              </a:lnSpc>
              <a:buFont typeface="Arial"/>
              <a:buChar char="•"/>
            </a:pPr>
            <a:r>
              <a:rPr lang="en-US" sz="3804">
                <a:solidFill>
                  <a:srgbClr val="FFFFFF"/>
                </a:solidFill>
                <a:latin typeface="Roboto Bold"/>
              </a:rPr>
              <a:t>Dampak Regulasi dan Kebijakan Publik Terhadap Implementasi Akuntansi Keberlanjutan</a:t>
            </a:r>
          </a:p>
          <a:p>
            <a:pPr marL="821462" lvl="1" indent="-410731" algn="just">
              <a:lnSpc>
                <a:spcPts val="5326"/>
              </a:lnSpc>
              <a:buFont typeface="Arial"/>
              <a:buChar char="•"/>
            </a:pPr>
            <a:r>
              <a:rPr lang="en-US" sz="3804">
                <a:solidFill>
                  <a:srgbClr val="FFFFFF"/>
                </a:solidFill>
                <a:latin typeface="Roboto Bold"/>
              </a:rPr>
              <a:t>Tantangan Penerapan Akuntansi Keberlanjutan</a:t>
            </a:r>
          </a:p>
        </p:txBody>
      </p:sp>
      <p:sp>
        <p:nvSpPr>
          <p:cNvPr id="12" name="TextBox 12"/>
          <p:cNvSpPr txBox="1"/>
          <p:nvPr/>
        </p:nvSpPr>
        <p:spPr>
          <a:xfrm>
            <a:off x="5493889" y="1401457"/>
            <a:ext cx="7300222" cy="1203325"/>
          </a:xfrm>
          <a:prstGeom prst="rect">
            <a:avLst/>
          </a:prstGeom>
        </p:spPr>
        <p:txBody>
          <a:bodyPr lIns="0" tIns="0" rIns="0" bIns="0" rtlCol="0" anchor="t">
            <a:spAutoFit/>
          </a:bodyPr>
          <a:lstStyle/>
          <a:p>
            <a:pPr algn="l">
              <a:lnSpc>
                <a:spcPts val="9799"/>
              </a:lnSpc>
            </a:pPr>
            <a:r>
              <a:rPr lang="en-US" sz="6999">
                <a:solidFill>
                  <a:srgbClr val="022135"/>
                </a:solidFill>
                <a:latin typeface="Eastman Condensed Bold"/>
              </a:rPr>
              <a:t>Pokok Pembahasan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995362" y="1849399"/>
            <a:ext cx="16157753" cy="1203325"/>
          </a:xfrm>
          <a:prstGeom prst="rect">
            <a:avLst/>
          </a:prstGeom>
        </p:spPr>
        <p:txBody>
          <a:bodyPr lIns="0" tIns="0" rIns="0" bIns="0" rtlCol="0" anchor="t">
            <a:spAutoFit/>
          </a:bodyPr>
          <a:lstStyle/>
          <a:p>
            <a:pPr algn="l">
              <a:lnSpc>
                <a:spcPts val="9799"/>
              </a:lnSpc>
            </a:pPr>
            <a:r>
              <a:rPr lang="en-US" sz="6999">
                <a:solidFill>
                  <a:srgbClr val="022135"/>
                </a:solidFill>
                <a:latin typeface="Eastman Condensed Bold"/>
              </a:rPr>
              <a:t>Pendahuluan </a:t>
            </a:r>
          </a:p>
        </p:txBody>
      </p:sp>
      <p:grpSp>
        <p:nvGrpSpPr>
          <p:cNvPr id="5" name="Group 5"/>
          <p:cNvGrpSpPr/>
          <p:nvPr/>
        </p:nvGrpSpPr>
        <p:grpSpPr>
          <a:xfrm>
            <a:off x="995362" y="3230210"/>
            <a:ext cx="4087811" cy="66675"/>
            <a:chOff x="0" y="0"/>
            <a:chExt cx="5450415" cy="88900"/>
          </a:xfrm>
        </p:grpSpPr>
        <p:sp>
          <p:nvSpPr>
            <p:cNvPr id="6" name="Freeform 6"/>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grpSp>
        <p:nvGrpSpPr>
          <p:cNvPr id="7" name="Group 7"/>
          <p:cNvGrpSpPr/>
          <p:nvPr/>
        </p:nvGrpSpPr>
        <p:grpSpPr>
          <a:xfrm>
            <a:off x="-2011109" y="-2057400"/>
            <a:ext cx="3561608" cy="3643588"/>
            <a:chOff x="0" y="0"/>
            <a:chExt cx="4748811" cy="4858117"/>
          </a:xfrm>
        </p:grpSpPr>
        <p:sp>
          <p:nvSpPr>
            <p:cNvPr id="8" name="Freeform 8"/>
            <p:cNvSpPr/>
            <p:nvPr/>
          </p:nvSpPr>
          <p:spPr>
            <a:xfrm>
              <a:off x="0" y="0"/>
              <a:ext cx="4748784" cy="4858131"/>
            </a:xfrm>
            <a:custGeom>
              <a:avLst/>
              <a:gdLst/>
              <a:ahLst/>
              <a:cxnLst/>
              <a:rect l="l" t="t" r="r" b="b"/>
              <a:pathLst>
                <a:path w="4748784" h="4858131">
                  <a:moveTo>
                    <a:pt x="0" y="0"/>
                  </a:moveTo>
                  <a:lnTo>
                    <a:pt x="4748784" y="0"/>
                  </a:lnTo>
                  <a:lnTo>
                    <a:pt x="4748784" y="4858131"/>
                  </a:lnTo>
                  <a:lnTo>
                    <a:pt x="0" y="4858131"/>
                  </a:lnTo>
                  <a:lnTo>
                    <a:pt x="0" y="0"/>
                  </a:lnTo>
                  <a:close/>
                </a:path>
              </a:pathLst>
            </a:custGeom>
            <a:blipFill>
              <a:blip r:embed="rId3"/>
              <a:stretch>
                <a:fillRect l="-82" r="-83"/>
              </a:stretch>
            </a:blipFill>
          </p:spPr>
        </p:sp>
      </p:grpSp>
      <p:sp>
        <p:nvSpPr>
          <p:cNvPr id="9" name="TextBox 9"/>
          <p:cNvSpPr txBox="1"/>
          <p:nvPr/>
        </p:nvSpPr>
        <p:spPr>
          <a:xfrm>
            <a:off x="889178" y="3392135"/>
            <a:ext cx="16263938" cy="6327734"/>
          </a:xfrm>
          <a:prstGeom prst="rect">
            <a:avLst/>
          </a:prstGeom>
        </p:spPr>
        <p:txBody>
          <a:bodyPr lIns="0" tIns="0" rIns="0" bIns="0" rtlCol="0" anchor="t">
            <a:spAutoFit/>
          </a:bodyPr>
          <a:lstStyle/>
          <a:p>
            <a:pPr marL="863599" lvl="1" indent="-431800" algn="just">
              <a:lnSpc>
                <a:spcPts val="5599"/>
              </a:lnSpc>
              <a:buFont typeface="Arial"/>
              <a:buChar char="•"/>
            </a:pPr>
            <a:r>
              <a:rPr lang="en-US" sz="3999">
                <a:solidFill>
                  <a:srgbClr val="022135"/>
                </a:solidFill>
                <a:latin typeface="Public Sans"/>
              </a:rPr>
              <a:t>Keberlanjutan (sustainability) adalah sebuah terminologi yang merepresentasikan harapan dan kondisi ideal yang diimpikan oleh manusia. Manusia mengharapkan adanya kesinambungan atau kotinuitas, tidak sementara. </a:t>
            </a:r>
          </a:p>
          <a:p>
            <a:pPr marL="863599" lvl="1" indent="-431800" algn="just">
              <a:lnSpc>
                <a:spcPts val="5600"/>
              </a:lnSpc>
              <a:buFont typeface="Arial"/>
              <a:buChar char="•"/>
            </a:pPr>
            <a:r>
              <a:rPr lang="en-US" sz="3999">
                <a:solidFill>
                  <a:srgbClr val="022135"/>
                </a:solidFill>
                <a:latin typeface="Public Sans"/>
              </a:rPr>
              <a:t>Manusia mengharapkan agar setiap regulasi, kebijakan, program dan tindakannya dapat mendukung keberlangsungan dan keberlanjutan bumi ini. Tidak heran, jika bukan hanya akuntansi, semua disiplin ilmu saat ini sudah sangat menekankan keberlanjutan (sustainability).</a:t>
            </a:r>
          </a:p>
        </p:txBody>
      </p:sp>
      <p:grpSp>
        <p:nvGrpSpPr>
          <p:cNvPr id="10" name="Group 10"/>
          <p:cNvGrpSpPr/>
          <p:nvPr/>
        </p:nvGrpSpPr>
        <p:grpSpPr>
          <a:xfrm>
            <a:off x="1028700" y="0"/>
            <a:ext cx="5831812" cy="1483090"/>
            <a:chOff x="0" y="0"/>
            <a:chExt cx="7775749" cy="1977453"/>
          </a:xfrm>
        </p:grpSpPr>
        <p:sp>
          <p:nvSpPr>
            <p:cNvPr id="11" name="Freeform 11"/>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4"/>
              <a:stretch>
                <a:fillRect b="-3"/>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305"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sp>
        <p:nvSpPr>
          <p:cNvPr id="4" name="TextBox 4"/>
          <p:cNvSpPr txBox="1"/>
          <p:nvPr/>
        </p:nvSpPr>
        <p:spPr>
          <a:xfrm>
            <a:off x="995362" y="1887499"/>
            <a:ext cx="16157753" cy="936625"/>
          </a:xfrm>
          <a:prstGeom prst="rect">
            <a:avLst/>
          </a:prstGeom>
        </p:spPr>
        <p:txBody>
          <a:bodyPr lIns="0" tIns="0" rIns="0" bIns="0" rtlCol="0" anchor="t">
            <a:spAutoFit/>
          </a:bodyPr>
          <a:lstStyle/>
          <a:p>
            <a:pPr algn="l">
              <a:lnSpc>
                <a:spcPts val="7699"/>
              </a:lnSpc>
            </a:pPr>
            <a:r>
              <a:rPr lang="en-US" sz="5499">
                <a:solidFill>
                  <a:srgbClr val="022135"/>
                </a:solidFill>
                <a:latin typeface="Eastman Condensed Bold"/>
              </a:rPr>
              <a:t>Sejarah dan Perkembangan Akuntansi Keberlanjutan</a:t>
            </a:r>
          </a:p>
        </p:txBody>
      </p:sp>
      <p:grpSp>
        <p:nvGrpSpPr>
          <p:cNvPr id="5" name="Group 5"/>
          <p:cNvGrpSpPr/>
          <p:nvPr/>
        </p:nvGrpSpPr>
        <p:grpSpPr>
          <a:xfrm>
            <a:off x="995362" y="3230210"/>
            <a:ext cx="4087811" cy="66675"/>
            <a:chOff x="0" y="0"/>
            <a:chExt cx="5450415" cy="88900"/>
          </a:xfrm>
        </p:grpSpPr>
        <p:sp>
          <p:nvSpPr>
            <p:cNvPr id="6" name="Freeform 6"/>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grpSp>
        <p:nvGrpSpPr>
          <p:cNvPr id="7" name="Group 7"/>
          <p:cNvGrpSpPr/>
          <p:nvPr/>
        </p:nvGrpSpPr>
        <p:grpSpPr>
          <a:xfrm>
            <a:off x="-2011109" y="-2057400"/>
            <a:ext cx="3561608" cy="3643588"/>
            <a:chOff x="0" y="0"/>
            <a:chExt cx="4748811" cy="4858117"/>
          </a:xfrm>
        </p:grpSpPr>
        <p:sp>
          <p:nvSpPr>
            <p:cNvPr id="8" name="Freeform 8"/>
            <p:cNvSpPr/>
            <p:nvPr/>
          </p:nvSpPr>
          <p:spPr>
            <a:xfrm>
              <a:off x="0" y="0"/>
              <a:ext cx="4748784" cy="4858131"/>
            </a:xfrm>
            <a:custGeom>
              <a:avLst/>
              <a:gdLst/>
              <a:ahLst/>
              <a:cxnLst/>
              <a:rect l="l" t="t" r="r" b="b"/>
              <a:pathLst>
                <a:path w="4748784" h="4858131">
                  <a:moveTo>
                    <a:pt x="0" y="0"/>
                  </a:moveTo>
                  <a:lnTo>
                    <a:pt x="4748784" y="0"/>
                  </a:lnTo>
                  <a:lnTo>
                    <a:pt x="4748784" y="4858131"/>
                  </a:lnTo>
                  <a:lnTo>
                    <a:pt x="0" y="4858131"/>
                  </a:lnTo>
                  <a:lnTo>
                    <a:pt x="0" y="0"/>
                  </a:lnTo>
                  <a:close/>
                </a:path>
              </a:pathLst>
            </a:custGeom>
            <a:blipFill>
              <a:blip r:embed="rId3"/>
              <a:stretch>
                <a:fillRect l="-82" r="-83"/>
              </a:stretch>
            </a:blipFill>
          </p:spPr>
        </p:sp>
      </p:grpSp>
      <p:grpSp>
        <p:nvGrpSpPr>
          <p:cNvPr id="9" name="Group 9"/>
          <p:cNvGrpSpPr/>
          <p:nvPr/>
        </p:nvGrpSpPr>
        <p:grpSpPr>
          <a:xfrm>
            <a:off x="1028700" y="0"/>
            <a:ext cx="5831812" cy="1483090"/>
            <a:chOff x="0" y="0"/>
            <a:chExt cx="7775749" cy="1977453"/>
          </a:xfrm>
        </p:grpSpPr>
        <p:sp>
          <p:nvSpPr>
            <p:cNvPr id="10" name="Freeform 10"/>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4"/>
              <a:stretch>
                <a:fillRect b="-3"/>
              </a:stretch>
            </a:blipFill>
          </p:spPr>
        </p:sp>
      </p:grpSp>
      <p:sp>
        <p:nvSpPr>
          <p:cNvPr id="11" name="TextBox 11"/>
          <p:cNvSpPr txBox="1"/>
          <p:nvPr/>
        </p:nvSpPr>
        <p:spPr>
          <a:xfrm>
            <a:off x="840497" y="3639784"/>
            <a:ext cx="16467484" cy="6167087"/>
          </a:xfrm>
          <a:prstGeom prst="rect">
            <a:avLst/>
          </a:prstGeom>
        </p:spPr>
        <p:txBody>
          <a:bodyPr lIns="0" tIns="0" rIns="0" bIns="0" rtlCol="0" anchor="t">
            <a:spAutoFit/>
          </a:bodyPr>
          <a:lstStyle/>
          <a:p>
            <a:pPr algn="l">
              <a:lnSpc>
                <a:spcPts val="4480"/>
              </a:lnSpc>
            </a:pPr>
            <a:r>
              <a:rPr lang="en-US" sz="3200">
                <a:solidFill>
                  <a:srgbClr val="022135"/>
                </a:solidFill>
                <a:latin typeface="Public Sans"/>
              </a:rPr>
              <a:t>Berikut adalah rangkuman dari beberapa tahap penting dalam sejarah dan juga perkembaangan dari akuntansi keberlanjutan :</a:t>
            </a:r>
          </a:p>
          <a:p>
            <a:pPr marL="690881" lvl="1" indent="-345440" algn="l">
              <a:lnSpc>
                <a:spcPts val="4480"/>
              </a:lnSpc>
              <a:buFont typeface="Arial"/>
              <a:buChar char="•"/>
            </a:pPr>
            <a:r>
              <a:rPr lang="en-US" sz="3200">
                <a:solidFill>
                  <a:srgbClr val="022135"/>
                </a:solidFill>
                <a:latin typeface="Public Sans"/>
              </a:rPr>
              <a:t>1970-an sampai 1980-an : munculnya kesadaran global tentang masalah lingkungan, memicu perusahaan mulai mempertimbangkan tanggung jawab sosial dan lingkungan mereka.</a:t>
            </a:r>
          </a:p>
          <a:p>
            <a:pPr marL="690881" lvl="1" indent="-345440" algn="l">
              <a:lnSpc>
                <a:spcPts val="4480"/>
              </a:lnSpc>
              <a:buFont typeface="Arial"/>
              <a:buChar char="•"/>
            </a:pPr>
            <a:r>
              <a:rPr lang="en-US" sz="3200">
                <a:solidFill>
                  <a:srgbClr val="022135"/>
                </a:solidFill>
                <a:latin typeface="Public Sans"/>
              </a:rPr>
              <a:t>1990-an : konsep “triple bottom line” menjadi populer, dimana konsep ini menggaris bawahi pentingnya memperhitungkan dampak sosial, lingkungan, dan ekonomi dalam praktik bisnis.</a:t>
            </a:r>
          </a:p>
          <a:p>
            <a:pPr marL="690881" lvl="1" indent="-345440" algn="l">
              <a:lnSpc>
                <a:spcPts val="4480"/>
              </a:lnSpc>
              <a:buFont typeface="Arial"/>
              <a:buChar char="•"/>
            </a:pPr>
            <a:r>
              <a:rPr lang="en-US" sz="3200">
                <a:solidFill>
                  <a:srgbClr val="022135"/>
                </a:solidFill>
                <a:latin typeface="Public Sans"/>
              </a:rPr>
              <a:t>2000-an : munculnya standar pelaporan keberlanjutan seperti GRI dan SASB membantu praktik akuntansi keberlanjutan, meningkatkan transparansi perusahaan.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grpSp>
        <p:nvGrpSpPr>
          <p:cNvPr id="4" name="Group 4"/>
          <p:cNvGrpSpPr/>
          <p:nvPr/>
        </p:nvGrpSpPr>
        <p:grpSpPr>
          <a:xfrm>
            <a:off x="1163006" y="3522100"/>
            <a:ext cx="4087811" cy="66675"/>
            <a:chOff x="0" y="0"/>
            <a:chExt cx="5450415" cy="88900"/>
          </a:xfrm>
        </p:grpSpPr>
        <p:sp>
          <p:nvSpPr>
            <p:cNvPr id="5" name="Freeform 5"/>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sp>
        <p:nvSpPr>
          <p:cNvPr id="6" name="TextBox 6"/>
          <p:cNvSpPr txBox="1"/>
          <p:nvPr/>
        </p:nvSpPr>
        <p:spPr>
          <a:xfrm>
            <a:off x="1163006" y="2046373"/>
            <a:ext cx="12494037" cy="1308100"/>
          </a:xfrm>
          <a:prstGeom prst="rect">
            <a:avLst/>
          </a:prstGeom>
        </p:spPr>
        <p:txBody>
          <a:bodyPr lIns="0" tIns="0" rIns="0" bIns="0" rtlCol="0" anchor="t">
            <a:spAutoFit/>
          </a:bodyPr>
          <a:lstStyle/>
          <a:p>
            <a:pPr algn="l">
              <a:lnSpc>
                <a:spcPts val="5000"/>
              </a:lnSpc>
            </a:pPr>
            <a:r>
              <a:rPr lang="en-US" sz="5000">
                <a:solidFill>
                  <a:srgbClr val="013049"/>
                </a:solidFill>
                <a:latin typeface="Eastman Condensed Bold"/>
              </a:rPr>
              <a:t>Regulasi dan Kebijakan Publik Sebagai Dasar Implementasi Akuntansi Keberlanjutan</a:t>
            </a:r>
          </a:p>
        </p:txBody>
      </p:sp>
      <p:sp>
        <p:nvSpPr>
          <p:cNvPr id="7" name="TextBox 7"/>
          <p:cNvSpPr txBox="1"/>
          <p:nvPr/>
        </p:nvSpPr>
        <p:spPr>
          <a:xfrm>
            <a:off x="667994" y="3579250"/>
            <a:ext cx="16096294" cy="5304836"/>
          </a:xfrm>
          <a:prstGeom prst="rect">
            <a:avLst/>
          </a:prstGeom>
        </p:spPr>
        <p:txBody>
          <a:bodyPr lIns="0" tIns="0" rIns="0" bIns="0" rtlCol="0" anchor="t">
            <a:spAutoFit/>
          </a:bodyPr>
          <a:lstStyle/>
          <a:p>
            <a:pPr algn="just">
              <a:lnSpc>
                <a:spcPts val="4240"/>
              </a:lnSpc>
            </a:pPr>
            <a:endParaRPr/>
          </a:p>
          <a:p>
            <a:pPr marL="769329" lvl="1" indent="-384664" algn="just">
              <a:lnSpc>
                <a:spcPts val="4240"/>
              </a:lnSpc>
              <a:buFont typeface="Arial"/>
              <a:buChar char="•"/>
            </a:pPr>
            <a:r>
              <a:rPr lang="en-US" sz="3563">
                <a:solidFill>
                  <a:srgbClr val="000000"/>
                </a:solidFill>
                <a:latin typeface="Public Sans"/>
              </a:rPr>
              <a:t>Regulasi dan kebijakan publik dalam konteks akuntansi keberlanjutan mengacu pada serangkaian peraturan, standar, dan kebijakan yang dikeluarkan oleh pemerintah atau lembaga regulator untuk mengatur pelaporan dan pengungkapan informasi keberlanjutan oleh entitas bisnis.</a:t>
            </a:r>
          </a:p>
          <a:p>
            <a:pPr marL="769329" lvl="1" indent="-384664" algn="just">
              <a:lnSpc>
                <a:spcPts val="4240"/>
              </a:lnSpc>
              <a:buFont typeface="Arial"/>
              <a:buChar char="•"/>
            </a:pPr>
            <a:r>
              <a:rPr lang="en-US" sz="3563">
                <a:solidFill>
                  <a:srgbClr val="000000"/>
                </a:solidFill>
                <a:latin typeface="Public Sans"/>
              </a:rPr>
              <a:t>Regulasi biasanya mencakup hukum dan aturan yang mengikat, sedangkan kebijakan publik sering kali mencakup pedoman, panduan, atau inisiatif yang diterbitkan oleh pemerintah atau lembaga publik untuk mempromosikan praktik tertentu.</a:t>
            </a:r>
          </a:p>
        </p:txBody>
      </p:sp>
      <p:grpSp>
        <p:nvGrpSpPr>
          <p:cNvPr id="8" name="Group 8"/>
          <p:cNvGrpSpPr/>
          <p:nvPr/>
        </p:nvGrpSpPr>
        <p:grpSpPr>
          <a:xfrm>
            <a:off x="-2011109" y="-2057400"/>
            <a:ext cx="3386232" cy="3464176"/>
            <a:chOff x="0" y="0"/>
            <a:chExt cx="4514976" cy="4618901"/>
          </a:xfrm>
        </p:grpSpPr>
        <p:sp>
          <p:nvSpPr>
            <p:cNvPr id="9" name="Freeform 9"/>
            <p:cNvSpPr/>
            <p:nvPr/>
          </p:nvSpPr>
          <p:spPr>
            <a:xfrm>
              <a:off x="0" y="0"/>
              <a:ext cx="4514977" cy="4618863"/>
            </a:xfrm>
            <a:custGeom>
              <a:avLst/>
              <a:gdLst/>
              <a:ahLst/>
              <a:cxnLst/>
              <a:rect l="l" t="t" r="r" b="b"/>
              <a:pathLst>
                <a:path w="4514977" h="4618863">
                  <a:moveTo>
                    <a:pt x="0" y="0"/>
                  </a:moveTo>
                  <a:lnTo>
                    <a:pt x="4514977" y="0"/>
                  </a:lnTo>
                  <a:lnTo>
                    <a:pt x="4514977" y="4618863"/>
                  </a:lnTo>
                  <a:lnTo>
                    <a:pt x="0" y="4618863"/>
                  </a:lnTo>
                  <a:lnTo>
                    <a:pt x="0" y="0"/>
                  </a:lnTo>
                  <a:close/>
                </a:path>
              </a:pathLst>
            </a:custGeom>
            <a:blipFill>
              <a:blip r:embed="rId3"/>
              <a:stretch>
                <a:fillRect l="-26" r="-26"/>
              </a:stretch>
            </a:blipFill>
          </p:spPr>
        </p:sp>
      </p:grpSp>
      <p:grpSp>
        <p:nvGrpSpPr>
          <p:cNvPr id="10" name="Group 10"/>
          <p:cNvGrpSpPr/>
          <p:nvPr/>
        </p:nvGrpSpPr>
        <p:grpSpPr>
          <a:xfrm>
            <a:off x="1163006" y="142466"/>
            <a:ext cx="5831812" cy="1483090"/>
            <a:chOff x="0" y="0"/>
            <a:chExt cx="7775749" cy="1977453"/>
          </a:xfrm>
        </p:grpSpPr>
        <p:sp>
          <p:nvSpPr>
            <p:cNvPr id="11" name="Freeform 11"/>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4"/>
              <a:stretch>
                <a:fillRect b="-3"/>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grpSp>
        <p:nvGrpSpPr>
          <p:cNvPr id="4" name="Group 4"/>
          <p:cNvGrpSpPr/>
          <p:nvPr/>
        </p:nvGrpSpPr>
        <p:grpSpPr>
          <a:xfrm>
            <a:off x="497681" y="3009856"/>
            <a:ext cx="4087811" cy="66675"/>
            <a:chOff x="0" y="0"/>
            <a:chExt cx="5450415" cy="88900"/>
          </a:xfrm>
        </p:grpSpPr>
        <p:sp>
          <p:nvSpPr>
            <p:cNvPr id="5" name="Freeform 5"/>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sp>
        <p:nvSpPr>
          <p:cNvPr id="6" name="TextBox 6"/>
          <p:cNvSpPr txBox="1"/>
          <p:nvPr/>
        </p:nvSpPr>
        <p:spPr>
          <a:xfrm>
            <a:off x="497681" y="1701756"/>
            <a:ext cx="12067495" cy="1308100"/>
          </a:xfrm>
          <a:prstGeom prst="rect">
            <a:avLst/>
          </a:prstGeom>
        </p:spPr>
        <p:txBody>
          <a:bodyPr lIns="0" tIns="0" rIns="0" bIns="0" rtlCol="0" anchor="t">
            <a:spAutoFit/>
          </a:bodyPr>
          <a:lstStyle/>
          <a:p>
            <a:pPr algn="l">
              <a:lnSpc>
                <a:spcPts val="5000"/>
              </a:lnSpc>
            </a:pPr>
            <a:r>
              <a:rPr lang="en-US" sz="5000">
                <a:solidFill>
                  <a:srgbClr val="013049"/>
                </a:solidFill>
                <a:latin typeface="Eastman Condensed Bold"/>
              </a:rPr>
              <a:t>Regulasi dan Kebijakan Publik Sebagai Dasar Implementasi Akuntansi Keberlanjutan</a:t>
            </a:r>
          </a:p>
        </p:txBody>
      </p:sp>
      <p:sp>
        <p:nvSpPr>
          <p:cNvPr id="7" name="TextBox 7"/>
          <p:cNvSpPr txBox="1"/>
          <p:nvPr/>
        </p:nvSpPr>
        <p:spPr>
          <a:xfrm>
            <a:off x="584368" y="3805949"/>
            <a:ext cx="16319498" cy="4966700"/>
          </a:xfrm>
          <a:prstGeom prst="rect">
            <a:avLst/>
          </a:prstGeom>
        </p:spPr>
        <p:txBody>
          <a:bodyPr lIns="0" tIns="0" rIns="0" bIns="0" rtlCol="0" anchor="t">
            <a:spAutoFit/>
          </a:bodyPr>
          <a:lstStyle/>
          <a:p>
            <a:pPr marL="712470" lvl="1" indent="-356235" algn="just">
              <a:lnSpc>
                <a:spcPts val="3926"/>
              </a:lnSpc>
              <a:buFont typeface="Arial"/>
              <a:buChar char="•"/>
            </a:pPr>
            <a:r>
              <a:rPr lang="en-US" sz="3300">
                <a:solidFill>
                  <a:srgbClr val="000000"/>
                </a:solidFill>
                <a:latin typeface="Public Sans"/>
              </a:rPr>
              <a:t>Sebagai dasar implementasi akuntansi keberlanjutan, regulasi dan kebijakan publik memberikan kerangka kerja yang jelas dan diperlukan bagi entitas bisnis untuk mengidentifikasi, mengukur, dan melaporkan kinerja keberlanjutan mereka. Mereka juga memastikan bahwa informasi yang disampaikan oleh entitas bisnis konsisten, dapat dipercaya, dan dapat dibandingkan. </a:t>
            </a:r>
          </a:p>
          <a:p>
            <a:pPr algn="just">
              <a:lnSpc>
                <a:spcPts val="3926"/>
              </a:lnSpc>
            </a:pPr>
            <a:endParaRPr lang="en-US" sz="3300">
              <a:solidFill>
                <a:srgbClr val="000000"/>
              </a:solidFill>
              <a:latin typeface="Public Sans"/>
            </a:endParaRPr>
          </a:p>
          <a:p>
            <a:pPr marL="712470" lvl="1" indent="-356235" algn="just">
              <a:lnSpc>
                <a:spcPts val="3927"/>
              </a:lnSpc>
              <a:buFont typeface="Arial"/>
              <a:buChar char="•"/>
            </a:pPr>
            <a:r>
              <a:rPr lang="en-US" sz="3300">
                <a:solidFill>
                  <a:srgbClr val="000000"/>
                </a:solidFill>
                <a:latin typeface="Public Sans"/>
              </a:rPr>
              <a:t>Dengan adanya regulasi dan kebijakan publik yang kuat, entitas bisnis didorong untuk mengadopsi praktik akuntansi keberlanjutan yang lebih baik, sehingga meningkatkan akuntabilitas mereka terhadap dampak lingkungan, sosial, dan ekonomi dari aktivitas bisnis mereka.</a:t>
            </a:r>
          </a:p>
        </p:txBody>
      </p:sp>
      <p:grpSp>
        <p:nvGrpSpPr>
          <p:cNvPr id="8" name="Group 8"/>
          <p:cNvGrpSpPr/>
          <p:nvPr/>
        </p:nvGrpSpPr>
        <p:grpSpPr>
          <a:xfrm>
            <a:off x="-2011109" y="-2057400"/>
            <a:ext cx="3386232" cy="3464176"/>
            <a:chOff x="0" y="0"/>
            <a:chExt cx="4514976" cy="4618901"/>
          </a:xfrm>
        </p:grpSpPr>
        <p:sp>
          <p:nvSpPr>
            <p:cNvPr id="9" name="Freeform 9"/>
            <p:cNvSpPr/>
            <p:nvPr/>
          </p:nvSpPr>
          <p:spPr>
            <a:xfrm>
              <a:off x="0" y="0"/>
              <a:ext cx="4514977" cy="4618863"/>
            </a:xfrm>
            <a:custGeom>
              <a:avLst/>
              <a:gdLst/>
              <a:ahLst/>
              <a:cxnLst/>
              <a:rect l="l" t="t" r="r" b="b"/>
              <a:pathLst>
                <a:path w="4514977" h="4618863">
                  <a:moveTo>
                    <a:pt x="0" y="0"/>
                  </a:moveTo>
                  <a:lnTo>
                    <a:pt x="4514977" y="0"/>
                  </a:lnTo>
                  <a:lnTo>
                    <a:pt x="4514977" y="4618863"/>
                  </a:lnTo>
                  <a:lnTo>
                    <a:pt x="0" y="4618863"/>
                  </a:lnTo>
                  <a:lnTo>
                    <a:pt x="0" y="0"/>
                  </a:lnTo>
                  <a:close/>
                </a:path>
              </a:pathLst>
            </a:custGeom>
            <a:blipFill>
              <a:blip r:embed="rId3"/>
              <a:stretch>
                <a:fillRect l="-26" r="-26"/>
              </a:stretch>
            </a:blipFill>
          </p:spPr>
        </p:sp>
      </p:grpSp>
      <p:grpSp>
        <p:nvGrpSpPr>
          <p:cNvPr id="10" name="Group 10"/>
          <p:cNvGrpSpPr/>
          <p:nvPr/>
        </p:nvGrpSpPr>
        <p:grpSpPr>
          <a:xfrm>
            <a:off x="1163006" y="142466"/>
            <a:ext cx="5831812" cy="1483090"/>
            <a:chOff x="0" y="0"/>
            <a:chExt cx="7775749" cy="1977453"/>
          </a:xfrm>
        </p:grpSpPr>
        <p:sp>
          <p:nvSpPr>
            <p:cNvPr id="11" name="Freeform 11"/>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4"/>
              <a:stretch>
                <a:fillRect b="-3"/>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grpSp>
        <p:nvGrpSpPr>
          <p:cNvPr id="4" name="Group 4"/>
          <p:cNvGrpSpPr/>
          <p:nvPr/>
        </p:nvGrpSpPr>
        <p:grpSpPr>
          <a:xfrm>
            <a:off x="497681" y="3009856"/>
            <a:ext cx="4087811" cy="66675"/>
            <a:chOff x="0" y="0"/>
            <a:chExt cx="5450415" cy="88900"/>
          </a:xfrm>
        </p:grpSpPr>
        <p:sp>
          <p:nvSpPr>
            <p:cNvPr id="5" name="Freeform 5"/>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sp>
        <p:nvSpPr>
          <p:cNvPr id="6" name="TextBox 6"/>
          <p:cNvSpPr txBox="1"/>
          <p:nvPr/>
        </p:nvSpPr>
        <p:spPr>
          <a:xfrm>
            <a:off x="497681" y="1701756"/>
            <a:ext cx="12067495" cy="1308100"/>
          </a:xfrm>
          <a:prstGeom prst="rect">
            <a:avLst/>
          </a:prstGeom>
        </p:spPr>
        <p:txBody>
          <a:bodyPr lIns="0" tIns="0" rIns="0" bIns="0" rtlCol="0" anchor="t">
            <a:spAutoFit/>
          </a:bodyPr>
          <a:lstStyle/>
          <a:p>
            <a:pPr algn="l">
              <a:lnSpc>
                <a:spcPts val="5000"/>
              </a:lnSpc>
            </a:pPr>
            <a:r>
              <a:rPr lang="en-US" sz="5000">
                <a:solidFill>
                  <a:srgbClr val="013049"/>
                </a:solidFill>
                <a:latin typeface="Eastman Condensed Bold"/>
              </a:rPr>
              <a:t>Regulasi dan Kebijakan Publik Sebagai Dasar Implementasi Akuntansi Keberlanjutan</a:t>
            </a:r>
          </a:p>
        </p:txBody>
      </p:sp>
      <p:grpSp>
        <p:nvGrpSpPr>
          <p:cNvPr id="7" name="Group 7"/>
          <p:cNvGrpSpPr/>
          <p:nvPr/>
        </p:nvGrpSpPr>
        <p:grpSpPr>
          <a:xfrm>
            <a:off x="-2011109" y="-2057400"/>
            <a:ext cx="3386232" cy="3464176"/>
            <a:chOff x="0" y="0"/>
            <a:chExt cx="4514976" cy="4618901"/>
          </a:xfrm>
        </p:grpSpPr>
        <p:sp>
          <p:nvSpPr>
            <p:cNvPr id="8" name="Freeform 8"/>
            <p:cNvSpPr/>
            <p:nvPr/>
          </p:nvSpPr>
          <p:spPr>
            <a:xfrm>
              <a:off x="0" y="0"/>
              <a:ext cx="4514977" cy="4618863"/>
            </a:xfrm>
            <a:custGeom>
              <a:avLst/>
              <a:gdLst/>
              <a:ahLst/>
              <a:cxnLst/>
              <a:rect l="l" t="t" r="r" b="b"/>
              <a:pathLst>
                <a:path w="4514977" h="4618863">
                  <a:moveTo>
                    <a:pt x="0" y="0"/>
                  </a:moveTo>
                  <a:lnTo>
                    <a:pt x="4514977" y="0"/>
                  </a:lnTo>
                  <a:lnTo>
                    <a:pt x="4514977" y="4618863"/>
                  </a:lnTo>
                  <a:lnTo>
                    <a:pt x="0" y="4618863"/>
                  </a:lnTo>
                  <a:lnTo>
                    <a:pt x="0" y="0"/>
                  </a:lnTo>
                  <a:close/>
                </a:path>
              </a:pathLst>
            </a:custGeom>
            <a:blipFill>
              <a:blip r:embed="rId3"/>
              <a:stretch>
                <a:fillRect l="-26" r="-26"/>
              </a:stretch>
            </a:blipFill>
          </p:spPr>
        </p:sp>
      </p:grpSp>
      <p:sp>
        <p:nvSpPr>
          <p:cNvPr id="9" name="TextBox 9"/>
          <p:cNvSpPr txBox="1"/>
          <p:nvPr/>
        </p:nvSpPr>
        <p:spPr>
          <a:xfrm>
            <a:off x="497681" y="3219406"/>
            <a:ext cx="17321688" cy="5221571"/>
          </a:xfrm>
          <a:prstGeom prst="rect">
            <a:avLst/>
          </a:prstGeom>
        </p:spPr>
        <p:txBody>
          <a:bodyPr lIns="0" tIns="0" rIns="0" bIns="0" rtlCol="0" anchor="t">
            <a:spAutoFit/>
          </a:bodyPr>
          <a:lstStyle/>
          <a:p>
            <a:pPr algn="just">
              <a:lnSpc>
                <a:spcPts val="4620"/>
              </a:lnSpc>
            </a:pPr>
            <a:r>
              <a:rPr lang="en-US" sz="3300">
                <a:solidFill>
                  <a:srgbClr val="000000"/>
                </a:solidFill>
                <a:latin typeface="Public Sans"/>
              </a:rPr>
              <a:t>di Indonesia sendiri ada beberapa organisasi dan juga lembaga yang terlibat dalam pengawasan atau pengecekan standar akuntansi keberlanjutan memastikan kepatuhan perusahaan, dan meningkatkan transparansi dan akuntabilitas dalam perlaporan keberlanjutan di Indonesia. Diantaranya yaitu :</a:t>
            </a:r>
          </a:p>
          <a:p>
            <a:pPr marL="712470" lvl="1" indent="-356235" algn="just">
              <a:lnSpc>
                <a:spcPts val="4620"/>
              </a:lnSpc>
              <a:buAutoNum type="arabicPeriod"/>
            </a:pPr>
            <a:r>
              <a:rPr lang="en-US" sz="3300">
                <a:solidFill>
                  <a:srgbClr val="000000"/>
                </a:solidFill>
                <a:latin typeface="Public Sans"/>
              </a:rPr>
              <a:t>Badan Standardisasi Nasional (BSN)</a:t>
            </a:r>
          </a:p>
          <a:p>
            <a:pPr marL="712470" lvl="1" indent="-356235" algn="just">
              <a:lnSpc>
                <a:spcPts val="4620"/>
              </a:lnSpc>
              <a:buAutoNum type="arabicPeriod"/>
            </a:pPr>
            <a:r>
              <a:rPr lang="en-US" sz="3300">
                <a:solidFill>
                  <a:srgbClr val="000000"/>
                </a:solidFill>
                <a:latin typeface="Public Sans"/>
              </a:rPr>
              <a:t>Otoritas Jasa Keuangan (OJK)</a:t>
            </a:r>
          </a:p>
          <a:p>
            <a:pPr marL="712470" lvl="1" indent="-356235" algn="just">
              <a:lnSpc>
                <a:spcPts val="4620"/>
              </a:lnSpc>
              <a:buAutoNum type="arabicPeriod"/>
            </a:pPr>
            <a:r>
              <a:rPr lang="en-US" sz="3300">
                <a:solidFill>
                  <a:srgbClr val="000000"/>
                </a:solidFill>
                <a:latin typeface="Public Sans"/>
              </a:rPr>
              <a:t>Komite Nasional Kebijakan Governance (KNKG)</a:t>
            </a:r>
          </a:p>
          <a:p>
            <a:pPr marL="712470" lvl="1" indent="-356235" algn="just">
              <a:lnSpc>
                <a:spcPts val="4620"/>
              </a:lnSpc>
              <a:buAutoNum type="arabicPeriod"/>
            </a:pPr>
            <a:r>
              <a:rPr lang="en-US" sz="3300">
                <a:solidFill>
                  <a:srgbClr val="000000"/>
                </a:solidFill>
                <a:latin typeface="Public Sans"/>
              </a:rPr>
              <a:t>Kementerian Lingkungan Hidup dan Kehutanan (KLHK)</a:t>
            </a:r>
          </a:p>
          <a:p>
            <a:pPr marL="712470" lvl="1" indent="-356235" algn="just">
              <a:lnSpc>
                <a:spcPts val="4620"/>
              </a:lnSpc>
              <a:buAutoNum type="arabicPeriod"/>
            </a:pPr>
            <a:r>
              <a:rPr lang="en-US" sz="3300">
                <a:solidFill>
                  <a:srgbClr val="000000"/>
                </a:solidFill>
                <a:latin typeface="Public Sans"/>
              </a:rPr>
              <a:t>Badan Pengawas Pasar Modal dan Lembaga Keuangan (Bapepam-LK)</a:t>
            </a:r>
          </a:p>
        </p:txBody>
      </p:sp>
      <p:grpSp>
        <p:nvGrpSpPr>
          <p:cNvPr id="10" name="Group 10"/>
          <p:cNvGrpSpPr/>
          <p:nvPr/>
        </p:nvGrpSpPr>
        <p:grpSpPr>
          <a:xfrm>
            <a:off x="1163006" y="142466"/>
            <a:ext cx="5831812" cy="1483090"/>
            <a:chOff x="0" y="0"/>
            <a:chExt cx="7775749" cy="1977453"/>
          </a:xfrm>
        </p:grpSpPr>
        <p:sp>
          <p:nvSpPr>
            <p:cNvPr id="11" name="Freeform 11"/>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4"/>
              <a:stretch>
                <a:fillRect b="-3"/>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grpSp>
        <p:nvGrpSpPr>
          <p:cNvPr id="4" name="Group 4"/>
          <p:cNvGrpSpPr/>
          <p:nvPr/>
        </p:nvGrpSpPr>
        <p:grpSpPr>
          <a:xfrm>
            <a:off x="497681" y="3009856"/>
            <a:ext cx="4087811" cy="66675"/>
            <a:chOff x="0" y="0"/>
            <a:chExt cx="5450415" cy="88900"/>
          </a:xfrm>
        </p:grpSpPr>
        <p:sp>
          <p:nvSpPr>
            <p:cNvPr id="5" name="Freeform 5"/>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sp>
        <p:nvSpPr>
          <p:cNvPr id="6" name="TextBox 6"/>
          <p:cNvSpPr txBox="1"/>
          <p:nvPr/>
        </p:nvSpPr>
        <p:spPr>
          <a:xfrm>
            <a:off x="497681" y="1701756"/>
            <a:ext cx="13453757" cy="1308100"/>
          </a:xfrm>
          <a:prstGeom prst="rect">
            <a:avLst/>
          </a:prstGeom>
        </p:spPr>
        <p:txBody>
          <a:bodyPr lIns="0" tIns="0" rIns="0" bIns="0" rtlCol="0" anchor="t">
            <a:spAutoFit/>
          </a:bodyPr>
          <a:lstStyle/>
          <a:p>
            <a:pPr algn="l">
              <a:lnSpc>
                <a:spcPts val="5000"/>
              </a:lnSpc>
            </a:pPr>
            <a:r>
              <a:rPr lang="en-US" sz="5000">
                <a:solidFill>
                  <a:srgbClr val="013049"/>
                </a:solidFill>
                <a:latin typeface="Eastman Condensed Bold"/>
              </a:rPr>
              <a:t>Dampak Regulasi dan Kebijakan Publik Terhadap Implementasi Akuntansi Keberlanjutan</a:t>
            </a:r>
          </a:p>
        </p:txBody>
      </p:sp>
      <p:grpSp>
        <p:nvGrpSpPr>
          <p:cNvPr id="7" name="Group 7"/>
          <p:cNvGrpSpPr/>
          <p:nvPr/>
        </p:nvGrpSpPr>
        <p:grpSpPr>
          <a:xfrm>
            <a:off x="-2011109" y="-2057400"/>
            <a:ext cx="3386232" cy="3464176"/>
            <a:chOff x="0" y="0"/>
            <a:chExt cx="4514976" cy="4618901"/>
          </a:xfrm>
        </p:grpSpPr>
        <p:sp>
          <p:nvSpPr>
            <p:cNvPr id="8" name="Freeform 8"/>
            <p:cNvSpPr/>
            <p:nvPr/>
          </p:nvSpPr>
          <p:spPr>
            <a:xfrm>
              <a:off x="0" y="0"/>
              <a:ext cx="4514977" cy="4618863"/>
            </a:xfrm>
            <a:custGeom>
              <a:avLst/>
              <a:gdLst/>
              <a:ahLst/>
              <a:cxnLst/>
              <a:rect l="l" t="t" r="r" b="b"/>
              <a:pathLst>
                <a:path w="4514977" h="4618863">
                  <a:moveTo>
                    <a:pt x="0" y="0"/>
                  </a:moveTo>
                  <a:lnTo>
                    <a:pt x="4514977" y="0"/>
                  </a:lnTo>
                  <a:lnTo>
                    <a:pt x="4514977" y="4618863"/>
                  </a:lnTo>
                  <a:lnTo>
                    <a:pt x="0" y="4618863"/>
                  </a:lnTo>
                  <a:lnTo>
                    <a:pt x="0" y="0"/>
                  </a:lnTo>
                  <a:close/>
                </a:path>
              </a:pathLst>
            </a:custGeom>
            <a:blipFill>
              <a:blip r:embed="rId3"/>
              <a:stretch>
                <a:fillRect l="-26" r="-26"/>
              </a:stretch>
            </a:blipFill>
          </p:spPr>
        </p:sp>
      </p:grpSp>
      <p:sp>
        <p:nvSpPr>
          <p:cNvPr id="9" name="TextBox 9"/>
          <p:cNvSpPr txBox="1"/>
          <p:nvPr/>
        </p:nvSpPr>
        <p:spPr>
          <a:xfrm>
            <a:off x="970717" y="3209881"/>
            <a:ext cx="16288583" cy="6327775"/>
          </a:xfrm>
          <a:prstGeom prst="rect">
            <a:avLst/>
          </a:prstGeom>
        </p:spPr>
        <p:txBody>
          <a:bodyPr lIns="0" tIns="0" rIns="0" bIns="0" rtlCol="0" anchor="t">
            <a:spAutoFit/>
          </a:bodyPr>
          <a:lstStyle/>
          <a:p>
            <a:pPr marL="863599" lvl="1" indent="-431800" algn="just">
              <a:lnSpc>
                <a:spcPts val="5599"/>
              </a:lnSpc>
              <a:buFont typeface="Arial"/>
              <a:buChar char="•"/>
            </a:pPr>
            <a:r>
              <a:rPr lang="en-US" sz="3999">
                <a:solidFill>
                  <a:srgbClr val="000000"/>
                </a:solidFill>
                <a:latin typeface="Arimo"/>
              </a:rPr>
              <a:t>Regulasi dan kebijakan publik memiliki dampak yang signifikan terhadap implementasi akuntansi keberlanjutan dengan mendorong perusahaan untuk mengintegrasikan faktor-faktor keberlanjutan dalam laporan keuangan mereka. </a:t>
            </a:r>
          </a:p>
          <a:p>
            <a:pPr algn="just">
              <a:lnSpc>
                <a:spcPts val="5599"/>
              </a:lnSpc>
            </a:pPr>
            <a:endParaRPr lang="en-US" sz="3999">
              <a:solidFill>
                <a:srgbClr val="000000"/>
              </a:solidFill>
              <a:latin typeface="Arimo"/>
            </a:endParaRPr>
          </a:p>
          <a:p>
            <a:pPr marL="863599" lvl="1" indent="-431800" algn="just">
              <a:lnSpc>
                <a:spcPts val="5599"/>
              </a:lnSpc>
              <a:buFont typeface="Arial"/>
              <a:buChar char="•"/>
            </a:pPr>
            <a:r>
              <a:rPr lang="en-US" sz="3999">
                <a:solidFill>
                  <a:srgbClr val="000000"/>
                </a:solidFill>
                <a:latin typeface="Arimo"/>
              </a:rPr>
              <a:t>Dengan adanya regulasi yang jelas, perusahaan diharuskan untuk melaporkan informasi non-finansial seperti dampak lingkungan, sosial, dan tata kelola perusahaan (GCG), yang mengarah pada peningkatan transparansi dan akuntabilitas.</a:t>
            </a:r>
          </a:p>
        </p:txBody>
      </p:sp>
      <p:grpSp>
        <p:nvGrpSpPr>
          <p:cNvPr id="10" name="Group 10"/>
          <p:cNvGrpSpPr/>
          <p:nvPr/>
        </p:nvGrpSpPr>
        <p:grpSpPr>
          <a:xfrm>
            <a:off x="1163006" y="142466"/>
            <a:ext cx="5831812" cy="1483090"/>
            <a:chOff x="0" y="0"/>
            <a:chExt cx="7775749" cy="1977453"/>
          </a:xfrm>
        </p:grpSpPr>
        <p:sp>
          <p:nvSpPr>
            <p:cNvPr id="11" name="Freeform 11"/>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4"/>
              <a:stretch>
                <a:fillRect b="-3"/>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sp>
      </p:grpSp>
      <p:grpSp>
        <p:nvGrpSpPr>
          <p:cNvPr id="4" name="Group 4"/>
          <p:cNvGrpSpPr/>
          <p:nvPr/>
        </p:nvGrpSpPr>
        <p:grpSpPr>
          <a:xfrm>
            <a:off x="497681" y="3009856"/>
            <a:ext cx="4087811" cy="66675"/>
            <a:chOff x="0" y="0"/>
            <a:chExt cx="5450415" cy="88900"/>
          </a:xfrm>
        </p:grpSpPr>
        <p:sp>
          <p:nvSpPr>
            <p:cNvPr id="5" name="Freeform 5"/>
            <p:cNvSpPr/>
            <p:nvPr/>
          </p:nvSpPr>
          <p:spPr>
            <a:xfrm>
              <a:off x="44450" y="0"/>
              <a:ext cx="5361559" cy="88900"/>
            </a:xfrm>
            <a:custGeom>
              <a:avLst/>
              <a:gdLst/>
              <a:ahLst/>
              <a:cxnLst/>
              <a:rect l="l" t="t" r="r" b="b"/>
              <a:pathLst>
                <a:path w="5361559" h="88900">
                  <a:moveTo>
                    <a:pt x="0" y="0"/>
                  </a:moveTo>
                  <a:lnTo>
                    <a:pt x="5361559" y="0"/>
                  </a:lnTo>
                  <a:lnTo>
                    <a:pt x="5361559" y="88900"/>
                  </a:lnTo>
                  <a:lnTo>
                    <a:pt x="0" y="88900"/>
                  </a:lnTo>
                  <a:close/>
                </a:path>
              </a:pathLst>
            </a:custGeom>
            <a:solidFill>
              <a:srgbClr val="FDB813"/>
            </a:solidFill>
          </p:spPr>
        </p:sp>
      </p:grpSp>
      <p:sp>
        <p:nvSpPr>
          <p:cNvPr id="6" name="TextBox 6"/>
          <p:cNvSpPr txBox="1"/>
          <p:nvPr/>
        </p:nvSpPr>
        <p:spPr>
          <a:xfrm>
            <a:off x="497681" y="1701756"/>
            <a:ext cx="13453757" cy="1308100"/>
          </a:xfrm>
          <a:prstGeom prst="rect">
            <a:avLst/>
          </a:prstGeom>
        </p:spPr>
        <p:txBody>
          <a:bodyPr lIns="0" tIns="0" rIns="0" bIns="0" rtlCol="0" anchor="t">
            <a:spAutoFit/>
          </a:bodyPr>
          <a:lstStyle/>
          <a:p>
            <a:pPr algn="l">
              <a:lnSpc>
                <a:spcPts val="5000"/>
              </a:lnSpc>
            </a:pPr>
            <a:r>
              <a:rPr lang="en-US" sz="5000">
                <a:solidFill>
                  <a:srgbClr val="013049"/>
                </a:solidFill>
                <a:latin typeface="Eastman Condensed Bold"/>
              </a:rPr>
              <a:t>Dampak Regulasi dan Kebijakan Publik Terhadap Implementasi Akuntansi Keberlanjutan</a:t>
            </a:r>
          </a:p>
        </p:txBody>
      </p:sp>
      <p:grpSp>
        <p:nvGrpSpPr>
          <p:cNvPr id="7" name="Group 7"/>
          <p:cNvGrpSpPr/>
          <p:nvPr/>
        </p:nvGrpSpPr>
        <p:grpSpPr>
          <a:xfrm>
            <a:off x="-2011109" y="-2057400"/>
            <a:ext cx="3386232" cy="3464176"/>
            <a:chOff x="0" y="0"/>
            <a:chExt cx="4514976" cy="4618901"/>
          </a:xfrm>
        </p:grpSpPr>
        <p:sp>
          <p:nvSpPr>
            <p:cNvPr id="8" name="Freeform 8"/>
            <p:cNvSpPr/>
            <p:nvPr/>
          </p:nvSpPr>
          <p:spPr>
            <a:xfrm>
              <a:off x="0" y="0"/>
              <a:ext cx="4514977" cy="4618863"/>
            </a:xfrm>
            <a:custGeom>
              <a:avLst/>
              <a:gdLst/>
              <a:ahLst/>
              <a:cxnLst/>
              <a:rect l="l" t="t" r="r" b="b"/>
              <a:pathLst>
                <a:path w="4514977" h="4618863">
                  <a:moveTo>
                    <a:pt x="0" y="0"/>
                  </a:moveTo>
                  <a:lnTo>
                    <a:pt x="4514977" y="0"/>
                  </a:lnTo>
                  <a:lnTo>
                    <a:pt x="4514977" y="4618863"/>
                  </a:lnTo>
                  <a:lnTo>
                    <a:pt x="0" y="4618863"/>
                  </a:lnTo>
                  <a:lnTo>
                    <a:pt x="0" y="0"/>
                  </a:lnTo>
                  <a:close/>
                </a:path>
              </a:pathLst>
            </a:custGeom>
            <a:blipFill>
              <a:blip r:embed="rId3"/>
              <a:stretch>
                <a:fillRect l="-26" r="-26"/>
              </a:stretch>
            </a:blipFill>
          </p:spPr>
        </p:sp>
      </p:grpSp>
      <p:sp>
        <p:nvSpPr>
          <p:cNvPr id="9" name="TextBox 9"/>
          <p:cNvSpPr txBox="1"/>
          <p:nvPr/>
        </p:nvSpPr>
        <p:spPr>
          <a:xfrm>
            <a:off x="1028700" y="3200356"/>
            <a:ext cx="15968676" cy="6573521"/>
          </a:xfrm>
          <a:prstGeom prst="rect">
            <a:avLst/>
          </a:prstGeom>
        </p:spPr>
        <p:txBody>
          <a:bodyPr lIns="0" tIns="0" rIns="0" bIns="0" rtlCol="0" anchor="t">
            <a:spAutoFit/>
          </a:bodyPr>
          <a:lstStyle/>
          <a:p>
            <a:pPr marL="798829" lvl="1" indent="-399415" algn="just">
              <a:lnSpc>
                <a:spcPts val="5179"/>
              </a:lnSpc>
              <a:buFont typeface="Arial"/>
              <a:buChar char="•"/>
            </a:pPr>
            <a:r>
              <a:rPr lang="en-US" sz="3699">
                <a:solidFill>
                  <a:srgbClr val="000000"/>
                </a:solidFill>
                <a:latin typeface="Arimo"/>
              </a:rPr>
              <a:t>Dampaknya lebih jauh lagi, regulasi ini merangsang inovasi dan investasi dalam teknologi dan praktik yang ramah lingkungan, menjadikan keberlanjutan bukan hanya tanggung jawab etis, tetapi juga faktor penting dalam strategi pertumbuhan jangka panjang perusahaan.</a:t>
            </a:r>
          </a:p>
          <a:p>
            <a:pPr algn="just">
              <a:lnSpc>
                <a:spcPts val="5179"/>
              </a:lnSpc>
            </a:pPr>
            <a:endParaRPr lang="en-US" sz="3699">
              <a:solidFill>
                <a:srgbClr val="000000"/>
              </a:solidFill>
              <a:latin typeface="Arimo"/>
            </a:endParaRPr>
          </a:p>
          <a:p>
            <a:pPr marL="798829" lvl="1" indent="-399415" algn="just">
              <a:lnSpc>
                <a:spcPts val="5179"/>
              </a:lnSpc>
              <a:buFont typeface="Arial"/>
              <a:buChar char="•"/>
            </a:pPr>
            <a:r>
              <a:rPr lang="en-US" sz="3699">
                <a:solidFill>
                  <a:srgbClr val="000000"/>
                </a:solidFill>
                <a:latin typeface="Arimo"/>
              </a:rPr>
              <a:t>Di Indonesia, peran lembaga seperti Otoritas Jasa Keuangan (OJK) dan Komite Nasional Kebijakan Governance (KNKG) memberikan landasan yang kuat untuk memperkuat transparansi dan tata kelola perusahaan, yang keduanya penting dalam mendorong implementasi praktik akuntansi keberlanjutan yang berkelanjutan.</a:t>
            </a:r>
          </a:p>
        </p:txBody>
      </p:sp>
      <p:grpSp>
        <p:nvGrpSpPr>
          <p:cNvPr id="10" name="Group 10"/>
          <p:cNvGrpSpPr/>
          <p:nvPr/>
        </p:nvGrpSpPr>
        <p:grpSpPr>
          <a:xfrm>
            <a:off x="1163006" y="142466"/>
            <a:ext cx="5831812" cy="1483090"/>
            <a:chOff x="0" y="0"/>
            <a:chExt cx="7775749" cy="1977453"/>
          </a:xfrm>
        </p:grpSpPr>
        <p:sp>
          <p:nvSpPr>
            <p:cNvPr id="11" name="Freeform 11"/>
            <p:cNvSpPr/>
            <p:nvPr/>
          </p:nvSpPr>
          <p:spPr>
            <a:xfrm>
              <a:off x="0" y="0"/>
              <a:ext cx="7775702" cy="1977390"/>
            </a:xfrm>
            <a:custGeom>
              <a:avLst/>
              <a:gdLst/>
              <a:ahLst/>
              <a:cxnLst/>
              <a:rect l="l" t="t" r="r" b="b"/>
              <a:pathLst>
                <a:path w="7775702" h="1977390">
                  <a:moveTo>
                    <a:pt x="0" y="0"/>
                  </a:moveTo>
                  <a:lnTo>
                    <a:pt x="7775702" y="0"/>
                  </a:lnTo>
                  <a:lnTo>
                    <a:pt x="7775702" y="1977390"/>
                  </a:lnTo>
                  <a:lnTo>
                    <a:pt x="0" y="1977390"/>
                  </a:lnTo>
                  <a:lnTo>
                    <a:pt x="0" y="0"/>
                  </a:lnTo>
                  <a:close/>
                </a:path>
              </a:pathLst>
            </a:custGeom>
            <a:blipFill>
              <a:blip r:embed="rId4"/>
              <a:stretch>
                <a:fillRect b="-3"/>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1208</Words>
  <Application>Microsoft Office PowerPoint</Application>
  <PresentationFormat>Custom</PresentationFormat>
  <Paragraphs>62</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Public Sans</vt:lpstr>
      <vt:lpstr>Poppins</vt:lpstr>
      <vt:lpstr>Arimo</vt:lpstr>
      <vt:lpstr>Eastman Condensed Bold</vt:lpstr>
      <vt:lpstr>Calibri</vt:lpstr>
      <vt:lpstr>Poppins Bold</vt:lpstr>
      <vt:lpstr>Public Sans Bold</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14_Pengaruh Regulasi dan Kebijakan Publik</dc:title>
  <cp:lastModifiedBy>User</cp:lastModifiedBy>
  <cp:revision>2</cp:revision>
  <dcterms:created xsi:type="dcterms:W3CDTF">2006-08-16T00:00:00Z</dcterms:created>
  <dcterms:modified xsi:type="dcterms:W3CDTF">2025-03-10T01:13:17Z</dcterms:modified>
  <dc:identifier>DAGIifs9Wpg</dc:identifier>
</cp:coreProperties>
</file>