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F25715-66ED-4251-A7A3-F3DC2EF91D2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AB978C-A94D-43E4-8422-4C3AC08C31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42" y="1567289"/>
            <a:ext cx="8673458" cy="1709312"/>
          </a:xfrm>
        </p:spPr>
        <p:txBody>
          <a:bodyPr>
            <a:normAutofit fontScale="90000"/>
          </a:bodyPr>
          <a:lstStyle/>
          <a:p>
            <a:pPr lvl="0"/>
            <a:r>
              <a:rPr lang="en-ID" sz="4000" b="1" dirty="0" smtClean="0">
                <a:solidFill>
                  <a:srgbClr val="FFFF00"/>
                </a:solidFill>
              </a:rPr>
              <a:t>I. </a:t>
            </a:r>
            <a:r>
              <a:rPr lang="en-ID" sz="4000" b="1" dirty="0" err="1" smtClean="0">
                <a:solidFill>
                  <a:srgbClr val="FFFF00"/>
                </a:solidFill>
              </a:rPr>
              <a:t>Konsep</a:t>
            </a:r>
            <a:r>
              <a:rPr lang="en-ID" sz="4000" b="1" dirty="0" smtClean="0">
                <a:solidFill>
                  <a:srgbClr val="FFFF00"/>
                </a:solidFill>
              </a:rPr>
              <a:t> </a:t>
            </a:r>
            <a:r>
              <a:rPr lang="en-ID" sz="4000" b="1" dirty="0" err="1">
                <a:solidFill>
                  <a:srgbClr val="FFFF00"/>
                </a:solidFill>
              </a:rPr>
              <a:t>Dasar</a:t>
            </a:r>
            <a:r>
              <a:rPr lang="en-ID" sz="4000" b="1" dirty="0">
                <a:solidFill>
                  <a:srgbClr val="FFFF00"/>
                </a:solidFill>
              </a:rPr>
              <a:t> </a:t>
            </a:r>
            <a:r>
              <a:rPr lang="en-ID" sz="4000" b="1" dirty="0" err="1">
                <a:solidFill>
                  <a:srgbClr val="FFFF00"/>
                </a:solidFill>
              </a:rPr>
              <a:t>Karakter</a:t>
            </a:r>
            <a:r>
              <a:rPr lang="en-ID" sz="4000" b="1" dirty="0">
                <a:solidFill>
                  <a:srgbClr val="FFFF00"/>
                </a:solidFill>
              </a:rPr>
              <a:t> </a:t>
            </a:r>
            <a:r>
              <a:rPr lang="en-ID" sz="4000" b="1" dirty="0" err="1">
                <a:solidFill>
                  <a:srgbClr val="FFFF00"/>
                </a:solidFill>
              </a:rPr>
              <a:t>dan</a:t>
            </a:r>
            <a:r>
              <a:rPr lang="en-ID" sz="4000" b="1" dirty="0">
                <a:solidFill>
                  <a:srgbClr val="FFFF00"/>
                </a:solidFill>
              </a:rPr>
              <a:t> </a:t>
            </a:r>
            <a:r>
              <a:rPr lang="en-ID" sz="4000" b="1" dirty="0" smtClean="0">
                <a:solidFill>
                  <a:srgbClr val="FFFF00"/>
                </a:solidFill>
              </a:rPr>
              <a:t>Anti-</a:t>
            </a:r>
            <a:r>
              <a:rPr lang="en-ID" sz="4000" b="1" dirty="0" err="1" smtClean="0">
                <a:solidFill>
                  <a:srgbClr val="FFFF00"/>
                </a:solidFill>
              </a:rPr>
              <a:t>Korupsi</a:t>
            </a:r>
            <a:r>
              <a:rPr lang="en-ID" sz="4000" b="1" dirty="0">
                <a:solidFill>
                  <a:srgbClr val="FFFF00"/>
                </a:solidFill>
              </a:rPr>
              <a:t>; </a:t>
            </a: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ID" sz="4000" b="1" dirty="0" err="1">
                <a:solidFill>
                  <a:srgbClr val="FFFF00"/>
                </a:solidFill>
              </a:rPr>
              <a:t>Dimensi-dimensi</a:t>
            </a:r>
            <a:r>
              <a:rPr lang="en-ID" sz="4000" b="1" dirty="0">
                <a:solidFill>
                  <a:srgbClr val="FFFF00"/>
                </a:solidFill>
              </a:rPr>
              <a:t> </a:t>
            </a:r>
            <a:r>
              <a:rPr lang="en-ID" sz="4000" b="1" dirty="0" err="1">
                <a:solidFill>
                  <a:srgbClr val="FFFF00"/>
                </a:solidFill>
              </a:rPr>
              <a:t>Karakter</a:t>
            </a:r>
            <a:r>
              <a:rPr lang="en-ID" sz="4000" b="1" dirty="0">
                <a:solidFill>
                  <a:srgbClr val="FFFF00"/>
                </a:solidFill>
              </a:rPr>
              <a:t> yang </a:t>
            </a:r>
            <a:r>
              <a:rPr lang="en-ID" sz="4000" b="1" dirty="0" err="1">
                <a:solidFill>
                  <a:srgbClr val="FFFF00"/>
                </a:solidFill>
              </a:rPr>
              <a:t>Baik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562599"/>
            <a:ext cx="3733800" cy="411053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Lukman</a:t>
            </a:r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Hakim, S.P., M.M.</a:t>
            </a:r>
            <a:endPara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C:\Users\digital marketing\Documents\2021\Oktober\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1942" y="3350079"/>
            <a:ext cx="5015858" cy="3330874"/>
            <a:chOff x="455386" y="178139"/>
            <a:chExt cx="11234055" cy="627981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6" name="Rounded Rectangle 5"/>
            <p:cNvSpPr/>
            <p:nvPr/>
          </p:nvSpPr>
          <p:spPr>
            <a:xfrm>
              <a:off x="455386" y="1056820"/>
              <a:ext cx="595085" cy="49463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0471" y="17140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45556" y="10568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40641" y="4829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758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12671" y="184739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0775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02841" y="61628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97926" y="1835487"/>
              <a:ext cx="595085" cy="32889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4871" y="178139"/>
              <a:ext cx="595085" cy="62798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69956" y="835363"/>
              <a:ext cx="595085" cy="48605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650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601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3707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732156" y="19807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272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223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99271" y="14568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1094356" y="859174"/>
              <a:ext cx="595085" cy="5446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6345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4270247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mewujudkan</a:t>
            </a:r>
            <a:r>
              <a:rPr lang="en-US" sz="2800" b="1" dirty="0"/>
              <a:t> </a:t>
            </a:r>
            <a:r>
              <a:rPr lang="en-US" sz="2800" b="1" dirty="0" err="1"/>
              <a:t>budaya</a:t>
            </a:r>
            <a:r>
              <a:rPr lang="en-US" sz="2800" b="1" dirty="0"/>
              <a:t> </a:t>
            </a:r>
            <a:r>
              <a:rPr lang="en-US" sz="2800" b="1" dirty="0" err="1"/>
              <a:t>perguruan</a:t>
            </a:r>
            <a:r>
              <a:rPr lang="en-US" sz="2800" b="1" dirty="0"/>
              <a:t> </a:t>
            </a:r>
            <a:r>
              <a:rPr lang="en-US" sz="2800" b="1" dirty="0" err="1"/>
              <a:t>tinggi</a:t>
            </a:r>
            <a:r>
              <a:rPr lang="en-US" sz="2800" b="1" dirty="0"/>
              <a:t>. </a:t>
            </a:r>
            <a:r>
              <a:rPr lang="en-US" sz="2800" b="1" dirty="0" err="1"/>
              <a:t>Diperlukan</a:t>
            </a:r>
            <a:r>
              <a:rPr lang="en-US" sz="2800" b="1" dirty="0"/>
              <a:t> </a:t>
            </a:r>
            <a:r>
              <a:rPr lang="en-US" sz="2800" b="1" dirty="0" err="1"/>
              <a:t>karakter</a:t>
            </a:r>
            <a:r>
              <a:rPr lang="en-US" sz="2800" b="1" dirty="0"/>
              <a:t> </a:t>
            </a:r>
            <a:r>
              <a:rPr lang="en-US" sz="2800" b="1" dirty="0" err="1"/>
              <a:t>individu</a:t>
            </a:r>
            <a:r>
              <a:rPr lang="en-US" sz="2800" b="1" dirty="0"/>
              <a:t>, yang </a:t>
            </a:r>
            <a:r>
              <a:rPr lang="en-US" sz="2800" b="1" dirty="0" err="1"/>
              <a:t>selaras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nilai-nilai</a:t>
            </a:r>
            <a:r>
              <a:rPr lang="en-US" sz="2800" b="1" dirty="0"/>
              <a:t> Pancasila.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mewujudkan</a:t>
            </a:r>
            <a:r>
              <a:rPr lang="en-US" sz="2800" b="1" dirty="0"/>
              <a:t> </a:t>
            </a:r>
            <a:r>
              <a:rPr lang="en-US" sz="2800" b="1" dirty="0" err="1"/>
              <a:t>karakter</a:t>
            </a:r>
            <a:r>
              <a:rPr lang="en-US" sz="2800" b="1" dirty="0"/>
              <a:t> </a:t>
            </a:r>
            <a:r>
              <a:rPr lang="en-US" sz="2800" b="1" dirty="0" err="1"/>
              <a:t>individu</a:t>
            </a:r>
            <a:r>
              <a:rPr lang="en-US" sz="2800" b="1" dirty="0"/>
              <a:t>, </a:t>
            </a:r>
            <a:r>
              <a:rPr lang="en-US" sz="2800" b="1" dirty="0" err="1"/>
              <a:t>diperlukan</a:t>
            </a:r>
            <a:r>
              <a:rPr lang="en-US" sz="2800" b="1" dirty="0"/>
              <a:t> </a:t>
            </a:r>
            <a:r>
              <a:rPr lang="en-US" sz="2800" b="1" dirty="0" err="1"/>
              <a:t>pengembangan</a:t>
            </a:r>
            <a:r>
              <a:rPr lang="en-US" sz="2800" b="1" dirty="0"/>
              <a:t> </a:t>
            </a:r>
            <a:r>
              <a:rPr lang="en-US" sz="2800" b="1" dirty="0" err="1"/>
              <a:t>diri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holistic, yang </a:t>
            </a:r>
            <a:r>
              <a:rPr lang="en-US" sz="2800" b="1" dirty="0" err="1"/>
              <a:t>bersumber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olah</a:t>
            </a:r>
            <a:r>
              <a:rPr lang="en-US" sz="2800" b="1" dirty="0"/>
              <a:t> </a:t>
            </a:r>
            <a:r>
              <a:rPr lang="en-US" sz="2800" b="1" dirty="0" err="1"/>
              <a:t>hati</a:t>
            </a:r>
            <a:r>
              <a:rPr lang="en-US" sz="2800" b="1" dirty="0"/>
              <a:t>, </a:t>
            </a:r>
            <a:r>
              <a:rPr lang="en-US" sz="2800" b="1" dirty="0" err="1"/>
              <a:t>olah</a:t>
            </a:r>
            <a:r>
              <a:rPr lang="en-US" sz="2800" b="1" dirty="0"/>
              <a:t> </a:t>
            </a:r>
            <a:r>
              <a:rPr lang="en-US" sz="2800" b="1" dirty="0" err="1"/>
              <a:t>pikir</a:t>
            </a:r>
            <a:r>
              <a:rPr lang="en-US" sz="2800" b="1" dirty="0"/>
              <a:t>, </a:t>
            </a:r>
            <a:r>
              <a:rPr lang="en-US" sz="2800" b="1" dirty="0" err="1"/>
              <a:t>olah</a:t>
            </a:r>
            <a:r>
              <a:rPr lang="en-US" sz="2800" b="1" dirty="0"/>
              <a:t> raga,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olah</a:t>
            </a:r>
            <a:r>
              <a:rPr lang="en-US" sz="2800" b="1" dirty="0"/>
              <a:t> </a:t>
            </a:r>
            <a:r>
              <a:rPr lang="en-US" sz="2800" b="1" dirty="0" err="1"/>
              <a:t>karsa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1143000"/>
            <a:ext cx="4648200" cy="5410200"/>
          </a:xfrm>
        </p:spPr>
        <p:txBody>
          <a:bodyPr/>
          <a:lstStyle/>
          <a:p>
            <a:r>
              <a:rPr lang="en-US" sz="2800" b="1" dirty="0" err="1" smtClean="0"/>
              <a:t>Nilai-Nilai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karakter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dikembangkan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secara</a:t>
            </a:r>
            <a:r>
              <a:rPr lang="en-US" sz="2800" b="1" dirty="0" smtClean="0"/>
              <a:t> Nasional: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/>
              <a:t>1. </a:t>
            </a:r>
            <a:r>
              <a:rPr lang="en-US" sz="3200" b="1" dirty="0" err="1" smtClean="0"/>
              <a:t>Jujur</a:t>
            </a:r>
            <a:endParaRPr lang="en-US" sz="3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/>
              <a:t>2. </a:t>
            </a:r>
            <a:r>
              <a:rPr lang="en-US" sz="3200" b="1" dirty="0" err="1" smtClean="0"/>
              <a:t>Cerdas</a:t>
            </a:r>
            <a:endParaRPr lang="en-US" sz="3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/>
              <a:t>3. </a:t>
            </a:r>
            <a:r>
              <a:rPr lang="en-US" sz="3200" b="1" dirty="0" err="1" smtClean="0"/>
              <a:t>Tangguh</a:t>
            </a:r>
            <a:endParaRPr lang="en-US" sz="3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/>
              <a:t>4. </a:t>
            </a:r>
            <a:r>
              <a:rPr lang="en-US" sz="3200" b="1" dirty="0" err="1" smtClean="0"/>
              <a:t>Peduli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2050" name="Picture 2" descr="C:\Users\Digital Marketing\Documents\2024\Bahan Ajar\Manajemen Periklanan\Korupsi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5181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1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gital Marketing\Documents\2024\Bahan Ajar\Manajemen Periklanan\istockphoto-1391352876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811462"/>
            <a:ext cx="4788867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A. </a:t>
            </a:r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4270247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Bahasa Indonesia,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karakter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sifat-sifat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kejiwaan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pekerti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membedakan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Karakter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1143000"/>
            <a:ext cx="4419600" cy="498348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karakter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Bahasa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Dekdiknas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bawaan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kepribadian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pekerti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personalitas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temperamen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watak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Adapun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berkarakter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berkepribadian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berperilaku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berwatak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C:\Users\Digital Marketing\Documents\2024\Bahan Ajar\Manajemen Periklanan\Karakte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4495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5905500"/>
            <a:ext cx="4267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6105525"/>
            <a:ext cx="3810000" cy="400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038599" cy="4038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4270248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✓ W.B</a:t>
            </a:r>
            <a:r>
              <a:rPr lang="en-US" sz="2600" b="1" dirty="0">
                <a:solidFill>
                  <a:schemeClr val="bg1"/>
                </a:solidFill>
              </a:rPr>
              <a:t>. Saunders, (1977) </a:t>
            </a:r>
            <a:r>
              <a:rPr lang="en-US" sz="2600" b="1" dirty="0" err="1"/>
              <a:t>menjelaskan</a:t>
            </a:r>
            <a:r>
              <a:rPr lang="en-US" sz="2600" b="1" dirty="0"/>
              <a:t> </a:t>
            </a:r>
            <a:r>
              <a:rPr lang="en-US" sz="2600" b="1" dirty="0" err="1"/>
              <a:t>bahwa</a:t>
            </a:r>
            <a:r>
              <a:rPr lang="en-US" sz="2600" b="1" dirty="0"/>
              <a:t> </a:t>
            </a:r>
            <a:r>
              <a:rPr lang="en-US" sz="2600" b="1" dirty="0" err="1"/>
              <a:t>karakter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sifat</a:t>
            </a:r>
            <a:r>
              <a:rPr lang="en-US" sz="2600" b="1" dirty="0"/>
              <a:t> </a:t>
            </a:r>
            <a:r>
              <a:rPr lang="en-US" sz="2600" b="1" dirty="0" err="1"/>
              <a:t>nyata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berbeda</a:t>
            </a:r>
            <a:r>
              <a:rPr lang="en-US" sz="2600" b="1" dirty="0"/>
              <a:t> yang </a:t>
            </a:r>
            <a:r>
              <a:rPr lang="en-US" sz="2600" b="1" dirty="0" err="1"/>
              <a:t>ditunjukkan</a:t>
            </a:r>
            <a:r>
              <a:rPr lang="en-US" sz="2600" b="1" dirty="0"/>
              <a:t> </a:t>
            </a:r>
            <a:r>
              <a:rPr lang="en-US" sz="2600" b="1" dirty="0" err="1"/>
              <a:t>oleh</a:t>
            </a:r>
            <a:r>
              <a:rPr lang="en-US" sz="2600" b="1" dirty="0"/>
              <a:t> </a:t>
            </a:r>
            <a:r>
              <a:rPr lang="en-US" sz="2600" b="1" dirty="0" err="1"/>
              <a:t>individu</a:t>
            </a:r>
            <a:r>
              <a:rPr lang="en-US" sz="2600" b="1" dirty="0"/>
              <a:t>, </a:t>
            </a:r>
            <a:r>
              <a:rPr lang="en-US" sz="2600" b="1" dirty="0" err="1"/>
              <a:t>sejumlah</a:t>
            </a:r>
            <a:r>
              <a:rPr lang="en-US" sz="2600" b="1" dirty="0"/>
              <a:t> </a:t>
            </a:r>
            <a:r>
              <a:rPr lang="en-US" sz="2600" b="1" dirty="0" err="1"/>
              <a:t>atribut</a:t>
            </a:r>
            <a:r>
              <a:rPr lang="en-US" sz="2600" b="1" dirty="0"/>
              <a:t> yang </a:t>
            </a:r>
            <a:r>
              <a:rPr lang="en-US" sz="2600" b="1" dirty="0" err="1"/>
              <a:t>dapat</a:t>
            </a:r>
            <a:r>
              <a:rPr lang="en-US" sz="2600" b="1" dirty="0"/>
              <a:t> </a:t>
            </a:r>
            <a:r>
              <a:rPr lang="en-US" sz="2600" b="1" dirty="0" err="1"/>
              <a:t>diamati</a:t>
            </a:r>
            <a:r>
              <a:rPr lang="en-US" sz="2600" b="1" dirty="0"/>
              <a:t> </a:t>
            </a:r>
            <a:r>
              <a:rPr lang="en-US" sz="2600" b="1" dirty="0" err="1"/>
              <a:t>padaindividu</a:t>
            </a:r>
            <a:r>
              <a:rPr lang="en-US" sz="2600" b="1" dirty="0"/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✓</a:t>
            </a:r>
            <a:r>
              <a:rPr lang="en-US" sz="2600" b="1" dirty="0" err="1" smtClean="0">
                <a:solidFill>
                  <a:srgbClr val="FF0000"/>
                </a:solidFill>
              </a:rPr>
              <a:t>Gulo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W, (1982) </a:t>
            </a:r>
            <a:r>
              <a:rPr lang="en-US" sz="2600" b="1" dirty="0" err="1"/>
              <a:t>menjabarkan</a:t>
            </a:r>
            <a:r>
              <a:rPr lang="en-US" sz="2600" b="1" dirty="0"/>
              <a:t> </a:t>
            </a:r>
            <a:r>
              <a:rPr lang="en-US" sz="2600" b="1" dirty="0" err="1"/>
              <a:t>bahwa</a:t>
            </a:r>
            <a:r>
              <a:rPr lang="en-US" sz="2600" b="1" dirty="0"/>
              <a:t> </a:t>
            </a:r>
            <a:r>
              <a:rPr lang="en-US" sz="2600" b="1" dirty="0" err="1"/>
              <a:t>karakter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kepribadian</a:t>
            </a:r>
            <a:r>
              <a:rPr lang="en-US" sz="2600" b="1" dirty="0"/>
              <a:t> </a:t>
            </a:r>
            <a:r>
              <a:rPr lang="en-US" sz="2600" b="1" dirty="0" err="1"/>
              <a:t>ditinjau</a:t>
            </a:r>
            <a:r>
              <a:rPr lang="en-US" sz="2600" b="1" dirty="0"/>
              <a:t> </a:t>
            </a:r>
            <a:r>
              <a:rPr lang="en-US" sz="2600" b="1" dirty="0" err="1"/>
              <a:t>dari</a:t>
            </a:r>
            <a:r>
              <a:rPr lang="en-US" sz="2600" b="1" dirty="0"/>
              <a:t> </a:t>
            </a:r>
            <a:r>
              <a:rPr lang="en-US" sz="2600" b="1" dirty="0" err="1"/>
              <a:t>titik</a:t>
            </a:r>
            <a:r>
              <a:rPr lang="en-US" sz="2600" b="1" dirty="0"/>
              <a:t> </a:t>
            </a:r>
            <a:r>
              <a:rPr lang="en-US" sz="2600" b="1" dirty="0" err="1"/>
              <a:t>tolak</a:t>
            </a:r>
            <a:r>
              <a:rPr lang="en-US" sz="2600" b="1" dirty="0"/>
              <a:t> </a:t>
            </a:r>
            <a:r>
              <a:rPr lang="en-US" sz="2600" b="1" dirty="0" err="1"/>
              <a:t>etis</a:t>
            </a:r>
            <a:r>
              <a:rPr lang="en-US" sz="2600" b="1" dirty="0"/>
              <a:t> </a:t>
            </a:r>
            <a:r>
              <a:rPr lang="en-US" sz="2600" b="1" dirty="0" err="1"/>
              <a:t>atau</a:t>
            </a:r>
            <a:r>
              <a:rPr lang="en-US" sz="2600" b="1" dirty="0"/>
              <a:t> moral, </a:t>
            </a:r>
            <a:r>
              <a:rPr lang="en-US" sz="2600" b="1" dirty="0" err="1"/>
              <a:t>misalnya</a:t>
            </a:r>
            <a:r>
              <a:rPr lang="en-US" sz="2600" b="1" dirty="0"/>
              <a:t> </a:t>
            </a:r>
            <a:r>
              <a:rPr lang="en-US" sz="2600" b="1" dirty="0" err="1"/>
              <a:t>kejujuran</a:t>
            </a:r>
            <a:r>
              <a:rPr lang="en-US" sz="2600" b="1" dirty="0"/>
              <a:t> </a:t>
            </a:r>
            <a:r>
              <a:rPr lang="en-US" sz="2600" b="1" dirty="0" err="1"/>
              <a:t>seseorang</a:t>
            </a:r>
            <a:r>
              <a:rPr lang="en-US" sz="2600" b="1" dirty="0"/>
              <a:t>, </a:t>
            </a:r>
            <a:r>
              <a:rPr lang="en-US" sz="2600" b="1" dirty="0" err="1"/>
              <a:t>biasanya</a:t>
            </a:r>
            <a:r>
              <a:rPr lang="en-US" sz="2600" b="1" dirty="0"/>
              <a:t> </a:t>
            </a:r>
            <a:r>
              <a:rPr lang="en-US" sz="2600" b="1" dirty="0" err="1"/>
              <a:t>mempunyai</a:t>
            </a:r>
            <a:r>
              <a:rPr lang="en-US" sz="2600" b="1" dirty="0"/>
              <a:t> </a:t>
            </a:r>
            <a:r>
              <a:rPr lang="en-US" sz="2600" b="1" dirty="0" err="1"/>
              <a:t>kaitan</a:t>
            </a:r>
            <a:r>
              <a:rPr lang="en-US" sz="2600" b="1" dirty="0"/>
              <a:t> </a:t>
            </a:r>
            <a:r>
              <a:rPr lang="en-US" sz="2600" b="1" dirty="0" err="1"/>
              <a:t>dengan</a:t>
            </a:r>
            <a:r>
              <a:rPr lang="en-US" sz="2600" b="1" dirty="0"/>
              <a:t> </a:t>
            </a:r>
            <a:r>
              <a:rPr lang="en-US" sz="2600" b="1" dirty="0" err="1"/>
              <a:t>sifat-sifat</a:t>
            </a:r>
            <a:r>
              <a:rPr lang="en-US" sz="2600" b="1" dirty="0"/>
              <a:t> yang </a:t>
            </a:r>
            <a:r>
              <a:rPr lang="en-US" sz="2600" b="1" dirty="0" err="1"/>
              <a:t>relatif</a:t>
            </a:r>
            <a:r>
              <a:rPr lang="en-US" sz="2600" b="1" dirty="0"/>
              <a:t> </a:t>
            </a:r>
            <a:r>
              <a:rPr lang="en-US" sz="2600" b="1" dirty="0" err="1"/>
              <a:t>tetap</a:t>
            </a:r>
            <a:r>
              <a:rPr lang="en-US" sz="2600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52400" y="4804287"/>
            <a:ext cx="1981200" cy="1752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578077" y="5175455"/>
            <a:ext cx="1295400" cy="1295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416277" y="5424948"/>
            <a:ext cx="914400" cy="9144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533400"/>
            <a:ext cx="4270247" cy="6019800"/>
          </a:xfrm>
        </p:spPr>
        <p:txBody>
          <a:bodyPr/>
          <a:lstStyle/>
          <a:p>
            <a:r>
              <a:rPr lang="en-US" sz="2800" b="1" dirty="0" err="1"/>
              <a:t>Menurut</a:t>
            </a:r>
            <a:r>
              <a:rPr lang="en-US" sz="2800" b="1" dirty="0"/>
              <a:t> </a:t>
            </a:r>
            <a:r>
              <a:rPr lang="en-US" sz="2800" b="1" dirty="0" err="1"/>
              <a:t>Lickona</a:t>
            </a:r>
            <a:r>
              <a:rPr lang="en-US" sz="2800" b="1" dirty="0"/>
              <a:t>, </a:t>
            </a:r>
            <a:r>
              <a:rPr lang="en-US" sz="2800" b="1" dirty="0" err="1"/>
              <a:t>karakter</a:t>
            </a:r>
            <a:r>
              <a:rPr lang="en-US" sz="2800" b="1" dirty="0"/>
              <a:t> </a:t>
            </a:r>
            <a:r>
              <a:rPr lang="en-US" sz="2800" b="1" dirty="0" err="1"/>
              <a:t>berkaitan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konsep</a:t>
            </a:r>
            <a:r>
              <a:rPr lang="en-US" sz="2800" b="1" dirty="0"/>
              <a:t> moral (</a:t>
            </a:r>
            <a:r>
              <a:rPr lang="en-US" sz="2800" b="1" i="1" dirty="0"/>
              <a:t>moral knowing</a:t>
            </a:r>
            <a:r>
              <a:rPr lang="en-US" sz="2800" b="1" dirty="0"/>
              <a:t>), </a:t>
            </a:r>
            <a:r>
              <a:rPr lang="en-US" sz="2800" b="1" dirty="0" err="1"/>
              <a:t>sikap</a:t>
            </a:r>
            <a:r>
              <a:rPr lang="en-US" sz="2800" b="1" dirty="0"/>
              <a:t> moral (</a:t>
            </a:r>
            <a:r>
              <a:rPr lang="en-US" sz="2800" b="1" i="1" dirty="0"/>
              <a:t>moral feeling</a:t>
            </a:r>
            <a:r>
              <a:rPr lang="en-US" sz="2800" b="1" dirty="0"/>
              <a:t>)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perilaku</a:t>
            </a:r>
            <a:r>
              <a:rPr lang="en-US" sz="2800" b="1" dirty="0"/>
              <a:t> moral (</a:t>
            </a:r>
            <a:r>
              <a:rPr lang="en-US" sz="2800" b="1" i="1" dirty="0"/>
              <a:t>moral behavior</a:t>
            </a:r>
            <a:r>
              <a:rPr lang="en-US" sz="2800" b="1" dirty="0"/>
              <a:t>). </a:t>
            </a:r>
            <a:r>
              <a:rPr lang="en-US" sz="2800" b="1" dirty="0" err="1"/>
              <a:t>Karakter</a:t>
            </a:r>
            <a:r>
              <a:rPr lang="en-US" sz="2800" b="1" dirty="0"/>
              <a:t> </a:t>
            </a:r>
            <a:r>
              <a:rPr lang="en-US" sz="2800" b="1" dirty="0" err="1"/>
              <a:t>didukung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pengetahuan</a:t>
            </a:r>
            <a:r>
              <a:rPr lang="en-US" sz="2800" b="1" dirty="0"/>
              <a:t> </a:t>
            </a:r>
            <a:r>
              <a:rPr lang="en-US" sz="2800" b="1" dirty="0" err="1"/>
              <a:t>tentang</a:t>
            </a:r>
            <a:r>
              <a:rPr lang="en-US" sz="2800" b="1" dirty="0"/>
              <a:t> </a:t>
            </a:r>
            <a:r>
              <a:rPr lang="en-US" sz="2800" b="1" dirty="0" err="1"/>
              <a:t>kebaikan</a:t>
            </a:r>
            <a:r>
              <a:rPr lang="en-US" sz="2800" b="1" dirty="0"/>
              <a:t>, </a:t>
            </a:r>
            <a:r>
              <a:rPr lang="en-US" sz="2800" b="1" dirty="0" err="1"/>
              <a:t>keinginan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berbuat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perbuatan</a:t>
            </a:r>
            <a:r>
              <a:rPr lang="en-US" sz="2800" b="1" dirty="0"/>
              <a:t> </a:t>
            </a:r>
            <a:r>
              <a:rPr lang="en-US" sz="2800" b="1" dirty="0" err="1"/>
              <a:t>kebaikan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990600"/>
            <a:ext cx="50292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993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80467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B</a:t>
            </a:r>
            <a:r>
              <a:rPr lang="en-US" b="1" dirty="0"/>
              <a:t>. </a:t>
            </a:r>
            <a:r>
              <a:rPr lang="en-US" b="1" dirty="0" err="1"/>
              <a:t>Dimensi-dimensi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981200"/>
            <a:ext cx="4835882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447800"/>
            <a:ext cx="4270248" cy="5105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Karakter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Mulia</a:t>
            </a:r>
            <a:endParaRPr lang="en-US" sz="3200" b="1" dirty="0">
              <a:solidFill>
                <a:srgbClr val="7030A0"/>
              </a:solidFill>
            </a:endParaRP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Nilai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Karakater</a:t>
            </a:r>
            <a:endParaRPr lang="en-US" sz="3200" b="1" dirty="0">
              <a:solidFill>
                <a:srgbClr val="7030A0"/>
              </a:solidFill>
            </a:endParaRPr>
          </a:p>
          <a:p>
            <a:pPr marL="514350" indent="-514350">
              <a:spcBef>
                <a:spcPts val="600"/>
              </a:spcBef>
              <a:buAutoNum type="alphaLcPeriod"/>
            </a:pPr>
            <a:r>
              <a:rPr lang="en-US" sz="3200" b="1" dirty="0" err="1">
                <a:solidFill>
                  <a:srgbClr val="7030A0"/>
                </a:solidFill>
              </a:rPr>
              <a:t>Berhubungan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dengan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Tuhan</a:t>
            </a:r>
            <a:endParaRPr lang="en-US" sz="3200" b="1" dirty="0">
              <a:solidFill>
                <a:srgbClr val="7030A0"/>
              </a:solidFill>
            </a:endParaRPr>
          </a:p>
          <a:p>
            <a:pPr marL="514350" indent="-514350">
              <a:spcBef>
                <a:spcPts val="600"/>
              </a:spcBef>
              <a:buAutoNum type="alphaLcPeriod"/>
            </a:pPr>
            <a:r>
              <a:rPr lang="en-US" sz="3200" b="1" dirty="0" err="1">
                <a:solidFill>
                  <a:srgbClr val="7030A0"/>
                </a:solidFill>
              </a:rPr>
              <a:t>Berhubungan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dengan</a:t>
            </a:r>
            <a:r>
              <a:rPr lang="en-US" sz="3200" b="1" dirty="0">
                <a:solidFill>
                  <a:srgbClr val="7030A0"/>
                </a:solidFill>
              </a:rPr>
              <a:t> personal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7030A0"/>
                </a:solidFill>
              </a:rPr>
              <a:t>(</a:t>
            </a:r>
            <a:r>
              <a:rPr lang="en-US" sz="1800" b="1" dirty="0" err="1">
                <a:solidFill>
                  <a:srgbClr val="7030A0"/>
                </a:solidFill>
              </a:rPr>
              <a:t>Jujur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Bertanggung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jawab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bergaya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hidup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sehat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Disiplin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Tindakan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Kerja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keras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Percaya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diri,Berjiwa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wirausaha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Berpikir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logis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kritis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Inovatif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Mandiri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Ingin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Tahu</a:t>
            </a:r>
            <a:r>
              <a:rPr lang="en-US" sz="1800" b="1" dirty="0">
                <a:solidFill>
                  <a:srgbClr val="7030A0"/>
                </a:solidFill>
              </a:rPr>
              <a:t>. </a:t>
            </a:r>
            <a:r>
              <a:rPr lang="en-US" sz="1800" b="1" dirty="0" err="1">
                <a:solidFill>
                  <a:srgbClr val="7030A0"/>
                </a:solidFill>
              </a:rPr>
              <a:t>Cinta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Ilmu</a:t>
            </a:r>
            <a:r>
              <a:rPr lang="en-US" sz="1800" b="1" dirty="0">
                <a:solidFill>
                  <a:srgbClr val="7030A0"/>
                </a:solidFill>
              </a:rPr>
              <a:t>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7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.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Karakter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Hubungannya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Sesama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4270247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b="1" dirty="0" err="1" smtClean="0"/>
              <a:t>Sadar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kewajiban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orang lain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b="1" dirty="0" err="1" smtClean="0"/>
              <a:t>Patuh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aturan-aturan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sosial</a:t>
            </a:r>
            <a:endParaRPr lang="en-US" sz="2800" b="1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b="1" dirty="0" err="1" smtClean="0"/>
              <a:t>Menghargai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karya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prestasi</a:t>
            </a:r>
            <a:r>
              <a:rPr lang="en-US" sz="2800" b="1" dirty="0" smtClean="0"/>
              <a:t> orang lain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b="1" dirty="0" err="1" smtClean="0"/>
              <a:t>Santun</a:t>
            </a:r>
            <a:endParaRPr lang="en-US" sz="2800" b="1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b="1" dirty="0" err="1" smtClean="0"/>
              <a:t>Demokratis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05000"/>
            <a:ext cx="4270375" cy="4535487"/>
          </a:xfrm>
        </p:spPr>
      </p:pic>
    </p:spTree>
    <p:extLst>
      <p:ext uri="{BB962C8B-B14F-4D97-AF65-F5344CB8AC3E}">
        <p14:creationId xmlns:p14="http://schemas.microsoft.com/office/powerpoint/2010/main" val="12285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828800"/>
            <a:ext cx="44323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91000" y="2286000"/>
            <a:ext cx="4724400" cy="4191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b="1" dirty="0" err="1" smtClean="0"/>
              <a:t>Peduli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Sosial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Lingkungan</a:t>
            </a: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3600" b="1" dirty="0" err="1" smtClean="0"/>
              <a:t>Nilai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Kebangsaan</a:t>
            </a: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3600" b="1" dirty="0" err="1" smtClean="0"/>
              <a:t>Nasionalis</a:t>
            </a: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3600" b="1" dirty="0" err="1" smtClean="0"/>
              <a:t>Menghargai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Keberagaman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0809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05000"/>
            <a:ext cx="4270247" cy="4724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 err="1" smtClean="0"/>
              <a:t>Etik</a:t>
            </a:r>
            <a:r>
              <a:rPr lang="en-US" sz="2800" dirty="0" smtClean="0"/>
              <a:t> (</a:t>
            </a:r>
            <a:r>
              <a:rPr lang="en-US" sz="2800" dirty="0" err="1" smtClean="0"/>
              <a:t>Olah</a:t>
            </a:r>
            <a:r>
              <a:rPr lang="en-US" sz="2800" dirty="0" smtClean="0"/>
              <a:t> </a:t>
            </a:r>
            <a:r>
              <a:rPr lang="en-US" sz="2800" dirty="0" err="1" smtClean="0"/>
              <a:t>hati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 err="1" smtClean="0"/>
              <a:t>Literasi</a:t>
            </a:r>
            <a:r>
              <a:rPr lang="en-US" sz="2800" dirty="0" smtClean="0"/>
              <a:t> (</a:t>
            </a:r>
            <a:r>
              <a:rPr lang="en-US" sz="2800" dirty="0" err="1" smtClean="0"/>
              <a:t>Olah</a:t>
            </a:r>
            <a:r>
              <a:rPr lang="en-US" sz="2800" dirty="0" smtClean="0"/>
              <a:t> </a:t>
            </a:r>
            <a:r>
              <a:rPr lang="en-US" sz="2800" dirty="0" err="1" smtClean="0"/>
              <a:t>pikiran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 err="1" smtClean="0"/>
              <a:t>Estetik</a:t>
            </a:r>
            <a:r>
              <a:rPr lang="en-US" sz="2800" dirty="0" smtClean="0"/>
              <a:t> (</a:t>
            </a:r>
            <a:r>
              <a:rPr lang="en-US" sz="2800" dirty="0" err="1" smtClean="0"/>
              <a:t>Olahrasa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 err="1" smtClean="0"/>
              <a:t>Kinestetik</a:t>
            </a:r>
            <a:r>
              <a:rPr lang="en-US" sz="2800" dirty="0" smtClean="0"/>
              <a:t> (</a:t>
            </a:r>
            <a:r>
              <a:rPr lang="en-US" sz="2800" dirty="0" err="1" smtClean="0"/>
              <a:t>Olahraga</a:t>
            </a:r>
            <a:r>
              <a:rPr lang="en-US" sz="2800" dirty="0" smtClean="0"/>
              <a:t>)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52609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-152400" y="4876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5257800"/>
            <a:ext cx="21336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486400"/>
            <a:ext cx="1371600" cy="609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8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Penyaluran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 </a:t>
            </a:r>
            <a:r>
              <a:rPr lang="en-US" dirty="0" err="1" smtClean="0"/>
              <a:t>Perguruan</a:t>
            </a:r>
            <a:r>
              <a:rPr lang="en-US" dirty="0" smtClean="0"/>
              <a:t> Tinggi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426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karater</a:t>
            </a:r>
            <a:r>
              <a:rPr lang="en-US" sz="2800" dirty="0" smtClean="0"/>
              <a:t> di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;</a:t>
            </a:r>
          </a:p>
          <a:p>
            <a:pPr marL="457200" indent="-457200" algn="ctr">
              <a:spcBef>
                <a:spcPts val="0"/>
              </a:spcBef>
              <a:buAutoNum type="arabicPeriod"/>
            </a:pPr>
            <a:r>
              <a:rPr lang="en-US" b="1" dirty="0" smtClean="0"/>
              <a:t>Tri Dharma </a:t>
            </a:r>
            <a:r>
              <a:rPr lang="en-US" b="1" dirty="0" err="1" smtClean="0"/>
              <a:t>Perguruan</a:t>
            </a:r>
            <a:r>
              <a:rPr lang="en-US" b="1" dirty="0" smtClean="0"/>
              <a:t> Tinggi</a:t>
            </a:r>
          </a:p>
          <a:p>
            <a:pPr marL="457200" indent="-457200" algn="ctr">
              <a:spcBef>
                <a:spcPts val="0"/>
              </a:spcBef>
              <a:buAutoNum type="arabicPeriod"/>
            </a:pPr>
            <a:r>
              <a:rPr lang="en-US" b="1" dirty="0" err="1" smtClean="0"/>
              <a:t>Budaya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endParaRPr lang="en-US" b="1" dirty="0" smtClean="0"/>
          </a:p>
          <a:p>
            <a:pPr marL="457200" indent="-457200" algn="ctr">
              <a:spcBef>
                <a:spcPts val="0"/>
              </a:spcBef>
              <a:buAutoNum type="arabicPeriod"/>
            </a:pP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Kemahasiswaan</a:t>
            </a:r>
            <a:endParaRPr lang="en-US" b="1" dirty="0" smtClean="0"/>
          </a:p>
          <a:p>
            <a:pPr marL="457200" indent="-457200" algn="ctr">
              <a:spcBef>
                <a:spcPts val="0"/>
              </a:spcBef>
              <a:buAutoNum type="arabicPeriod"/>
            </a:pP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Seharian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(Tim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Karakter</a:t>
            </a:r>
            <a:r>
              <a:rPr lang="en-US" b="1" dirty="0" smtClean="0"/>
              <a:t> </a:t>
            </a:r>
            <a:r>
              <a:rPr lang="en-US" b="1" dirty="0" err="1" smtClean="0"/>
              <a:t>Ditjen</a:t>
            </a:r>
            <a:r>
              <a:rPr lang="en-US" b="1" dirty="0" smtClean="0"/>
              <a:t> </a:t>
            </a:r>
            <a:r>
              <a:rPr lang="en-US" b="1" dirty="0" err="1" smtClean="0"/>
              <a:t>Dikti</a:t>
            </a:r>
            <a:r>
              <a:rPr lang="en-US" b="1" dirty="0" smtClean="0"/>
              <a:t>, 2010)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28800"/>
            <a:ext cx="5032375" cy="4535487"/>
          </a:xfrm>
        </p:spPr>
      </p:pic>
    </p:spTree>
    <p:extLst>
      <p:ext uri="{BB962C8B-B14F-4D97-AF65-F5344CB8AC3E}">
        <p14:creationId xmlns:p14="http://schemas.microsoft.com/office/powerpoint/2010/main" val="2602326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416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I. Konsep Dasar Karakter dan Anti-Korupsi;  Dimensi-dimensi Karakter yang Baik </vt:lpstr>
      <vt:lpstr>A. Konsep Dasar Karakter </vt:lpstr>
      <vt:lpstr>PowerPoint Presentation</vt:lpstr>
      <vt:lpstr>PowerPoint Presentation</vt:lpstr>
      <vt:lpstr> B. Dimensi-dimensi Karakter yang Baik </vt:lpstr>
      <vt:lpstr>c. Nilai Karakter dalam Hubungannya dengan Sesama</vt:lpstr>
      <vt:lpstr>d. Nilai Karakter dalam Hubungannya dengan Lingkungan</vt:lpstr>
      <vt:lpstr>Dimensi Dimensi dari Pendidikan Karakter yang Baik</vt:lpstr>
      <vt:lpstr>C. Penyaluran Pendidikan Karakter  di Perguruan Tinggi</vt:lpstr>
      <vt:lpstr>Pengembangan Kultur Universitas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Konsep Dasar Karakter dan Anti-Korupsi;  Dimensi-dimensi Karakter yang Baik</dc:title>
  <dc:creator>Digital Marketing</dc:creator>
  <cp:lastModifiedBy>Digital Marketing</cp:lastModifiedBy>
  <cp:revision>9</cp:revision>
  <dcterms:created xsi:type="dcterms:W3CDTF">2024-09-24T03:13:07Z</dcterms:created>
  <dcterms:modified xsi:type="dcterms:W3CDTF">2024-09-24T04:24:10Z</dcterms:modified>
</cp:coreProperties>
</file>