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A872-ABD4-4FA4-A9A5-7E67A6161180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915946-A30D-4F4D-9741-60B67E536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A872-ABD4-4FA4-A9A5-7E67A6161180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5946-A30D-4F4D-9741-60B67E536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A872-ABD4-4FA4-A9A5-7E67A6161180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5946-A30D-4F4D-9741-60B67E536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A872-ABD4-4FA4-A9A5-7E67A6161180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915946-A30D-4F4D-9741-60B67E536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A872-ABD4-4FA4-A9A5-7E67A6161180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5946-A30D-4F4D-9741-60B67E5361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A872-ABD4-4FA4-A9A5-7E67A6161180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5946-A30D-4F4D-9741-60B67E536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A872-ABD4-4FA4-A9A5-7E67A6161180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8915946-A30D-4F4D-9741-60B67E53618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A872-ABD4-4FA4-A9A5-7E67A6161180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5946-A30D-4F4D-9741-60B67E536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A872-ABD4-4FA4-A9A5-7E67A6161180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5946-A30D-4F4D-9741-60B67E536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A872-ABD4-4FA4-A9A5-7E67A6161180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5946-A30D-4F4D-9741-60B67E536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A872-ABD4-4FA4-A9A5-7E67A6161180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5946-A30D-4F4D-9741-60B67E53618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32A872-ABD4-4FA4-A9A5-7E67A6161180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915946-A30D-4F4D-9741-60B67E5361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3227" y="1676400"/>
            <a:ext cx="8458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70C0"/>
                </a:solidFill>
              </a:rPr>
              <a:t>BAB  II  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err="1">
                <a:solidFill>
                  <a:srgbClr val="7030A0"/>
                </a:solidFill>
              </a:rPr>
              <a:t>Ruang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Lingkup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dan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Kategori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endParaRPr lang="en-US" sz="4000" b="1" dirty="0" smtClean="0">
              <a:solidFill>
                <a:srgbClr val="7030A0"/>
              </a:solidFill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Karakter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dan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Korupsi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89755" y="5549356"/>
            <a:ext cx="3581400" cy="4110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Lukman</a:t>
            </a:r>
            <a:r>
              <a:rPr lang="en-US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Hakim, S.P., M.M.</a:t>
            </a:r>
            <a:endParaRPr lang="en-US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 descr="C:\Users\digital marketing\Documents\2021\Oktober\t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" y="-13243"/>
            <a:ext cx="9144000" cy="15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3897" y="3594189"/>
            <a:ext cx="5015858" cy="3330874"/>
            <a:chOff x="455386" y="178139"/>
            <a:chExt cx="11234055" cy="6279811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8" name="Rounded Rectangle 7"/>
            <p:cNvSpPr/>
            <p:nvPr/>
          </p:nvSpPr>
          <p:spPr>
            <a:xfrm>
              <a:off x="455386" y="1056820"/>
              <a:ext cx="595085" cy="494631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50471" y="1714044"/>
              <a:ext cx="595085" cy="31437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45556" y="10568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40641" y="48293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817586" y="119017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412671" y="1847394"/>
              <a:ext cx="595085" cy="31437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007756" y="119017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602841" y="61628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197926" y="1835487"/>
              <a:ext cx="595085" cy="32889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774871" y="178139"/>
              <a:ext cx="595085" cy="627981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369956" y="835363"/>
              <a:ext cx="595085" cy="486058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965041" y="13235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560126" y="74963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137071" y="13235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732156" y="1980744"/>
              <a:ext cx="595085" cy="31437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327241" y="132352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922326" y="749637"/>
              <a:ext cx="595085" cy="552019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0499271" y="1456870"/>
              <a:ext cx="595085" cy="437242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1094356" y="859174"/>
              <a:ext cx="595085" cy="54463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73946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>
                <a:solidFill>
                  <a:srgbClr val="7030A0"/>
                </a:solidFill>
                <a:effectLst/>
              </a:rPr>
              <a:t>9</a:t>
            </a:r>
            <a:r>
              <a:rPr lang="en-US" b="1" dirty="0">
                <a:solidFill>
                  <a:srgbClr val="7030A0"/>
                </a:solidFill>
                <a:effectLst/>
              </a:rPr>
              <a:t>. </a:t>
            </a:r>
            <a:r>
              <a:rPr lang="en-US" b="1" dirty="0" err="1">
                <a:solidFill>
                  <a:srgbClr val="7030A0"/>
                </a:solidFill>
                <a:effectLst/>
              </a:rPr>
              <a:t>Implementasi</a:t>
            </a:r>
            <a:r>
              <a:rPr lang="en-US" b="1" dirty="0">
                <a:solidFill>
                  <a:srgbClr val="7030A0"/>
                </a:solidFill>
                <a:effectLst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/>
              </a:rPr>
              <a:t>Pendidikan</a:t>
            </a:r>
            <a:r>
              <a:rPr lang="en-US" b="1" dirty="0">
                <a:solidFill>
                  <a:srgbClr val="7030A0"/>
                </a:solidFill>
                <a:effectLst/>
              </a:rPr>
              <a:t> Anti </a:t>
            </a:r>
            <a:r>
              <a:rPr lang="en-US" b="1" dirty="0" err="1">
                <a:solidFill>
                  <a:srgbClr val="7030A0"/>
                </a:solidFill>
                <a:effectLst/>
              </a:rPr>
              <a:t>Korupsi</a:t>
            </a:r>
            <a:r>
              <a:rPr lang="en-US" b="1" dirty="0">
                <a:solidFill>
                  <a:srgbClr val="7030A0"/>
                </a:solidFill>
                <a:effectLst/>
              </a:rPr>
              <a:t> di </a:t>
            </a:r>
            <a:r>
              <a:rPr lang="en-US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/>
              </a:rPr>
              <a:t>Sekolah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610600" cy="2514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err="1" smtClean="0"/>
              <a:t>Mengintegrasikan</a:t>
            </a:r>
            <a:r>
              <a:rPr lang="en-US" b="1" dirty="0" smtClean="0"/>
              <a:t> </a:t>
            </a:r>
            <a:r>
              <a:rPr lang="en-US" b="1" dirty="0" err="1"/>
              <a:t>Nilai-Nilai</a:t>
            </a:r>
            <a:r>
              <a:rPr lang="en-US" b="1" dirty="0"/>
              <a:t> Anti </a:t>
            </a:r>
            <a:r>
              <a:rPr lang="en-US" b="1" dirty="0" err="1"/>
              <a:t>Korupsi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Mata </a:t>
            </a:r>
            <a:r>
              <a:rPr lang="en-US" b="1" dirty="0" err="1" smtClean="0"/>
              <a:t>Pelajaran</a:t>
            </a:r>
            <a:endParaRPr lang="en-US" b="1" dirty="0" smtClean="0"/>
          </a:p>
          <a:p>
            <a:pPr marL="514350" indent="-514350">
              <a:buAutoNum type="arabicPeriod"/>
            </a:pPr>
            <a:r>
              <a:rPr lang="en-US" b="1" dirty="0" err="1"/>
              <a:t>Kegiatan</a:t>
            </a:r>
            <a:r>
              <a:rPr lang="en-US" b="1" dirty="0"/>
              <a:t> </a:t>
            </a:r>
            <a:r>
              <a:rPr lang="en-US" b="1" dirty="0" err="1" smtClean="0"/>
              <a:t>Ekstrakurikuler</a:t>
            </a:r>
            <a:endParaRPr lang="en-US" b="1" dirty="0" smtClean="0"/>
          </a:p>
          <a:p>
            <a:pPr marL="514350" indent="-514350">
              <a:buAutoNum type="arabicPeriod"/>
            </a:pPr>
            <a:r>
              <a:rPr lang="en-US" b="1" dirty="0" err="1"/>
              <a:t>Pelatihan</a:t>
            </a:r>
            <a:r>
              <a:rPr lang="en-US" b="1" dirty="0"/>
              <a:t> Guru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 smtClean="0"/>
              <a:t>Staf</a:t>
            </a:r>
            <a:endParaRPr lang="en-US" b="1" dirty="0" smtClean="0"/>
          </a:p>
          <a:p>
            <a:pPr marL="514350" indent="-514350">
              <a:buAutoNum type="arabicPeriod"/>
            </a:pPr>
            <a:r>
              <a:rPr lang="en-US" b="1" dirty="0" err="1"/>
              <a:t>Kampanye</a:t>
            </a:r>
            <a:r>
              <a:rPr lang="en-US" b="1" dirty="0"/>
              <a:t> Anti </a:t>
            </a:r>
            <a:r>
              <a:rPr lang="en-US" b="1" dirty="0" err="1"/>
              <a:t>Korupsi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286000"/>
            <a:ext cx="4152900" cy="4152900"/>
          </a:xfrm>
        </p:spPr>
      </p:pic>
      <p:pic>
        <p:nvPicPr>
          <p:cNvPr id="3074" name="Picture 2" descr="C:\Users\Digital Marketing\Documents\2024\Bahan Ajar\Manajemen Periklanan\karakter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3657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98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rgbClr val="7030A0"/>
                </a:solidFill>
                <a:effectLst/>
              </a:rPr>
              <a:t>10. </a:t>
            </a:r>
            <a:r>
              <a:rPr lang="en-US" b="1" dirty="0" err="1">
                <a:solidFill>
                  <a:srgbClr val="7030A0"/>
                </a:solidFill>
                <a:effectLst/>
              </a:rPr>
              <a:t>Penegakan</a:t>
            </a:r>
            <a:r>
              <a:rPr lang="en-US" b="1" dirty="0">
                <a:solidFill>
                  <a:srgbClr val="7030A0"/>
                </a:solidFill>
                <a:effectLst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/>
              </a:rPr>
              <a:t>Nilai</a:t>
            </a:r>
            <a:r>
              <a:rPr lang="en-US" b="1" dirty="0">
                <a:solidFill>
                  <a:srgbClr val="7030A0"/>
                </a:solidFill>
                <a:effectLst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/>
              </a:rPr>
              <a:t>dalam</a:t>
            </a:r>
            <a:r>
              <a:rPr lang="en-US" b="1" dirty="0">
                <a:solidFill>
                  <a:srgbClr val="7030A0"/>
                </a:solidFill>
                <a:effectLst/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/>
              </a:rPr>
              <a:t/>
            </a:r>
            <a:br>
              <a:rPr lang="en-US" b="1" dirty="0" smtClean="0">
                <a:solidFill>
                  <a:srgbClr val="7030A0"/>
                </a:solidFill>
                <a:effectLst/>
              </a:rPr>
            </a:br>
            <a:r>
              <a:rPr lang="en-US" b="1" dirty="0" err="1" smtClean="0">
                <a:solidFill>
                  <a:srgbClr val="7030A0"/>
                </a:solidFill>
                <a:effectLst/>
              </a:rPr>
              <a:t>Kehidupan</a:t>
            </a:r>
            <a:r>
              <a:rPr lang="en-US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/>
              </a:rPr>
              <a:t>Nyata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305800" cy="1752600"/>
          </a:xfrm>
        </p:spPr>
        <p:txBody>
          <a:bodyPr/>
          <a:lstStyle/>
          <a:p>
            <a:pPr marL="514350" indent="-514350" algn="ctr"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Penerapan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di </a:t>
            </a:r>
            <a:r>
              <a:rPr lang="en-US" b="1" dirty="0" err="1" smtClean="0">
                <a:solidFill>
                  <a:srgbClr val="0070C0"/>
                </a:solidFill>
              </a:rPr>
              <a:t>Sekolah</a:t>
            </a:r>
            <a:r>
              <a:rPr lang="en-US" b="1" dirty="0" smtClean="0">
                <a:solidFill>
                  <a:srgbClr val="0070C0"/>
                </a:solidFill>
              </a:rPr>
              <a:t>/</a:t>
            </a:r>
            <a:r>
              <a:rPr lang="en-US" b="1" dirty="0" err="1" smtClean="0">
                <a:solidFill>
                  <a:srgbClr val="0070C0"/>
                </a:solidFill>
              </a:rPr>
              <a:t>Kampus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 algn="ctr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Penerapan</a:t>
            </a:r>
            <a:r>
              <a:rPr lang="en-US" b="1" dirty="0">
                <a:solidFill>
                  <a:srgbClr val="0070C0"/>
                </a:solidFill>
              </a:rPr>
              <a:t> di </a:t>
            </a:r>
            <a:r>
              <a:rPr lang="en-US" b="1" dirty="0" err="1" smtClean="0">
                <a:solidFill>
                  <a:srgbClr val="0070C0"/>
                </a:solidFill>
              </a:rPr>
              <a:t>Rumah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 algn="ctr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Penerapan</a:t>
            </a:r>
            <a:r>
              <a:rPr lang="en-US" b="1" dirty="0">
                <a:solidFill>
                  <a:srgbClr val="0070C0"/>
                </a:solidFill>
              </a:rPr>
              <a:t> di </a:t>
            </a:r>
            <a:r>
              <a:rPr lang="en-US" b="1" dirty="0" err="1" smtClean="0">
                <a:solidFill>
                  <a:srgbClr val="0070C0"/>
                </a:solidFill>
              </a:rPr>
              <a:t>Masyarakat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29000"/>
            <a:ext cx="56388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708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>
                <a:solidFill>
                  <a:srgbClr val="7030A0"/>
                </a:solidFill>
                <a:effectLst/>
              </a:rPr>
              <a:t>1</a:t>
            </a:r>
            <a:r>
              <a:rPr lang="en-US" b="1" dirty="0">
                <a:solidFill>
                  <a:srgbClr val="7030A0"/>
                </a:solidFill>
                <a:effectLst/>
              </a:rPr>
              <a:t>. </a:t>
            </a:r>
            <a:r>
              <a:rPr lang="en-US" b="1" dirty="0" err="1">
                <a:solidFill>
                  <a:srgbClr val="7030A0"/>
                </a:solidFill>
                <a:effectLst/>
              </a:rPr>
              <a:t>Ruang</a:t>
            </a:r>
            <a:r>
              <a:rPr lang="en-US" b="1" dirty="0">
                <a:solidFill>
                  <a:srgbClr val="7030A0"/>
                </a:solidFill>
                <a:effectLst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/>
              </a:rPr>
              <a:t>Lingkup</a:t>
            </a:r>
            <a:r>
              <a:rPr lang="en-US" b="1" dirty="0">
                <a:solidFill>
                  <a:srgbClr val="7030A0"/>
                </a:solidFill>
                <a:effectLst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/>
              </a:rPr>
              <a:t>Pendidikan</a:t>
            </a:r>
            <a:r>
              <a:rPr lang="en-US" b="1" dirty="0">
                <a:solidFill>
                  <a:srgbClr val="7030A0"/>
                </a:solidFill>
                <a:effectLst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/>
              </a:rPr>
              <a:t>Karakter</a:t>
            </a:r>
            <a:r>
              <a:rPr lang="en-US" dirty="0">
                <a:solidFill>
                  <a:srgbClr val="7030A0"/>
                </a:solidFill>
                <a:effectLst/>
              </a:rPr>
              <a:t/>
            </a:r>
            <a:br>
              <a:rPr lang="en-US" dirty="0">
                <a:solidFill>
                  <a:srgbClr val="7030A0"/>
                </a:solidFill>
                <a:effectLst/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057400"/>
            <a:ext cx="4953000" cy="33528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rgbClr val="00B050"/>
                </a:solidFill>
              </a:rPr>
              <a:t>Nilai-Nilai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Dasar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B050"/>
                </a:solidFill>
              </a:rPr>
              <a:t>Pembentukan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Sikap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B050"/>
                </a:solidFill>
              </a:rPr>
              <a:t>Penguatan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Moral</a:t>
            </a: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B050"/>
                </a:solidFill>
              </a:rPr>
              <a:t>Penerapan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dalam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Kehidupan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Sehari-hari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447800"/>
            <a:ext cx="4229100" cy="4229100"/>
          </a:xfrm>
        </p:spPr>
      </p:pic>
    </p:spTree>
    <p:extLst>
      <p:ext uri="{BB962C8B-B14F-4D97-AF65-F5344CB8AC3E}">
        <p14:creationId xmlns:p14="http://schemas.microsoft.com/office/powerpoint/2010/main" val="242875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>
                <a:solidFill>
                  <a:srgbClr val="00B0F0"/>
                </a:solidFill>
                <a:effectLst/>
              </a:rPr>
              <a:t>2</a:t>
            </a:r>
            <a:r>
              <a:rPr lang="en-US" b="1" dirty="0">
                <a:solidFill>
                  <a:srgbClr val="00B0F0"/>
                </a:solidFill>
                <a:effectLst/>
              </a:rPr>
              <a:t>. </a:t>
            </a:r>
            <a:r>
              <a:rPr lang="en-US" b="1" dirty="0" err="1">
                <a:solidFill>
                  <a:srgbClr val="00B0F0"/>
                </a:solidFill>
                <a:effectLst/>
              </a:rPr>
              <a:t>Kategori</a:t>
            </a:r>
            <a:r>
              <a:rPr lang="en-US" b="1" dirty="0">
                <a:solidFill>
                  <a:srgbClr val="00B0F0"/>
                </a:solidFill>
                <a:effectLst/>
              </a:rPr>
              <a:t> </a:t>
            </a:r>
            <a:r>
              <a:rPr lang="en-US" b="1" dirty="0" err="1">
                <a:solidFill>
                  <a:srgbClr val="00B0F0"/>
                </a:solidFill>
                <a:effectLst/>
              </a:rPr>
              <a:t>Karakter</a:t>
            </a:r>
            <a:r>
              <a:rPr lang="en-US" dirty="0">
                <a:solidFill>
                  <a:srgbClr val="00B0F0"/>
                </a:solidFill>
                <a:effectLst/>
              </a:rPr>
              <a:t/>
            </a:r>
            <a:br>
              <a:rPr lang="en-US" dirty="0">
                <a:solidFill>
                  <a:srgbClr val="00B0F0"/>
                </a:solidFill>
                <a:effectLst/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2931756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295400"/>
            <a:ext cx="51816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pendidikan</a:t>
            </a:r>
            <a:r>
              <a:rPr lang="en-US" b="1" dirty="0"/>
              <a:t> </a:t>
            </a:r>
            <a:r>
              <a:rPr lang="en-US" b="1" dirty="0" err="1"/>
              <a:t>karakter</a:t>
            </a:r>
            <a:r>
              <a:rPr lang="en-US" b="1" dirty="0"/>
              <a:t>, </a:t>
            </a:r>
            <a:r>
              <a:rPr lang="en-US" b="1" dirty="0" err="1"/>
              <a:t>karakter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dikategorikan</a:t>
            </a:r>
            <a:r>
              <a:rPr lang="en-US" b="1" dirty="0"/>
              <a:t>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beberapa</a:t>
            </a:r>
            <a:r>
              <a:rPr lang="en-US" b="1" dirty="0"/>
              <a:t> </a:t>
            </a:r>
            <a:r>
              <a:rPr lang="en-US" b="1" dirty="0" err="1"/>
              <a:t>jenis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sifat</a:t>
            </a:r>
            <a:r>
              <a:rPr lang="en-US" b="1" dirty="0"/>
              <a:t> yang </a:t>
            </a:r>
            <a:r>
              <a:rPr lang="en-US" b="1" dirty="0" err="1"/>
              <a:t>ingin</a:t>
            </a:r>
            <a:r>
              <a:rPr lang="en-US" b="1" dirty="0"/>
              <a:t> </a:t>
            </a:r>
            <a:r>
              <a:rPr lang="en-US" b="1" dirty="0" err="1"/>
              <a:t>ditanamkan</a:t>
            </a:r>
            <a:r>
              <a:rPr lang="en-US" b="1" dirty="0" smtClean="0"/>
              <a:t>:</a:t>
            </a:r>
          </a:p>
          <a:p>
            <a:pPr marL="514350" indent="-514350">
              <a:buAutoNum type="arabicPeriod"/>
            </a:pPr>
            <a:r>
              <a:rPr lang="en-US" b="1" dirty="0" err="1" smtClean="0">
                <a:solidFill>
                  <a:srgbClr val="002060"/>
                </a:solidFill>
              </a:rPr>
              <a:t>Karakter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Individu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2060"/>
                </a:solidFill>
              </a:rPr>
              <a:t>Karakter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Sosial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2060"/>
                </a:solidFill>
              </a:rPr>
              <a:t>Karakter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Kebangsaan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2060"/>
                </a:solidFill>
              </a:rPr>
              <a:t>Karakter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Spiritual</a:t>
            </a: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2060"/>
                </a:solidFill>
              </a:rPr>
              <a:t>Karakter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Ekologis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2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rgbClr val="002060"/>
                </a:solidFill>
                <a:effectLst/>
              </a:rPr>
              <a:t>3. </a:t>
            </a:r>
            <a:r>
              <a:rPr lang="en-US" b="1" dirty="0" err="1">
                <a:solidFill>
                  <a:srgbClr val="002060"/>
                </a:solidFill>
                <a:effectLst/>
              </a:rPr>
              <a:t>Ruang</a:t>
            </a:r>
            <a:r>
              <a:rPr lang="en-US" b="1" dirty="0">
                <a:solidFill>
                  <a:srgbClr val="002060"/>
                </a:solidFill>
                <a:effectLst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</a:rPr>
              <a:t>Lingkup</a:t>
            </a:r>
            <a:r>
              <a:rPr lang="en-US" b="1" dirty="0">
                <a:solidFill>
                  <a:srgbClr val="002060"/>
                </a:solidFill>
                <a:effectLst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</a:rPr>
              <a:t>Pendidikan</a:t>
            </a:r>
            <a:r>
              <a:rPr lang="en-US" b="1" dirty="0">
                <a:solidFill>
                  <a:srgbClr val="002060"/>
                </a:solidFill>
                <a:effectLst/>
              </a:rPr>
              <a:t> Anti </a:t>
            </a:r>
            <a:r>
              <a:rPr lang="en-US" b="1" dirty="0" err="1">
                <a:solidFill>
                  <a:srgbClr val="002060"/>
                </a:solidFill>
                <a:effectLst/>
              </a:rPr>
              <a:t>Korupsi</a:t>
            </a:r>
            <a:r>
              <a:rPr lang="en-US" dirty="0">
                <a:solidFill>
                  <a:srgbClr val="002060"/>
                </a:solidFill>
                <a:effectLst/>
              </a:rPr>
              <a:t/>
            </a:r>
            <a:br>
              <a:rPr lang="en-US" dirty="0">
                <a:solidFill>
                  <a:srgbClr val="002060"/>
                </a:solidFill>
                <a:effectLst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648200" cy="42672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rgbClr val="7030A0"/>
                </a:solidFill>
              </a:rPr>
              <a:t>Pengertian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Korupsi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7030A0"/>
                </a:solidFill>
              </a:rPr>
              <a:t>Jenis-Jenis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Korupsi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7030A0"/>
                </a:solidFill>
              </a:rPr>
              <a:t>Dampak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Korupsi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7030A0"/>
                </a:solidFill>
              </a:rPr>
              <a:t>Pencegahan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Korupsi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7030A0"/>
                </a:solidFill>
              </a:rPr>
              <a:t>Penegakan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Hukum</a:t>
            </a:r>
            <a:r>
              <a:rPr lang="en-US" sz="3200" b="1" dirty="0">
                <a:solidFill>
                  <a:srgbClr val="7030A0"/>
                </a:solidFill>
              </a:rPr>
              <a:t> Anti-</a:t>
            </a:r>
            <a:r>
              <a:rPr lang="en-US" sz="3200" b="1" dirty="0" err="1">
                <a:solidFill>
                  <a:srgbClr val="7030A0"/>
                </a:solidFill>
              </a:rPr>
              <a:t>Korupsi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6400"/>
            <a:ext cx="3962400" cy="4082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844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rgbClr val="7030A0"/>
                </a:solidFill>
                <a:effectLst/>
              </a:rPr>
              <a:t>4. </a:t>
            </a:r>
            <a:r>
              <a:rPr lang="en-US" b="1" dirty="0" err="1">
                <a:solidFill>
                  <a:srgbClr val="7030A0"/>
                </a:solidFill>
                <a:effectLst/>
              </a:rPr>
              <a:t>Kategori</a:t>
            </a:r>
            <a:r>
              <a:rPr lang="en-US" b="1" dirty="0">
                <a:solidFill>
                  <a:srgbClr val="7030A0"/>
                </a:solidFill>
                <a:effectLst/>
              </a:rPr>
              <a:t> </a:t>
            </a:r>
            <a:r>
              <a:rPr lang="en-US" b="1" dirty="0" err="1">
                <a:solidFill>
                  <a:srgbClr val="7030A0"/>
                </a:solidFill>
                <a:effectLst/>
              </a:rPr>
              <a:t>Korupsi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953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Berdasarkan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Skala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 smtClean="0"/>
              <a:t>Korupsi</a:t>
            </a:r>
            <a:r>
              <a:rPr lang="en-US" b="1" dirty="0" smtClean="0"/>
              <a:t> </a:t>
            </a:r>
            <a:r>
              <a:rPr lang="en-US" b="1" dirty="0" err="1"/>
              <a:t>Besar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b="1" dirty="0" err="1" smtClean="0"/>
              <a:t>Korupsi</a:t>
            </a:r>
            <a:r>
              <a:rPr lang="en-US" b="1" dirty="0" smtClean="0"/>
              <a:t> Kecil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Berdasarkan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Bentuk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 smtClean="0"/>
              <a:t>Suap</a:t>
            </a:r>
            <a:endParaRPr lang="en-US" b="1" dirty="0" smtClean="0"/>
          </a:p>
          <a:p>
            <a:pPr marL="514350" indent="-514350">
              <a:buAutoNum type="arabicPeriod"/>
            </a:pPr>
            <a:r>
              <a:rPr lang="en-US" b="1" dirty="0" err="1" smtClean="0"/>
              <a:t>Penggelapan</a:t>
            </a:r>
            <a:endParaRPr lang="en-US" b="1" dirty="0" smtClean="0"/>
          </a:p>
          <a:p>
            <a:pPr marL="514350" indent="-514350">
              <a:buAutoNum type="arabicPeriod"/>
            </a:pPr>
            <a:r>
              <a:rPr lang="en-US" b="1" dirty="0" err="1" smtClean="0"/>
              <a:t>Nepotisme</a:t>
            </a:r>
            <a:endParaRPr lang="en-US" b="1" dirty="0" smtClean="0"/>
          </a:p>
          <a:p>
            <a:pPr marL="514350" indent="-514350">
              <a:buAutoNum type="arabicPeriod"/>
            </a:pPr>
            <a:r>
              <a:rPr lang="en-US" b="1" dirty="0" err="1" smtClean="0"/>
              <a:t>Penyalahgunaan</a:t>
            </a:r>
            <a:r>
              <a:rPr lang="en-US" b="1" dirty="0" smtClean="0"/>
              <a:t> </a:t>
            </a:r>
            <a:r>
              <a:rPr lang="en-US" b="1" dirty="0" err="1" smtClean="0"/>
              <a:t>Wewenang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38100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Berdasarkan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Sektor</a:t>
            </a:r>
            <a:r>
              <a:rPr lang="en-US" b="1" dirty="0" smtClean="0">
                <a:solidFill>
                  <a:srgbClr val="00B050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en-US" b="1" dirty="0" err="1" smtClean="0"/>
              <a:t>Korupsi</a:t>
            </a:r>
            <a:r>
              <a:rPr lang="en-US" b="1" dirty="0" smtClean="0"/>
              <a:t> di </a:t>
            </a:r>
            <a:r>
              <a:rPr lang="en-US" b="1" dirty="0" err="1" smtClean="0"/>
              <a:t>Sektor</a:t>
            </a:r>
            <a:r>
              <a:rPr lang="en-US" b="1" dirty="0" smtClean="0"/>
              <a:t> </a:t>
            </a:r>
            <a:r>
              <a:rPr lang="en-US" b="1" dirty="0" err="1" smtClean="0"/>
              <a:t>Publik</a:t>
            </a:r>
            <a:endParaRPr lang="en-US" b="1" dirty="0" smtClean="0"/>
          </a:p>
          <a:p>
            <a:pPr marL="514350" indent="-514350">
              <a:buAutoNum type="arabicPeriod"/>
            </a:pPr>
            <a:r>
              <a:rPr lang="en-US" b="1" dirty="0" err="1" smtClean="0"/>
              <a:t>Korupsi</a:t>
            </a:r>
            <a:r>
              <a:rPr lang="en-US" b="1" dirty="0" smtClean="0"/>
              <a:t> di </a:t>
            </a:r>
            <a:r>
              <a:rPr lang="en-US" b="1" dirty="0" err="1" smtClean="0"/>
              <a:t>Sektor</a:t>
            </a:r>
            <a:r>
              <a:rPr lang="en-US" b="1" dirty="0" smtClean="0"/>
              <a:t> </a:t>
            </a:r>
            <a:r>
              <a:rPr lang="en-US" b="1" dirty="0" err="1" smtClean="0"/>
              <a:t>Swasta</a:t>
            </a:r>
            <a:endParaRPr lang="en-US" b="1" dirty="0"/>
          </a:p>
        </p:txBody>
      </p:sp>
      <p:pic>
        <p:nvPicPr>
          <p:cNvPr id="1026" name="Picture 2" descr="C:\Users\Digital Marketing\Documents\2024\Bahan Ajar\Manajemen Periklanan\korups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3165987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95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rgbClr val="00B050"/>
                </a:solidFill>
                <a:effectLst/>
              </a:rPr>
              <a:t>5. </a:t>
            </a:r>
            <a:r>
              <a:rPr lang="en-US" b="1" dirty="0" err="1">
                <a:solidFill>
                  <a:srgbClr val="00B050"/>
                </a:solidFill>
                <a:effectLst/>
              </a:rPr>
              <a:t>Pendekatan</a:t>
            </a:r>
            <a:r>
              <a:rPr lang="en-US" b="1" dirty="0">
                <a:solidFill>
                  <a:srgbClr val="00B050"/>
                </a:solidFill>
                <a:effectLst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/>
              </a:rPr>
              <a:t>dalam</a:t>
            </a:r>
            <a:r>
              <a:rPr lang="en-US" b="1" dirty="0">
                <a:solidFill>
                  <a:srgbClr val="00B050"/>
                </a:solidFill>
                <a:effectLst/>
              </a:rPr>
              <a:t> </a:t>
            </a:r>
            <a:r>
              <a:rPr lang="en-US" b="1" dirty="0" err="1">
                <a:solidFill>
                  <a:srgbClr val="00B050"/>
                </a:solidFill>
                <a:effectLst/>
              </a:rPr>
              <a:t>Pendidikan</a:t>
            </a:r>
            <a:r>
              <a:rPr lang="en-US" b="1" dirty="0">
                <a:solidFill>
                  <a:srgbClr val="00B050"/>
                </a:solidFill>
                <a:effectLst/>
              </a:rPr>
              <a:t> </a:t>
            </a:r>
            <a:r>
              <a:rPr lang="en-US" b="1" dirty="0" smtClean="0">
                <a:solidFill>
                  <a:srgbClr val="00B050"/>
                </a:solidFill>
                <a:effectLst/>
              </a:rPr>
              <a:t/>
            </a:r>
            <a:br>
              <a:rPr lang="en-US" b="1" dirty="0" smtClean="0">
                <a:solidFill>
                  <a:srgbClr val="00B050"/>
                </a:solidFill>
                <a:effectLst/>
              </a:rPr>
            </a:br>
            <a:r>
              <a:rPr lang="en-US" b="1" dirty="0">
                <a:solidFill>
                  <a:srgbClr val="00B050"/>
                </a:solidFill>
                <a:effectLst/>
              </a:rPr>
              <a:t> </a:t>
            </a:r>
            <a:r>
              <a:rPr lang="en-US" b="1" dirty="0" smtClean="0">
                <a:solidFill>
                  <a:srgbClr val="00B050"/>
                </a:solidFill>
                <a:effectLst/>
              </a:rPr>
              <a:t>    </a:t>
            </a:r>
            <a:r>
              <a:rPr lang="en-US" b="1" dirty="0" err="1" smtClean="0">
                <a:solidFill>
                  <a:srgbClr val="00B050"/>
                </a:solidFill>
                <a:effectLst/>
              </a:rPr>
              <a:t>Karakter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4800600" cy="4114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Pendekatan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Keteladanan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Pendekatan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Pengalaman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Langsung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Pendekatan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Refleksi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Pendekatan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Lingkungan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Sekolah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38100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046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effectLst/>
              </a:rPr>
              <a:t>6. </a:t>
            </a:r>
            <a:r>
              <a:rPr lang="en-US" b="1" dirty="0" err="1">
                <a:effectLst/>
              </a:rPr>
              <a:t>Tantangan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dalam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Pendidikan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Karakter</a:t>
            </a:r>
            <a:r>
              <a:rPr lang="en-US" b="1" dirty="0">
                <a:effectLst/>
              </a:rPr>
              <a:t> </a:t>
            </a: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>
                <a:effectLst/>
              </a:rPr>
              <a:t> </a:t>
            </a:r>
            <a:r>
              <a:rPr lang="en-US" b="1" dirty="0" smtClean="0">
                <a:effectLst/>
              </a:rPr>
              <a:t>    </a:t>
            </a:r>
            <a:r>
              <a:rPr lang="en-US" b="1" dirty="0" err="1" smtClean="0">
                <a:effectLst/>
              </a:rPr>
              <a:t>dan</a:t>
            </a:r>
            <a:r>
              <a:rPr lang="en-US" b="1" dirty="0" smtClean="0">
                <a:effectLst/>
              </a:rPr>
              <a:t> </a:t>
            </a:r>
            <a:r>
              <a:rPr lang="en-US" b="1" dirty="0">
                <a:effectLst/>
              </a:rPr>
              <a:t>Anti </a:t>
            </a:r>
            <a:r>
              <a:rPr lang="en-US" b="1" dirty="0" err="1">
                <a:effectLst/>
              </a:rPr>
              <a:t>Korupsi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2286000"/>
            <a:ext cx="48768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724400" cy="4724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rgbClr val="0070C0"/>
                </a:solidFill>
              </a:rPr>
              <a:t>Kurangnya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Keteladanan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70C0"/>
                </a:solidFill>
              </a:rPr>
              <a:t>Budaya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Korupsi</a:t>
            </a:r>
            <a:r>
              <a:rPr lang="en-US" sz="3200" b="1" dirty="0">
                <a:solidFill>
                  <a:srgbClr val="0070C0"/>
                </a:solidFill>
              </a:rPr>
              <a:t> yang </a:t>
            </a:r>
            <a:r>
              <a:rPr lang="en-US" sz="3200" b="1" dirty="0" err="1">
                <a:solidFill>
                  <a:srgbClr val="0070C0"/>
                </a:solidFill>
              </a:rPr>
              <a:t>Sudah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Mendarah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Daging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70C0"/>
                </a:solidFill>
              </a:rPr>
              <a:t>Pengaruh</a:t>
            </a:r>
            <a:r>
              <a:rPr lang="en-US" sz="3200" b="1" dirty="0">
                <a:solidFill>
                  <a:srgbClr val="0070C0"/>
                </a:solidFill>
              </a:rPr>
              <a:t> Media </a:t>
            </a:r>
            <a:r>
              <a:rPr lang="en-US" sz="3200" b="1" dirty="0" err="1">
                <a:solidFill>
                  <a:srgbClr val="0070C0"/>
                </a:solidFill>
              </a:rPr>
              <a:t>dan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Teknologi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7</a:t>
            </a:r>
            <a:r>
              <a:rPr lang="en-US" b="1" dirty="0">
                <a:effectLst/>
              </a:rPr>
              <a:t>. 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Metode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>
                <a:effectLst/>
              </a:rPr>
              <a:t>Evaluasi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Pendidikan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Karakter</a:t>
            </a:r>
            <a:r>
              <a:rPr lang="en-US" b="1" dirty="0">
                <a:effectLst/>
              </a:rPr>
              <a:t> </a:t>
            </a: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>
                <a:effectLst/>
              </a:rPr>
              <a:t> </a:t>
            </a:r>
            <a:r>
              <a:rPr lang="en-US" b="1" dirty="0" smtClean="0">
                <a:effectLst/>
              </a:rPr>
              <a:t>    </a:t>
            </a:r>
            <a:r>
              <a:rPr lang="en-US" b="1" dirty="0" err="1" smtClean="0">
                <a:effectLst/>
              </a:rPr>
              <a:t>dan</a:t>
            </a:r>
            <a:r>
              <a:rPr lang="en-US" b="1" dirty="0" smtClean="0">
                <a:effectLst/>
              </a:rPr>
              <a:t> </a:t>
            </a:r>
            <a:r>
              <a:rPr lang="en-US" b="1" dirty="0">
                <a:effectLst/>
              </a:rPr>
              <a:t>Anti </a:t>
            </a:r>
            <a:r>
              <a:rPr lang="en-US" b="1" dirty="0" err="1">
                <a:effectLst/>
              </a:rPr>
              <a:t>Korupsi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495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err="1" smtClean="0"/>
              <a:t>Observasi</a:t>
            </a:r>
            <a:r>
              <a:rPr lang="en-US" b="1" dirty="0" smtClean="0"/>
              <a:t> </a:t>
            </a:r>
            <a:r>
              <a:rPr lang="en-US" b="1" dirty="0" err="1" smtClean="0"/>
              <a:t>Perilaku</a:t>
            </a:r>
            <a:endParaRPr lang="en-US" b="1" dirty="0" smtClean="0"/>
          </a:p>
          <a:p>
            <a:pPr marL="514350" indent="-514350">
              <a:buAutoNum type="arabicPeriod"/>
            </a:pPr>
            <a:r>
              <a:rPr lang="en-US" b="1" dirty="0" err="1"/>
              <a:t>Penilaian</a:t>
            </a:r>
            <a:r>
              <a:rPr lang="en-US" b="1" dirty="0"/>
              <a:t> </a:t>
            </a:r>
            <a:r>
              <a:rPr lang="en-US" b="1" dirty="0" err="1" smtClean="0"/>
              <a:t>Diri</a:t>
            </a:r>
            <a:endParaRPr lang="en-US" b="1" dirty="0" smtClean="0"/>
          </a:p>
          <a:p>
            <a:pPr marL="514350" indent="-514350">
              <a:buAutoNum type="arabicPeriod"/>
            </a:pPr>
            <a:r>
              <a:rPr lang="en-US" b="1" dirty="0" err="1"/>
              <a:t>Jurnal</a:t>
            </a:r>
            <a:r>
              <a:rPr lang="en-US" b="1" dirty="0"/>
              <a:t> </a:t>
            </a:r>
            <a:r>
              <a:rPr lang="en-US" b="1" dirty="0" err="1" smtClean="0"/>
              <a:t>Reflektif</a:t>
            </a:r>
            <a:endParaRPr lang="en-US" b="1" dirty="0" smtClean="0"/>
          </a:p>
          <a:p>
            <a:pPr marL="514350" indent="-514350">
              <a:buAutoNum type="arabicPeriod"/>
            </a:pPr>
            <a:r>
              <a:rPr lang="en-US" b="1" dirty="0" err="1"/>
              <a:t>Tes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Kuisioner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19600"/>
            <a:ext cx="7848600" cy="2000250"/>
          </a:xfrm>
        </p:spPr>
      </p:pic>
      <p:pic>
        <p:nvPicPr>
          <p:cNvPr id="2050" name="Picture 2" descr="C:\Users\Digital Marketing\Documents\2024\Bahan Ajar\Manajemen Periklanan\Korupsi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84" y="1524000"/>
            <a:ext cx="426720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>
                <a:solidFill>
                  <a:srgbClr val="0070C0"/>
                </a:solidFill>
                <a:effectLst/>
              </a:rPr>
              <a:t>8</a:t>
            </a:r>
            <a:r>
              <a:rPr lang="en-US" b="1" dirty="0">
                <a:solidFill>
                  <a:srgbClr val="0070C0"/>
                </a:solidFill>
                <a:effectLst/>
              </a:rPr>
              <a:t>. </a:t>
            </a:r>
            <a:r>
              <a:rPr lang="en-US" b="1" dirty="0" err="1">
                <a:solidFill>
                  <a:srgbClr val="0070C0"/>
                </a:solidFill>
                <a:effectLst/>
              </a:rPr>
              <a:t>Peran</a:t>
            </a:r>
            <a:r>
              <a:rPr lang="en-US" b="1" dirty="0">
                <a:solidFill>
                  <a:srgbClr val="0070C0"/>
                </a:solidFill>
                <a:effectLst/>
              </a:rPr>
              <a:t> Orang </a:t>
            </a:r>
            <a:r>
              <a:rPr lang="en-US" b="1" dirty="0" err="1">
                <a:solidFill>
                  <a:srgbClr val="0070C0"/>
                </a:solidFill>
                <a:effectLst/>
              </a:rPr>
              <a:t>Tua</a:t>
            </a:r>
            <a:r>
              <a:rPr lang="en-US" b="1" dirty="0">
                <a:solidFill>
                  <a:srgbClr val="0070C0"/>
                </a:solidFill>
                <a:effectLst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</a:rPr>
              <a:t>dalam</a:t>
            </a:r>
            <a:r>
              <a:rPr lang="en-US" b="1" dirty="0">
                <a:solidFill>
                  <a:srgbClr val="0070C0"/>
                </a:solidFill>
                <a:effectLst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</a:rPr>
              <a:t>Pendidikan</a:t>
            </a:r>
            <a:r>
              <a:rPr lang="en-US" b="1" dirty="0">
                <a:solidFill>
                  <a:srgbClr val="0070C0"/>
                </a:solidFill>
                <a:effectLst/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/>
              </a:rPr>
              <a:t> </a:t>
            </a:r>
            <a:br>
              <a:rPr lang="en-US" b="1" dirty="0" smtClean="0">
                <a:solidFill>
                  <a:srgbClr val="0070C0"/>
                </a:solidFill>
                <a:effectLst/>
              </a:rPr>
            </a:br>
            <a:r>
              <a:rPr lang="en-US" b="1" dirty="0">
                <a:solidFill>
                  <a:srgbClr val="0070C0"/>
                </a:solidFill>
                <a:effectLst/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/>
              </a:rPr>
              <a:t>    </a:t>
            </a:r>
            <a:r>
              <a:rPr lang="en-US" b="1" dirty="0" err="1" smtClean="0">
                <a:solidFill>
                  <a:srgbClr val="0070C0"/>
                </a:solidFill>
                <a:effectLst/>
              </a:rPr>
              <a:t>Karakter</a:t>
            </a:r>
            <a:r>
              <a:rPr lang="en-US" b="1" dirty="0" smtClean="0">
                <a:solidFill>
                  <a:srgbClr val="0070C0"/>
                </a:solidFill>
                <a:effectLst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</a:rPr>
              <a:t>dan</a:t>
            </a:r>
            <a:r>
              <a:rPr lang="en-US" b="1" dirty="0">
                <a:solidFill>
                  <a:srgbClr val="0070C0"/>
                </a:solidFill>
                <a:effectLst/>
              </a:rPr>
              <a:t> Anti </a:t>
            </a:r>
            <a:r>
              <a:rPr lang="en-US" b="1" dirty="0" err="1">
                <a:solidFill>
                  <a:srgbClr val="0070C0"/>
                </a:solidFill>
                <a:effectLst/>
              </a:rPr>
              <a:t>Korupsi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0"/>
            <a:ext cx="4191000" cy="40386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b="1" dirty="0" err="1" smtClean="0"/>
              <a:t>Memberikan</a:t>
            </a:r>
            <a:r>
              <a:rPr lang="en-US" b="1" dirty="0" smtClean="0"/>
              <a:t> </a:t>
            </a:r>
            <a:r>
              <a:rPr lang="en-US" b="1" dirty="0" err="1"/>
              <a:t>Keteladanan</a:t>
            </a:r>
            <a:r>
              <a:rPr lang="en-US" b="1" dirty="0"/>
              <a:t> di </a:t>
            </a:r>
            <a:r>
              <a:rPr lang="en-US" b="1" dirty="0" err="1" smtClean="0"/>
              <a:t>Rumah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b="1" dirty="0" err="1"/>
              <a:t>Mengawasi</a:t>
            </a:r>
            <a:r>
              <a:rPr lang="en-US" b="1" dirty="0"/>
              <a:t> </a:t>
            </a:r>
            <a:r>
              <a:rPr lang="en-US" b="1" dirty="0" err="1"/>
              <a:t>Interaksi</a:t>
            </a:r>
            <a:r>
              <a:rPr lang="en-US" b="1" dirty="0"/>
              <a:t> </a:t>
            </a:r>
            <a:r>
              <a:rPr lang="en-US" b="1" dirty="0" err="1" smtClean="0"/>
              <a:t>Anak</a:t>
            </a:r>
            <a:endParaRPr lang="en-US" b="1" dirty="0" smtClean="0"/>
          </a:p>
          <a:p>
            <a:pPr>
              <a:buFontTx/>
              <a:buChar char="-"/>
            </a:pPr>
            <a:r>
              <a:rPr lang="en-US" b="1" dirty="0" err="1"/>
              <a:t>Memberikan</a:t>
            </a:r>
            <a:r>
              <a:rPr lang="en-US" b="1" dirty="0"/>
              <a:t> </a:t>
            </a:r>
            <a:r>
              <a:rPr lang="en-US" b="1" dirty="0" err="1"/>
              <a:t>Penghargaan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Teguran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5029200" cy="3066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7199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528</TotalTime>
  <Words>149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PowerPoint Presentation</vt:lpstr>
      <vt:lpstr> 1. Ruang Lingkup Pendidikan Karakter </vt:lpstr>
      <vt:lpstr> 2. Kategori Karakter </vt:lpstr>
      <vt:lpstr> 3. Ruang Lingkup Pendidikan Anti Korupsi </vt:lpstr>
      <vt:lpstr> 4. Kategori Korupsi </vt:lpstr>
      <vt:lpstr> 5. Pendekatan dalam Pendidikan       Karakter </vt:lpstr>
      <vt:lpstr> 6. Tantangan dalam Pendidikan Karakter       dan Anti Korupsi </vt:lpstr>
      <vt:lpstr> 7.  Metode Evaluasi Pendidikan Karakter       dan Anti Korupsi </vt:lpstr>
      <vt:lpstr> 8. Peran Orang Tua dalam Pendidikan        Karakter dan Anti Korupsi </vt:lpstr>
      <vt:lpstr> 9. Implementasi Pendidikan Anti Korupsi di  Sekolah </vt:lpstr>
      <vt:lpstr> 10. Penegakan Nilai dalam  Kehidupan Nyata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Digital Marketing</dc:creator>
  <cp:lastModifiedBy>Digital Marketing</cp:lastModifiedBy>
  <cp:revision>6</cp:revision>
  <dcterms:created xsi:type="dcterms:W3CDTF">2024-09-30T00:52:32Z</dcterms:created>
  <dcterms:modified xsi:type="dcterms:W3CDTF">2024-09-30T09:41:13Z</dcterms:modified>
</cp:coreProperties>
</file>