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B78B8F0-0E08-4E29-8370-211A6A3FE57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A0075A-5E53-4BB9-8BE0-38078BD56A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3227" y="1981200"/>
            <a:ext cx="8458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 smtClean="0">
              <a:solidFill>
                <a:srgbClr val="0070C0"/>
              </a:solidFill>
            </a:endParaRPr>
          </a:p>
          <a:p>
            <a:r>
              <a:rPr lang="en-US" sz="4000" b="1" dirty="0" smtClean="0">
                <a:solidFill>
                  <a:srgbClr val="0070C0"/>
                </a:solidFill>
              </a:rPr>
              <a:t>BAB  </a:t>
            </a:r>
            <a:r>
              <a:rPr lang="en-US" sz="4000" b="1" dirty="0" smtClean="0">
                <a:solidFill>
                  <a:srgbClr val="0070C0"/>
                </a:solidFill>
              </a:rPr>
              <a:t>III </a:t>
            </a:r>
            <a:r>
              <a:rPr lang="en-US" sz="4000" b="1" dirty="0" smtClean="0">
                <a:solidFill>
                  <a:srgbClr val="0070C0"/>
                </a:solidFill>
              </a:rPr>
              <a:t/>
            </a:r>
            <a:br>
              <a:rPr lang="en-US" sz="4000" b="1" dirty="0" smtClean="0">
                <a:solidFill>
                  <a:srgbClr val="0070C0"/>
                </a:solidFill>
              </a:rPr>
            </a:br>
            <a:r>
              <a:rPr lang="en-US" sz="4900" b="1" dirty="0">
                <a:solidFill>
                  <a:srgbClr val="7030A0"/>
                </a:solidFill>
              </a:rPr>
              <a:t>HAKIKAT MANUSIA</a:t>
            </a:r>
            <a:endParaRPr lang="en-US" sz="4900" dirty="0">
              <a:solidFill>
                <a:srgbClr val="7030A0"/>
              </a:solidFill>
            </a:endParaRPr>
          </a:p>
          <a:p>
            <a:endParaRPr lang="en-US" sz="3700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57800" y="5562599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Lukman</a:t>
            </a:r>
            <a:r>
              <a:rPr lang="en-US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Hakim, S.P., M.M.</a:t>
            </a:r>
            <a:endParaRPr lang="en-US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" y="-13243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209355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igital Marketing\Documents\2024\Bahan Ajar\Manajemen Periklanan\istockphoto-1391352876-612x6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5431848" cy="2574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49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A</a:t>
            </a:r>
            <a:r>
              <a:rPr lang="en-US" b="1" dirty="0">
                <a:effectLst/>
              </a:rPr>
              <a:t>.   PENGERTIAN HAKIKAT MANUSIA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3434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Hakikat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dipelajari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pendekatan</a:t>
            </a:r>
            <a:r>
              <a:rPr lang="en-US" sz="3200" dirty="0"/>
              <a:t> (</a:t>
            </a:r>
            <a:r>
              <a:rPr lang="en-US" sz="3200" i="1" dirty="0"/>
              <a:t>common sense, </a:t>
            </a:r>
            <a:r>
              <a:rPr lang="en-US" sz="3200" i="1" dirty="0" err="1"/>
              <a:t>ilmiah</a:t>
            </a:r>
            <a:r>
              <a:rPr lang="en-US" sz="3200" i="1" dirty="0"/>
              <a:t>, </a:t>
            </a:r>
            <a:r>
              <a:rPr lang="en-US" sz="3200" i="1" dirty="0" err="1"/>
              <a:t>filosofis</a:t>
            </a:r>
            <a:r>
              <a:rPr lang="en-US" sz="3200" i="1" dirty="0"/>
              <a:t>, </a:t>
            </a:r>
            <a:r>
              <a:rPr lang="en-US" sz="3200" i="1" dirty="0" err="1"/>
              <a:t>religi</a:t>
            </a:r>
            <a:r>
              <a:rPr lang="en-US" sz="3200" dirty="0"/>
              <a:t>)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sudut</a:t>
            </a:r>
            <a:r>
              <a:rPr lang="en-US" sz="3200" dirty="0"/>
              <a:t> </a:t>
            </a:r>
            <a:r>
              <a:rPr lang="en-US" sz="3200" dirty="0" err="1"/>
              <a:t>pandang</a:t>
            </a:r>
            <a:r>
              <a:rPr lang="en-US" sz="3200" dirty="0"/>
              <a:t> (</a:t>
            </a:r>
            <a:r>
              <a:rPr lang="en-US" sz="3200" dirty="0" err="1"/>
              <a:t>biologi</a:t>
            </a:r>
            <a:r>
              <a:rPr lang="en-US" sz="3200" dirty="0"/>
              <a:t>, </a:t>
            </a:r>
            <a:r>
              <a:rPr lang="en-US" sz="3200" dirty="0" err="1"/>
              <a:t>sosiologi</a:t>
            </a:r>
            <a:r>
              <a:rPr lang="en-US" sz="3200" dirty="0"/>
              <a:t>, </a:t>
            </a:r>
            <a:r>
              <a:rPr lang="en-US" sz="3200" dirty="0" err="1"/>
              <a:t>antropobiologi</a:t>
            </a:r>
            <a:r>
              <a:rPr lang="en-US" sz="3200" dirty="0"/>
              <a:t>, </a:t>
            </a:r>
            <a:r>
              <a:rPr lang="en-US" sz="3200" dirty="0" err="1"/>
              <a:t>psikologi</a:t>
            </a:r>
            <a:r>
              <a:rPr lang="en-US" sz="3200" dirty="0"/>
              <a:t>, </a:t>
            </a:r>
            <a:r>
              <a:rPr lang="en-US" sz="3200" dirty="0" err="1"/>
              <a:t>politik</a:t>
            </a:r>
            <a:r>
              <a:rPr lang="en-US" sz="3200" dirty="0"/>
              <a:t>).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295400"/>
            <a:ext cx="5257800" cy="36658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218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3400" y="1447800"/>
            <a:ext cx="4191000" cy="3297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381000"/>
            <a:ext cx="5715000" cy="6324600"/>
          </a:xfrm>
        </p:spPr>
        <p:txBody>
          <a:bodyPr>
            <a:noAutofit/>
          </a:bodyPr>
          <a:lstStyle/>
          <a:p>
            <a:r>
              <a:rPr lang="en-US" sz="3200" dirty="0" err="1"/>
              <a:t>Filsafat</a:t>
            </a:r>
            <a:r>
              <a:rPr lang="en-US" sz="3200" dirty="0"/>
              <a:t> </a:t>
            </a:r>
            <a:r>
              <a:rPr lang="en-US" sz="3200" dirty="0" err="1"/>
              <a:t>antropologi</a:t>
            </a:r>
            <a:r>
              <a:rPr lang="en-US" sz="3200" dirty="0"/>
              <a:t> </a:t>
            </a:r>
            <a:r>
              <a:rPr lang="en-US" sz="3200" dirty="0" err="1"/>
              <a:t>berupaya</a:t>
            </a:r>
            <a:r>
              <a:rPr lang="en-US" sz="3200" dirty="0"/>
              <a:t> </a:t>
            </a:r>
            <a:r>
              <a:rPr lang="en-US" sz="3200" dirty="0" err="1"/>
              <a:t>mengungkapkan</a:t>
            </a:r>
            <a:r>
              <a:rPr lang="en-US" sz="3200" dirty="0"/>
              <a:t> </a:t>
            </a:r>
            <a:r>
              <a:rPr lang="en-US" sz="3200" dirty="0" err="1"/>
              <a:t>konsep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/>
              <a:t>sifatnya</a:t>
            </a:r>
            <a:r>
              <a:rPr lang="en-US" sz="3200" dirty="0"/>
              <a:t> </a:t>
            </a:r>
            <a:r>
              <a:rPr lang="en-US" sz="3200" dirty="0" err="1"/>
              <a:t>mendasar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, </a:t>
            </a:r>
            <a:r>
              <a:rPr lang="en-US" sz="3200" dirty="0" err="1"/>
              <a:t>berupaya</a:t>
            </a:r>
            <a:r>
              <a:rPr lang="en-US" sz="3200" dirty="0"/>
              <a:t> </a:t>
            </a:r>
            <a:r>
              <a:rPr lang="en-US" sz="3200" dirty="0" err="1"/>
              <a:t>menemukan</a:t>
            </a:r>
            <a:r>
              <a:rPr lang="en-US" sz="3200" dirty="0"/>
              <a:t> </a:t>
            </a:r>
            <a:r>
              <a:rPr lang="en-US" sz="3200" dirty="0" err="1"/>
              <a:t>karakteristik</a:t>
            </a:r>
            <a:r>
              <a:rPr lang="en-US" sz="3200" dirty="0"/>
              <a:t> yang </a:t>
            </a:r>
            <a:r>
              <a:rPr lang="en-US" sz="3200" dirty="0" err="1"/>
              <a:t>sifatnya</a:t>
            </a:r>
            <a:r>
              <a:rPr lang="en-US" sz="3200" dirty="0"/>
              <a:t> </a:t>
            </a:r>
            <a:r>
              <a:rPr lang="en-US" sz="3200" dirty="0" err="1"/>
              <a:t>mendasar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, </a:t>
            </a:r>
            <a:r>
              <a:rPr lang="en-US" sz="3200" dirty="0" err="1"/>
              <a:t>berupaya</a:t>
            </a:r>
            <a:r>
              <a:rPr lang="en-US" sz="3200" dirty="0"/>
              <a:t> </a:t>
            </a:r>
            <a:r>
              <a:rPr lang="en-US" sz="3200" dirty="0" err="1"/>
              <a:t>menemukan</a:t>
            </a:r>
            <a:r>
              <a:rPr lang="en-US" sz="3200" dirty="0"/>
              <a:t> </a:t>
            </a:r>
            <a:r>
              <a:rPr lang="en-US" sz="3200" dirty="0" err="1"/>
              <a:t>karakteristik</a:t>
            </a:r>
            <a:r>
              <a:rPr lang="en-US" sz="3200" dirty="0"/>
              <a:t> yang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prinsipil</a:t>
            </a:r>
            <a:r>
              <a:rPr lang="en-US" sz="3200" dirty="0"/>
              <a:t> (</a:t>
            </a:r>
            <a:r>
              <a:rPr lang="en-US" sz="3200" dirty="0" err="1"/>
              <a:t>bukan</a:t>
            </a:r>
            <a:r>
              <a:rPr lang="en-US" sz="3200" dirty="0"/>
              <a:t> gradual) </a:t>
            </a:r>
            <a:r>
              <a:rPr lang="en-US" sz="3200" dirty="0" err="1"/>
              <a:t>membedakan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makhluk</a:t>
            </a:r>
            <a:r>
              <a:rPr lang="en-US" sz="3200" dirty="0"/>
              <a:t> </a:t>
            </a:r>
            <a:r>
              <a:rPr lang="en-US" sz="3200" dirty="0" err="1"/>
              <a:t>lainnya</a:t>
            </a:r>
            <a:r>
              <a:rPr lang="en-US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712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Antara </a:t>
            </a:r>
            <a:r>
              <a:rPr lang="en-US" dirty="0">
                <a:effectLst/>
              </a:rPr>
              <a:t>lain </a:t>
            </a:r>
            <a:r>
              <a:rPr lang="en-US" dirty="0" err="1">
                <a:effectLst/>
              </a:rPr>
              <a:t>berkenaan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dengan</a:t>
            </a:r>
            <a:r>
              <a:rPr lang="en-US" dirty="0">
                <a:effectLst/>
              </a:rPr>
              <a:t>: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33528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dirty="0" err="1" smtClean="0"/>
              <a:t>Asal-usul</a:t>
            </a:r>
            <a:r>
              <a:rPr lang="en-US" dirty="0" smtClean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metafisika</a:t>
            </a:r>
            <a:r>
              <a:rPr lang="en-US" dirty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dunia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343400" cy="39624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2050" name="Picture 2" descr="C:\Users\Digital Marketing\Documents\2024\Bahan Ajar\Manajemen Periklanan\karakter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67200"/>
            <a:ext cx="2895600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igital Marketing\Documents\2024\Bahan Ajar\Manajemen Periklanan\karaketer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1000"/>
            <a:ext cx="2133600" cy="2133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14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B</a:t>
            </a:r>
            <a:r>
              <a:rPr lang="en-US" b="1" dirty="0">
                <a:effectLst/>
              </a:rPr>
              <a:t>.   ASPEK-ASPEK HAKIKAT MANUSIA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5181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Makhluk</a:t>
            </a:r>
            <a:r>
              <a:rPr lang="en-US" b="1" dirty="0" smtClean="0"/>
              <a:t> </a:t>
            </a:r>
            <a:r>
              <a:rPr lang="en-US" b="1" dirty="0" err="1" smtClean="0"/>
              <a:t>Tuhan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paling </a:t>
            </a:r>
            <a:r>
              <a:rPr lang="en-US" dirty="0" err="1"/>
              <a:t>sempurna</a:t>
            </a:r>
            <a:r>
              <a:rPr lang="en-US" dirty="0"/>
              <a:t> yang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YME. </a:t>
            </a:r>
            <a:r>
              <a:rPr lang="en-US" dirty="0" err="1"/>
              <a:t>Kesempurnaan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khalifah</a:t>
            </a:r>
            <a:r>
              <a:rPr lang="en-US" dirty="0"/>
              <a:t> di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2590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asal-usul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err="1" smtClean="0"/>
              <a:t>Evolusionisme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err="1" smtClean="0"/>
              <a:t>Kreasionisme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3074" name="Picture 2" descr="C:\Users\Digital Marketing\Documents\2024\Bahan Ajar\Pendidikan Karakter dan Anti Korupsi\Hakekat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064000"/>
            <a:ext cx="279400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229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3429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b="1" dirty="0" err="1" smtClean="0"/>
              <a:t>Makhluk</a:t>
            </a:r>
            <a:r>
              <a:rPr lang="en-US" b="1" dirty="0" smtClean="0"/>
              <a:t> </a:t>
            </a:r>
            <a:r>
              <a:rPr lang="en-US" b="1" dirty="0" err="1" smtClean="0"/>
              <a:t>Individu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yang paling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4419600"/>
            <a:ext cx="4343400" cy="1828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dunianya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4098" name="Picture 2" descr="C:\Users\Digital Marketing\Documents\2024\Bahan Ajar\Pendidikan Karakter dan Anti Korupsi\Hakekat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4724400" cy="314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igital Marketing\Documents\2024\Bahan Ajar\Pendidikan Karakter dan Anti Korupsi\Hakekat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529" y="5029200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75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Theo </a:t>
            </a:r>
            <a:r>
              <a:rPr lang="en-US" dirty="0" err="1"/>
              <a:t>Huijbers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"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kesendirian</a:t>
            </a:r>
            <a:r>
              <a:rPr lang="en-US" dirty="0"/>
              <a:t> yang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kata </a:t>
            </a:r>
            <a:r>
              <a:rPr lang="en-US" dirty="0" err="1"/>
              <a:t>pribadi</a:t>
            </a:r>
            <a:r>
              <a:rPr lang="en-US" dirty="0"/>
              <a:t>" (</a:t>
            </a:r>
            <a:r>
              <a:rPr lang="en-US" dirty="0" err="1"/>
              <a:t>Soerjanto</a:t>
            </a:r>
            <a:r>
              <a:rPr lang="en-US" dirty="0"/>
              <a:t> P. </a:t>
            </a:r>
            <a:r>
              <a:rPr lang="en-US" dirty="0" err="1"/>
              <a:t>dan</a:t>
            </a:r>
            <a:r>
              <a:rPr lang="en-US" dirty="0"/>
              <a:t> K. </a:t>
            </a:r>
            <a:r>
              <a:rPr lang="en-US" dirty="0" err="1"/>
              <a:t>Bertens</a:t>
            </a:r>
            <a:r>
              <a:rPr lang="en-US" dirty="0"/>
              <a:t>, 1983); </a:t>
            </a:r>
            <a:r>
              <a:rPr lang="en-US" dirty="0" err="1"/>
              <a:t>adapun</a:t>
            </a:r>
            <a:r>
              <a:rPr lang="en-US" dirty="0"/>
              <a:t> Iqbal </a:t>
            </a:r>
            <a:r>
              <a:rPr lang="en-US" dirty="0" err="1"/>
              <a:t>menyatakannya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individualitas</a:t>
            </a:r>
            <a:r>
              <a:rPr lang="en-US" dirty="0"/>
              <a:t>   </a:t>
            </a:r>
            <a:r>
              <a:rPr lang="en-US" dirty="0" err="1"/>
              <a:t>atau</a:t>
            </a:r>
            <a:r>
              <a:rPr lang="en-US" dirty="0"/>
              <a:t>   </a:t>
            </a:r>
            <a:r>
              <a:rPr lang="en-US" dirty="0" err="1"/>
              <a:t>khudi</a:t>
            </a:r>
            <a:r>
              <a:rPr lang="en-US" dirty="0"/>
              <a:t>   (K.G.   </a:t>
            </a:r>
            <a:r>
              <a:rPr lang="en-US" dirty="0" err="1"/>
              <a:t>Syaiyidain</a:t>
            </a:r>
            <a:r>
              <a:rPr lang="en-US" dirty="0"/>
              <a:t>, </a:t>
            </a:r>
            <a:r>
              <a:rPr lang="en-US" dirty="0" err="1"/>
              <a:t>Kembar</a:t>
            </a:r>
            <a:r>
              <a:rPr lang="en-US" dirty="0"/>
              <a:t> Siam 1954).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219200"/>
            <a:ext cx="5257800" cy="41932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6094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44" y="1600200"/>
            <a:ext cx="2434512" cy="4724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0400" y="1066800"/>
            <a:ext cx="5791200" cy="5791200"/>
          </a:xfrm>
        </p:spPr>
        <p:txBody>
          <a:bodyPr>
            <a:normAutofit/>
          </a:bodyPr>
          <a:lstStyle/>
          <a:p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Aristoteles </a:t>
            </a:r>
            <a:r>
              <a:rPr lang="en-US" dirty="0" err="1"/>
              <a:t>menyebut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 (Ernst Cassirer, 1987).</a:t>
            </a:r>
          </a:p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timbal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masyarakatnya</a:t>
            </a:r>
            <a:r>
              <a:rPr lang="en-US" dirty="0"/>
              <a:t>. Ernst Cassirer </a:t>
            </a:r>
            <a:r>
              <a:rPr lang="en-US" dirty="0" err="1"/>
              <a:t>menyatakan</a:t>
            </a:r>
            <a:r>
              <a:rPr lang="en-US" dirty="0"/>
              <a:t>: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takkan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takkan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individualitasnya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perantaraan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44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724400" cy="33528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Makluk</a:t>
            </a:r>
            <a:r>
              <a:rPr lang="en-US" b="1" dirty="0" smtClean="0"/>
              <a:t> </a:t>
            </a:r>
            <a:r>
              <a:rPr lang="en-US" b="1" dirty="0" err="1" smtClean="0"/>
              <a:t>Berbudaya</a:t>
            </a:r>
            <a:endParaRPr lang="en-US" b="1" dirty="0" smtClean="0"/>
          </a:p>
          <a:p>
            <a:pPr>
              <a:buFontTx/>
              <a:buChar char="-"/>
            </a:pP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makhluk</a:t>
            </a:r>
            <a:r>
              <a:rPr lang="en-US" b="1" dirty="0" smtClean="0"/>
              <a:t> </a:t>
            </a:r>
            <a:r>
              <a:rPr lang="en-US" b="1" dirty="0" err="1" smtClean="0"/>
              <a:t>Susila</a:t>
            </a:r>
            <a:endParaRPr lang="en-US" b="1" dirty="0" smtClean="0"/>
          </a:p>
          <a:p>
            <a:pPr>
              <a:buFontTx/>
              <a:buChar char="-"/>
            </a:pP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Makhluk</a:t>
            </a:r>
            <a:r>
              <a:rPr lang="en-US" b="1" dirty="0" smtClean="0"/>
              <a:t> </a:t>
            </a:r>
            <a:r>
              <a:rPr lang="en-US" b="1" dirty="0" err="1" smtClean="0"/>
              <a:t>Beragama</a:t>
            </a:r>
            <a:endParaRPr lang="en-US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2000"/>
            <a:ext cx="8382000" cy="2171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2" name="Picture 2" descr="C:\Users\Digital Marketing\Documents\2024\Bahan Ajar\Pendidikan Karakter dan Anti Korupsi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762000"/>
            <a:ext cx="3581400" cy="3581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962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336</TotalTime>
  <Words>319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PowerPoint Presentation</vt:lpstr>
      <vt:lpstr> A.   PENGERTIAN HAKIKAT MANUSIA </vt:lpstr>
      <vt:lpstr>PowerPoint Presentation</vt:lpstr>
      <vt:lpstr> Antara lain berkenaan dengan:  </vt:lpstr>
      <vt:lpstr> B.   ASPEK-ASPEK HAKIKAT MANUSIA </vt:lpstr>
      <vt:lpstr>Lanjutan….</vt:lpstr>
      <vt:lpstr>Lanjutan…</vt:lpstr>
      <vt:lpstr>Lanjutan….</vt:lpstr>
      <vt:lpstr>Lanjutan….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8</cp:revision>
  <dcterms:created xsi:type="dcterms:W3CDTF">2024-10-08T00:25:05Z</dcterms:created>
  <dcterms:modified xsi:type="dcterms:W3CDTF">2024-10-08T06:01:55Z</dcterms:modified>
</cp:coreProperties>
</file>