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D143AA-4A60-4F24-9A32-56F66282627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91D6E56-475A-4973-AB44-989F2858201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40" y="1567288"/>
            <a:ext cx="8959644" cy="21273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BAB IV  </a:t>
            </a:r>
            <a:br>
              <a:rPr lang="en-US" dirty="0" smtClean="0"/>
            </a:br>
            <a:r>
              <a:rPr lang="en-US" sz="4400" dirty="0" smtClean="0">
                <a:effectLst/>
                <a:cs typeface="Aharoni" panose="02010803020104030203" pitchFamily="2" charset="-79"/>
              </a:rPr>
              <a:t>PENYEBAB</a:t>
            </a:r>
            <a:r>
              <a:rPr lang="en-US" sz="4400" dirty="0">
                <a:effectLst/>
                <a:cs typeface="Aharoni" panose="02010803020104030203" pitchFamily="2" charset="-79"/>
              </a:rPr>
              <a:t>, MOTIVASI, DAN </a:t>
            </a:r>
            <a:r>
              <a:rPr lang="en-US" sz="44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4400" dirty="0" smtClean="0">
                <a:effectLst/>
                <a:cs typeface="Aharoni" panose="02010803020104030203" pitchFamily="2" charset="-79"/>
              </a:rPr>
            </a:br>
            <a:r>
              <a:rPr lang="en-US" sz="4400" dirty="0" smtClean="0">
                <a:effectLst/>
                <a:cs typeface="Aharoni" panose="02010803020104030203" pitchFamily="2" charset="-79"/>
              </a:rPr>
              <a:t>CIRI </a:t>
            </a:r>
            <a:r>
              <a:rPr lang="en-US" sz="4400" dirty="0">
                <a:effectLst/>
                <a:cs typeface="Aharoni" panose="02010803020104030203" pitchFamily="2" charset="-79"/>
              </a:rPr>
              <a:t>PERILAKU KORUPTIF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6002348"/>
            <a:ext cx="3276600" cy="430827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+mj-lt"/>
              </a:rPr>
              <a:t>Lukman</a:t>
            </a:r>
            <a:r>
              <a:rPr lang="en-US" dirty="0" smtClean="0">
                <a:latin typeface="+mj-lt"/>
              </a:rPr>
              <a:t> Hakim, S.P.,M.M.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C:\Users\digital marketing\Documents\2021\Oktober\t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144000" cy="15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3897" y="3897317"/>
            <a:ext cx="5015858" cy="3027746"/>
            <a:chOff x="455386" y="178139"/>
            <a:chExt cx="11234055" cy="6279811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6" name="Rounded Rectangle 5"/>
            <p:cNvSpPr/>
            <p:nvPr/>
          </p:nvSpPr>
          <p:spPr>
            <a:xfrm>
              <a:off x="455386" y="1056820"/>
              <a:ext cx="595085" cy="49463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50471" y="17140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45556" y="10568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40641" y="4829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1758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412671" y="184739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00775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02841" y="61628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197926" y="1835487"/>
              <a:ext cx="595085" cy="32889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74871" y="178139"/>
              <a:ext cx="595085" cy="62798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369956" y="835363"/>
              <a:ext cx="595085" cy="486058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9650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601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3707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732156" y="19807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3272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223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0499271" y="14568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1094356" y="859174"/>
              <a:ext cx="595085" cy="54463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17087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</a:t>
            </a: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/>
              <a:t>Penyebab</a:t>
            </a:r>
            <a:r>
              <a:rPr lang="en-US" b="1" dirty="0"/>
              <a:t> </a:t>
            </a:r>
            <a:r>
              <a:rPr lang="en-US" b="1" dirty="0" err="1"/>
              <a:t>Korupsi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9622"/>
            <a:ext cx="3124200" cy="485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770501"/>
            <a:ext cx="5264944" cy="2725299"/>
          </a:xfrm>
        </p:spPr>
        <p:txBody>
          <a:bodyPr>
            <a:noAutofit/>
          </a:bodyPr>
          <a:lstStyle/>
          <a:p>
            <a:pPr marL="582930" indent="-514350">
              <a:buAutoNum type="arabicPeriod"/>
            </a:pPr>
            <a:r>
              <a:rPr lang="en-US" sz="3200" b="1" dirty="0" err="1" smtClean="0"/>
              <a:t>Teori</a:t>
            </a:r>
            <a:r>
              <a:rPr lang="en-US" sz="3200" b="1" dirty="0" smtClean="0"/>
              <a:t> </a:t>
            </a:r>
            <a:r>
              <a:rPr lang="en-US" sz="3200" b="1" dirty="0"/>
              <a:t>Triangle Fraud </a:t>
            </a:r>
            <a:r>
              <a:rPr lang="en-US" sz="3200" b="1" dirty="0" smtClean="0"/>
              <a:t> </a:t>
            </a:r>
          </a:p>
          <a:p>
            <a:pPr marL="6858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(Donald </a:t>
            </a:r>
            <a:r>
              <a:rPr lang="en-US" sz="3200" b="1" dirty="0"/>
              <a:t>R. </a:t>
            </a:r>
            <a:r>
              <a:rPr lang="en-US" sz="3200" b="1" dirty="0" err="1"/>
              <a:t>Cressey</a:t>
            </a:r>
            <a:r>
              <a:rPr lang="en-US" sz="3200" b="1" dirty="0" smtClean="0"/>
              <a:t>).</a:t>
            </a:r>
          </a:p>
          <a:p>
            <a:pPr>
              <a:buFontTx/>
              <a:buChar char="-"/>
            </a:pPr>
            <a:r>
              <a:rPr lang="en-US" sz="3200" i="1" dirty="0"/>
              <a:t>P</a:t>
            </a:r>
            <a:r>
              <a:rPr lang="en-US" sz="3200" i="1" dirty="0" smtClean="0"/>
              <a:t>ressure</a:t>
            </a:r>
          </a:p>
          <a:p>
            <a:pPr>
              <a:buFontTx/>
              <a:buChar char="-"/>
            </a:pPr>
            <a:r>
              <a:rPr lang="en-US" sz="3200" i="1" dirty="0"/>
              <a:t>O</a:t>
            </a:r>
            <a:r>
              <a:rPr lang="en-US" sz="3200" i="1" dirty="0" smtClean="0"/>
              <a:t>pportunity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err="1"/>
              <a:t>R</a:t>
            </a:r>
            <a:r>
              <a:rPr lang="en-US" sz="3200" dirty="0" err="1" smtClean="0"/>
              <a:t>asionalisasi</a:t>
            </a:r>
            <a:endParaRPr lang="en-US" sz="3200" dirty="0"/>
          </a:p>
        </p:txBody>
      </p:sp>
      <p:pic>
        <p:nvPicPr>
          <p:cNvPr id="1026" name="Picture 2" descr="C:\Users\Digital Marketing\Documents\2024\Bahan Ajar\Pendidikan Karakter dan Anti Korupsi\Tik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4572000" cy="161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0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457201"/>
            <a:ext cx="4038600" cy="3428999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3200" dirty="0" smtClean="0"/>
              <a:t>2. </a:t>
            </a:r>
            <a:r>
              <a:rPr lang="en-US" sz="3200" b="1" dirty="0" err="1"/>
              <a:t>Teori</a:t>
            </a:r>
            <a:r>
              <a:rPr lang="en-US" sz="3200" b="1" dirty="0"/>
              <a:t> GONE (Jack </a:t>
            </a:r>
            <a:endParaRPr lang="en-US" sz="3200" b="1" dirty="0" smtClean="0"/>
          </a:p>
          <a:p>
            <a:pPr marL="6858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</a:t>
            </a:r>
            <a:r>
              <a:rPr lang="en-US" sz="3200" b="1" dirty="0" err="1" smtClean="0"/>
              <a:t>Bologne</a:t>
            </a:r>
            <a:r>
              <a:rPr lang="en-US" sz="3200" b="1" dirty="0" smtClean="0"/>
              <a:t>).</a:t>
            </a:r>
          </a:p>
          <a:p>
            <a:pPr>
              <a:buFontTx/>
              <a:buChar char="-"/>
            </a:pPr>
            <a:r>
              <a:rPr lang="en-US" sz="3200" i="1" dirty="0" smtClean="0"/>
              <a:t>Greed</a:t>
            </a:r>
          </a:p>
          <a:p>
            <a:pPr>
              <a:buFontTx/>
              <a:buChar char="-"/>
            </a:pPr>
            <a:r>
              <a:rPr lang="en-US" sz="3200" i="1" dirty="0" smtClean="0"/>
              <a:t>Opportunity</a:t>
            </a:r>
          </a:p>
          <a:p>
            <a:pPr>
              <a:buFontTx/>
              <a:buChar char="-"/>
            </a:pPr>
            <a:r>
              <a:rPr lang="en-US" sz="3200" i="1" dirty="0" smtClean="0"/>
              <a:t>Needs</a:t>
            </a:r>
          </a:p>
          <a:p>
            <a:pPr>
              <a:buFontTx/>
              <a:buChar char="-"/>
            </a:pPr>
            <a:r>
              <a:rPr lang="en-US" sz="3200" i="1" dirty="0" smtClean="0"/>
              <a:t>Expose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4419600"/>
            <a:ext cx="4038600" cy="2209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3200" dirty="0" smtClean="0"/>
              <a:t>3. </a:t>
            </a:r>
            <a:r>
              <a:rPr lang="en-US" sz="3200" b="1" dirty="0" err="1"/>
              <a:t>Teori</a:t>
            </a:r>
            <a:r>
              <a:rPr lang="en-US" sz="3200" b="1" dirty="0"/>
              <a:t> CDMA </a:t>
            </a:r>
            <a:endParaRPr lang="en-US" sz="3200" b="1" dirty="0" smtClean="0"/>
          </a:p>
          <a:p>
            <a:pPr marL="6858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(Robert </a:t>
            </a:r>
            <a:r>
              <a:rPr lang="en-US" sz="3200" b="1" dirty="0" err="1"/>
              <a:t>Klitgaard</a:t>
            </a:r>
            <a:r>
              <a:rPr lang="en-US" sz="3200" b="1" dirty="0" smtClean="0"/>
              <a:t>).</a:t>
            </a:r>
          </a:p>
          <a:p>
            <a:pPr>
              <a:buFontTx/>
              <a:buChar char="-"/>
            </a:pPr>
            <a:r>
              <a:rPr lang="en-US" sz="3200" i="1" dirty="0" smtClean="0"/>
              <a:t>Monopoly</a:t>
            </a:r>
          </a:p>
          <a:p>
            <a:pPr>
              <a:buFontTx/>
              <a:buChar char="-"/>
            </a:pPr>
            <a:r>
              <a:rPr lang="en-US" sz="3200" i="1" dirty="0" smtClean="0"/>
              <a:t>Accountability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pic>
        <p:nvPicPr>
          <p:cNvPr id="2050" name="Picture 2" descr="C:\Users\Digital Marketing\Documents\2024\Bahan Ajar\Pendidikan Karakter dan Anti Korupsi\Tik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100512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gital Marketing\Documents\2024\Bahan Ajar\Pendidikan Karakter dan Anti Korupsi\Tiku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2" y="3886200"/>
            <a:ext cx="3962400" cy="233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35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Faktor2 </a:t>
            </a:r>
            <a:r>
              <a:rPr lang="en-US" sz="3200" b="1" dirty="0" err="1" smtClean="0"/>
              <a:t>Penyebab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Korupsi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Secara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Umum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4038600" cy="5257799"/>
          </a:xfrm>
        </p:spPr>
        <p:txBody>
          <a:bodyPr>
            <a:normAutofit/>
          </a:bodyPr>
          <a:lstStyle/>
          <a:p>
            <a:pPr marL="582930" indent="-514350">
              <a:buAutoNum type="arabicPeriod"/>
            </a:pPr>
            <a:r>
              <a:rPr lang="en-US" sz="3200" b="1" dirty="0" err="1" smtClean="0"/>
              <a:t>Faktor</a:t>
            </a:r>
            <a:r>
              <a:rPr lang="en-US" sz="3200" b="1" dirty="0" smtClean="0"/>
              <a:t> Internal</a:t>
            </a:r>
          </a:p>
          <a:p>
            <a:pPr marL="582930" indent="-514350">
              <a:buAutoNum type="alphaLcPeriod"/>
            </a:pPr>
            <a:r>
              <a:rPr lang="en-US" b="1" dirty="0" err="1" smtClean="0"/>
              <a:t>Aspek</a:t>
            </a:r>
            <a:r>
              <a:rPr lang="en-US" b="1" dirty="0" smtClean="0"/>
              <a:t> </a:t>
            </a:r>
            <a:r>
              <a:rPr lang="en-US" b="1" dirty="0"/>
              <a:t>Moral</a:t>
            </a:r>
            <a:r>
              <a:rPr lang="en-US" b="1" dirty="0" smtClean="0"/>
              <a:t>.</a:t>
            </a:r>
          </a:p>
          <a:p>
            <a:pPr marL="68580" indent="0">
              <a:buNone/>
            </a:pPr>
            <a:endParaRPr lang="en-US" b="1" dirty="0" smtClean="0"/>
          </a:p>
          <a:p>
            <a:pPr marL="68580" indent="0">
              <a:buNone/>
            </a:pPr>
            <a:r>
              <a:rPr lang="en-US" b="1" dirty="0" smtClean="0"/>
              <a:t>b.  </a:t>
            </a:r>
            <a:r>
              <a:rPr lang="en-US" b="1" dirty="0" err="1" smtClean="0"/>
              <a:t>Aspek</a:t>
            </a:r>
            <a:r>
              <a:rPr lang="en-US" b="1" dirty="0" smtClean="0"/>
              <a:t> </a:t>
            </a:r>
            <a:r>
              <a:rPr lang="en-US" b="1" dirty="0" err="1" smtClean="0"/>
              <a:t>Sikap</a:t>
            </a:r>
            <a:r>
              <a:rPr lang="en-US" b="1" dirty="0" smtClean="0"/>
              <a:t>/</a:t>
            </a:r>
            <a:r>
              <a:rPr lang="en-US" b="1" dirty="0" err="1" smtClean="0"/>
              <a:t>Perilaku</a:t>
            </a:r>
            <a:endParaRPr lang="en-US" b="1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 smtClean="0"/>
              <a:t>Sifat</a:t>
            </a:r>
            <a:r>
              <a:rPr lang="en-US" b="1" dirty="0" smtClean="0"/>
              <a:t> </a:t>
            </a:r>
            <a:r>
              <a:rPr lang="en-US" b="1" dirty="0" err="1"/>
              <a:t>Tamak</a:t>
            </a:r>
            <a:r>
              <a:rPr lang="en-US" b="1" dirty="0"/>
              <a:t>/</a:t>
            </a:r>
            <a:r>
              <a:rPr lang="en-US" b="1" dirty="0" err="1"/>
              <a:t>Rakus</a:t>
            </a:r>
            <a:r>
              <a:rPr lang="en-US" b="1" dirty="0" smtClean="0"/>
              <a:t>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/>
              <a:t>Gaya </a:t>
            </a:r>
            <a:r>
              <a:rPr lang="en-US" b="1" dirty="0" err="1"/>
              <a:t>hidup</a:t>
            </a:r>
            <a:r>
              <a:rPr lang="en-US" b="1" dirty="0"/>
              <a:t> yang </a:t>
            </a:r>
            <a:r>
              <a:rPr lang="en-US" b="1" dirty="0" err="1"/>
              <a:t>konsumtif</a:t>
            </a:r>
            <a:r>
              <a:rPr lang="en-US" b="1" dirty="0" smtClean="0"/>
              <a:t>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yang </a:t>
            </a:r>
            <a:r>
              <a:rPr lang="en-US" b="1" dirty="0" err="1"/>
              <a:t>mendesak</a:t>
            </a:r>
            <a:r>
              <a:rPr lang="en-US" b="1" dirty="0" smtClean="0"/>
              <a:t>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dirty="0" smtClean="0"/>
          </a:p>
          <a:p>
            <a:pPr marL="68580" indent="0">
              <a:buNone/>
            </a:pPr>
            <a:r>
              <a:rPr lang="en-US" b="1" dirty="0"/>
              <a:t>c. </a:t>
            </a:r>
            <a:r>
              <a:rPr lang="en-US" b="1" dirty="0" smtClean="0"/>
              <a:t> </a:t>
            </a:r>
            <a:r>
              <a:rPr lang="en-US" b="1" dirty="0" err="1" smtClean="0"/>
              <a:t>Aspek</a:t>
            </a:r>
            <a:r>
              <a:rPr lang="en-US" b="1" dirty="0" smtClean="0"/>
              <a:t> </a:t>
            </a:r>
            <a:r>
              <a:rPr lang="en-US" b="1" dirty="0" err="1"/>
              <a:t>Sosial</a:t>
            </a:r>
            <a:r>
              <a:rPr lang="en-US" b="1" dirty="0"/>
              <a:t>. </a:t>
            </a:r>
            <a:endParaRPr lang="en-US" dirty="0"/>
          </a:p>
          <a:p>
            <a:pPr>
              <a:buFontTx/>
              <a:buChar char="-"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371600"/>
            <a:ext cx="4038600" cy="510539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3074" name="Picture 2" descr="C:\Users\Digital Marketing\Documents\2024\Bahan Ajar\Pendidikan Karakter dan Anti Korupsi\Tiku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85875"/>
            <a:ext cx="4048125" cy="389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686800" cy="914400"/>
          </a:xfrm>
        </p:spPr>
        <p:txBody>
          <a:bodyPr/>
          <a:lstStyle/>
          <a:p>
            <a:r>
              <a:rPr lang="en-US" sz="3200" b="1" dirty="0"/>
              <a:t>B. </a:t>
            </a:r>
            <a:r>
              <a:rPr lang="en-US" sz="3200" b="1" dirty="0" err="1" smtClean="0"/>
              <a:t>Motivasi</a:t>
            </a:r>
            <a:r>
              <a:rPr lang="en-US" sz="3200" b="1" dirty="0" smtClean="0"/>
              <a:t> </a:t>
            </a:r>
            <a:r>
              <a:rPr lang="en-US" sz="3200" b="1" dirty="0" err="1"/>
              <a:t>Seseorang</a:t>
            </a:r>
            <a:r>
              <a:rPr lang="en-US" sz="3200" b="1" dirty="0"/>
              <a:t> </a:t>
            </a:r>
            <a:r>
              <a:rPr lang="en-US" sz="3200" b="1" dirty="0" err="1"/>
              <a:t>Melakukan</a:t>
            </a:r>
            <a:r>
              <a:rPr lang="en-US" sz="3200" b="1" dirty="0"/>
              <a:t> </a:t>
            </a:r>
            <a:r>
              <a:rPr lang="en-US" sz="3200" b="1" dirty="0" err="1"/>
              <a:t>Korupsi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523999"/>
            <a:ext cx="4717256" cy="4800601"/>
          </a:xfrm>
        </p:spPr>
        <p:txBody>
          <a:bodyPr/>
          <a:lstStyle/>
          <a:p>
            <a:pPr marL="68580" indent="0">
              <a:buNone/>
            </a:pPr>
            <a:r>
              <a:rPr lang="en-US" dirty="0" err="1"/>
              <a:t>Dellaportas</a:t>
            </a:r>
            <a:r>
              <a:rPr lang="en-US" dirty="0"/>
              <a:t> (2013)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  <a:p>
            <a:pPr marL="582930" indent="-514350">
              <a:buAutoNum type="alphaLcPeriod"/>
            </a:pPr>
            <a:r>
              <a:rPr lang="en-US" b="1" dirty="0" err="1" smtClean="0"/>
              <a:t>Adanya</a:t>
            </a:r>
            <a:r>
              <a:rPr lang="en-US" b="1" dirty="0" smtClean="0"/>
              <a:t> </a:t>
            </a:r>
            <a:r>
              <a:rPr lang="en-US" b="1" dirty="0" err="1"/>
              <a:t>Tekanan</a:t>
            </a:r>
            <a:r>
              <a:rPr lang="en-US" b="1" dirty="0"/>
              <a:t> </a:t>
            </a:r>
            <a:r>
              <a:rPr lang="en-US" b="1" dirty="0" err="1" smtClean="0"/>
              <a:t>finansial</a:t>
            </a:r>
            <a:endParaRPr lang="en-US" b="1" dirty="0" smtClean="0"/>
          </a:p>
          <a:p>
            <a:pPr marL="582930" indent="-514350">
              <a:buAutoNum type="alphaLcPeriod"/>
            </a:pPr>
            <a:r>
              <a:rPr lang="en-US" b="1" dirty="0" err="1"/>
              <a:t>Tekanan</a:t>
            </a:r>
            <a:r>
              <a:rPr lang="en-US" b="1" dirty="0"/>
              <a:t> </a:t>
            </a:r>
            <a:r>
              <a:rPr lang="en-US" b="1" dirty="0" err="1"/>
              <a:t>pekerjaan</a:t>
            </a:r>
            <a:r>
              <a:rPr lang="en-US" b="1" dirty="0" smtClean="0"/>
              <a:t>.</a:t>
            </a:r>
          </a:p>
          <a:p>
            <a:pPr marL="582930" indent="-514350">
              <a:buFont typeface="Wingdings"/>
              <a:buAutoNum type="alphaLcPeriod"/>
            </a:pPr>
            <a:r>
              <a:rPr lang="en-US" b="1" dirty="0" err="1"/>
              <a:t>Tekanan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peluang</a:t>
            </a:r>
            <a:r>
              <a:rPr lang="en-US" b="1" dirty="0"/>
              <a:t> </a:t>
            </a:r>
            <a:r>
              <a:rPr lang="en-US" b="1" dirty="0" err="1"/>
              <a:t>karir</a:t>
            </a:r>
            <a:r>
              <a:rPr lang="en-US" b="1" dirty="0"/>
              <a:t>.</a:t>
            </a:r>
            <a:endParaRPr lang="en-US" dirty="0"/>
          </a:p>
          <a:p>
            <a:pPr marL="582930" indent="-514350">
              <a:buFont typeface="Wingdings"/>
              <a:buAutoNum type="alphaLcPeriod"/>
            </a:pPr>
            <a:r>
              <a:rPr lang="en-US" b="1" dirty="0" err="1"/>
              <a:t>Tekanan</a:t>
            </a:r>
            <a:r>
              <a:rPr lang="en-US" b="1" dirty="0"/>
              <a:t> lain.</a:t>
            </a:r>
            <a:endParaRPr lang="en-US" dirty="0"/>
          </a:p>
          <a:p>
            <a:pPr marL="582930" indent="-514350">
              <a:buAutoNum type="alphaLcPeriod"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3589338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835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 </a:t>
            </a:r>
            <a:r>
              <a:rPr lang="en-US" b="1" dirty="0" err="1" smtClean="0"/>
              <a:t>Perilaku</a:t>
            </a:r>
            <a:r>
              <a:rPr lang="en-US" b="1" dirty="0" smtClean="0"/>
              <a:t> </a:t>
            </a:r>
            <a:r>
              <a:rPr lang="en-US" b="1" dirty="0" err="1"/>
              <a:t>Korupsi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2971800" cy="484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371601"/>
            <a:ext cx="4807744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/>
              <a:t>Ada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perilaku</a:t>
            </a:r>
            <a:r>
              <a:rPr lang="en-US" sz="3200" dirty="0"/>
              <a:t> </a:t>
            </a:r>
            <a:r>
              <a:rPr lang="en-US" sz="3200" dirty="0" err="1"/>
              <a:t>koruptif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berikut</a:t>
            </a:r>
            <a:r>
              <a:rPr lang="en-US" sz="3200" dirty="0"/>
              <a:t>:</a:t>
            </a:r>
          </a:p>
          <a:p>
            <a:pPr marL="582930" indent="-514350">
              <a:buAutoNum type="alphaLcPeriod"/>
            </a:pPr>
            <a:r>
              <a:rPr lang="en-US" sz="3200" dirty="0" err="1" smtClean="0"/>
              <a:t>Pelanggaran</a:t>
            </a:r>
            <a:r>
              <a:rPr lang="en-US" sz="3200" dirty="0" smtClean="0"/>
              <a:t> </a:t>
            </a:r>
            <a:r>
              <a:rPr lang="en-US" sz="3200" dirty="0" err="1"/>
              <a:t>Lalu</a:t>
            </a:r>
            <a:r>
              <a:rPr lang="en-US" sz="3200" dirty="0"/>
              <a:t> </a:t>
            </a:r>
            <a:r>
              <a:rPr lang="en-US" sz="3200" dirty="0" err="1" smtClean="0"/>
              <a:t>lintas</a:t>
            </a:r>
            <a:endParaRPr lang="en-US" sz="3200" dirty="0" smtClean="0"/>
          </a:p>
          <a:p>
            <a:pPr marL="582930" indent="-514350">
              <a:buAutoNum type="alphaLcPeriod"/>
            </a:pPr>
            <a:r>
              <a:rPr lang="en-US" sz="3200" dirty="0" err="1"/>
              <a:t>Suap</a:t>
            </a:r>
            <a:r>
              <a:rPr lang="en-US" sz="3200" dirty="0"/>
              <a:t> </a:t>
            </a:r>
            <a:r>
              <a:rPr lang="en-US" sz="3200" dirty="0" err="1"/>
              <a:t>menyuap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kelancaran</a:t>
            </a:r>
            <a:r>
              <a:rPr lang="en-US" sz="3200" dirty="0"/>
              <a:t> </a:t>
            </a:r>
            <a:r>
              <a:rPr lang="en-US" sz="3200" dirty="0" err="1" smtClean="0"/>
              <a:t>izin</a:t>
            </a:r>
            <a:endParaRPr lang="en-US" sz="3200" dirty="0" smtClean="0"/>
          </a:p>
          <a:p>
            <a:pPr marL="582930" indent="-514350">
              <a:buFont typeface="Wingdings"/>
              <a:buAutoNum type="alphaLcPeriod"/>
            </a:pPr>
            <a:r>
              <a:rPr lang="en-US" sz="3200" dirty="0" err="1"/>
              <a:t>Kebiasaan</a:t>
            </a:r>
            <a:r>
              <a:rPr lang="en-US" sz="3200" dirty="0"/>
              <a:t> </a:t>
            </a:r>
            <a:r>
              <a:rPr lang="en-US" sz="3200" dirty="0" err="1"/>
              <a:t>telat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sebagainya</a:t>
            </a:r>
            <a:r>
              <a:rPr lang="en-US" sz="3200" dirty="0"/>
              <a:t>.</a:t>
            </a:r>
          </a:p>
          <a:p>
            <a:pPr marL="582930" indent="-514350">
              <a:buAutoNum type="alphaLcPeriod"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1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2064"/>
            <a:ext cx="8915400" cy="914400"/>
          </a:xfrm>
        </p:spPr>
        <p:txBody>
          <a:bodyPr/>
          <a:lstStyle/>
          <a:p>
            <a:r>
              <a:rPr lang="en-US" sz="3200" b="1" dirty="0"/>
              <a:t>D. </a:t>
            </a:r>
            <a:r>
              <a:rPr lang="en-US" sz="3200" b="1" dirty="0" smtClean="0"/>
              <a:t>Bentuk2 </a:t>
            </a:r>
            <a:r>
              <a:rPr lang="en-US" sz="3200" b="1" dirty="0" err="1" smtClean="0"/>
              <a:t>Korupsi</a:t>
            </a:r>
            <a:r>
              <a:rPr lang="en-US" sz="3200" b="1" dirty="0" smtClean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Perilaku</a:t>
            </a:r>
            <a:r>
              <a:rPr lang="en-US" sz="3200" b="1" dirty="0"/>
              <a:t> </a:t>
            </a:r>
            <a:r>
              <a:rPr lang="en-US" sz="3200" b="1" dirty="0" err="1"/>
              <a:t>Korupsi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343275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95401"/>
            <a:ext cx="4731544" cy="3124199"/>
          </a:xfrm>
        </p:spPr>
        <p:txBody>
          <a:bodyPr/>
          <a:lstStyle/>
          <a:p>
            <a:pPr marL="582930" indent="-514350">
              <a:buAutoNum type="arabicPeriod"/>
            </a:pPr>
            <a:r>
              <a:rPr lang="en-US" sz="3200" b="1" dirty="0" err="1" smtClean="0"/>
              <a:t>Pemerasan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marL="582930" indent="-514350">
              <a:buAutoNum type="arabicPeriod"/>
            </a:pPr>
            <a:r>
              <a:rPr lang="en-US" sz="3200" b="1" dirty="0" err="1"/>
              <a:t>Kerugian</a:t>
            </a:r>
            <a:r>
              <a:rPr lang="en-US" sz="3200" b="1" dirty="0"/>
              <a:t> </a:t>
            </a:r>
            <a:r>
              <a:rPr lang="en-US" sz="3200" b="1" dirty="0" err="1"/>
              <a:t>keuangan</a:t>
            </a:r>
            <a:r>
              <a:rPr lang="en-US" sz="3200" b="1" dirty="0"/>
              <a:t> Negara</a:t>
            </a:r>
            <a:r>
              <a:rPr lang="en-US" sz="3200" b="1" dirty="0" smtClean="0"/>
              <a:t>.</a:t>
            </a:r>
          </a:p>
          <a:p>
            <a:pPr marL="582930" indent="-514350">
              <a:buAutoNum type="arabicPeriod"/>
            </a:pPr>
            <a:r>
              <a:rPr lang="en-US" sz="3200" b="1" dirty="0" err="1"/>
              <a:t>Suap</a:t>
            </a:r>
            <a:r>
              <a:rPr lang="en-US" sz="3200" b="1" dirty="0"/>
              <a:t> </a:t>
            </a:r>
            <a:r>
              <a:rPr lang="en-US" sz="3200" b="1" dirty="0" err="1"/>
              <a:t>Menyuap</a:t>
            </a:r>
            <a:r>
              <a:rPr lang="en-US" sz="3200" b="1" dirty="0" smtClean="0"/>
              <a:t>.</a:t>
            </a:r>
          </a:p>
          <a:p>
            <a:pPr marL="582930" indent="-514350">
              <a:buAutoNum type="arabicPeriod"/>
            </a:pPr>
            <a:r>
              <a:rPr lang="en-US" sz="3200" b="1" dirty="0" err="1"/>
              <a:t>Perbuatan</a:t>
            </a:r>
            <a:r>
              <a:rPr lang="en-US" sz="3200" b="1" dirty="0"/>
              <a:t> </a:t>
            </a:r>
            <a:r>
              <a:rPr lang="en-US" sz="3200" b="1" dirty="0" err="1"/>
              <a:t>Curang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4098" name="Picture 2" descr="C:\Users\Digital Marketing\Documents\2024\Bahan Ajar\Pendidikan Karakter dan Anti Korupsi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33568"/>
            <a:ext cx="24384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2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gital Marketing\Documents\2024\Bahan Ajar\Manajemen Periklanan\istockphoto-1391352876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4628122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igital Marketing\Documents\2024\Bahan Ajar\Manajemen Periklanan\Karakt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11361"/>
            <a:ext cx="2362200" cy="2148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35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</TotalTime>
  <Words>163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Metro</vt:lpstr>
      <vt:lpstr> BAB IV   PENYEBAB, MOTIVASI, DAN  CIRI PERILAKU KORUPTIF </vt:lpstr>
      <vt:lpstr>A. Faktor Penyebab Korupsi </vt:lpstr>
      <vt:lpstr>PowerPoint Presentation</vt:lpstr>
      <vt:lpstr>Faktor2 Penyebab Korupsi Secara Umum</vt:lpstr>
      <vt:lpstr>B. Motivasi Seseorang Melakukan Korupsi </vt:lpstr>
      <vt:lpstr>C. Perilaku Korupsi </vt:lpstr>
      <vt:lpstr>D. Bentuk2 Korupsi dan Perilaku Korupsi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IV   PENYEBAB, MOTIVASI, DAN  CIRI PERILAKU KORUPTIF</dc:title>
  <dc:creator>Digital Marketing</dc:creator>
  <cp:lastModifiedBy>Digital Marketing</cp:lastModifiedBy>
  <cp:revision>4</cp:revision>
  <dcterms:created xsi:type="dcterms:W3CDTF">2024-10-14T03:54:47Z</dcterms:created>
  <dcterms:modified xsi:type="dcterms:W3CDTF">2024-10-14T04:34:57Z</dcterms:modified>
</cp:coreProperties>
</file>