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2" r:id="rId2"/>
    <p:sldId id="4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33C5F-24E8-4995-87EC-A9227648E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222BD-8CCD-4631-AFD1-63E87B8BD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D6424-EF0A-4ECC-9BBB-3331E2FC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488D3-55DE-4ADD-AFF3-97A57B97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96211-4906-40CA-AC67-98FE1E92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49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273D-5A1D-4E67-94B5-EFEC7BFF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C797C-392D-4A92-AF2E-F4EB40A1C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D9FDA-B062-4D1A-B2BC-E6AEB1E1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10CC9-2FB8-4C50-9BD9-65E9BD9C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5B39-C975-4009-AA58-AC844FE01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391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F5A7D-485C-4666-9B38-4C037DE07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A30F4-3156-44ED-A629-ABC3B32B3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8C369-8985-498B-AA0F-F99AE92C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13503-2005-40CD-B0B5-09D91B12C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FB78E-B79D-46EA-A73B-F49AB1D1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134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DA524-7080-4E65-9CDB-832F8E57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3EFE9-7014-4ECA-B1B6-F308667D4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B8065-2837-4EC4-9732-B1354642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8EAB5-530F-4754-B8C9-8F25CA54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D2FD-3CB2-4C65-80CA-C7326F5C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127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3E18-8557-4D7B-9B5F-6B8D7CE9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2F23E-86A2-4CF5-9BB0-02FCC0DA1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EBDA5-94E2-4446-86CA-68E6D75E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D9696-F730-4F93-BDC7-3C4FFA8E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60AF7-D4A4-407A-BD06-2EB9C2FC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50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D2518-EDC4-4B2C-88FD-996667CD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AE27A-0E13-454E-97A0-EF3E88F95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B0729-C3E0-41FD-BB2A-68A455C25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E2A87-B1BF-402A-A712-C305A17A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95206-7F73-4C98-A21F-186197B7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70472-4457-4992-A4DB-1D520FE2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061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02B8-EA60-46D7-A30C-95FD75DA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62E36-383D-4472-A14F-7F267579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A3395-8099-402E-9FD0-3BBA87612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7E724-9707-4837-8ED9-A9B80D10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F4E9-08AB-411F-9A35-B1FA455FC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223EC-2829-4E95-89A9-B407BF71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9916D3-861E-415B-ACCB-D0C576D0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DB396-0157-4FB9-93CD-E3A0EB15C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592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4EE72-82AA-4F94-ADBA-A7AD3C05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17B5E-FBBC-4063-A793-5DA66D7E8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4AB4E-B59C-4222-9B57-6C78EAD4F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4B03C-A4ED-4591-A3BC-6F2D3E73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873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C87840-ECAB-42AD-B23B-E22D2E8C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971039-CDD3-42AB-9EA3-27A15B54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DAEA6-F69B-46F3-9AAF-C1824C5B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32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55531-FE18-44A5-8CD6-55B9DAFA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EDD21-D95E-4A0F-842C-E56F9FBCA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7CA86-9832-4D2E-880B-7B2911EE3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B4751-6281-4BF4-8A8F-B3F30106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232C7-F7A2-4E41-B106-64FE699B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D4FDD-E514-407F-8831-64823F80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601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570CF-27D8-441A-8612-007CDADB2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8FBA4-0D23-4997-A5D4-9B5C3968B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133BF6-A9CA-4733-8F3A-DA0759DB7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70442-2C7F-4EFC-8873-303E75B9C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B667A-E26B-4ACC-B12D-01591D4A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83341-3AF0-4F3E-91AD-7A411343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514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AF64F-9BE9-422C-BB43-995B0C6C8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CF316-A417-41F4-AD31-A575535FB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272EC-62CA-4AFA-ABB6-0DC65CDF3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FC440-E5CF-41FE-804D-3B7DEB4CA21A}" type="datetimeFigureOut">
              <a:rPr lang="en-ID" smtClean="0"/>
              <a:t>18/03/2024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3F853-2450-4E26-9BF6-1781FCE02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2BA98-2EBE-4D45-B370-4D02B410A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419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EC024-4290-4E16-86EB-F4E51D322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1F39C1-3F11-453B-88FF-D1BE44DE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10343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PENGEMBANGAN BISNIS</a:t>
            </a:r>
            <a:br>
              <a:rPr lang="en-US" b="1" dirty="0"/>
            </a:br>
            <a:r>
              <a:rPr lang="en-US" b="1" dirty="0" err="1"/>
              <a:t>Pendampingan</a:t>
            </a:r>
            <a:r>
              <a:rPr lang="en-US" b="1" dirty="0"/>
              <a:t> UMKM 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C180C-A410-48A9-AC9A-4FE5C13D6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099"/>
            <a:ext cx="10515600" cy="9572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Pertemuan</a:t>
            </a:r>
            <a:r>
              <a:rPr lang="en-US" dirty="0"/>
              <a:t> 2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6511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C3E7AD-BD6E-46DA-880A-B2B5C56899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2EBC6D3-CEC4-4ECC-AAB0-3BD84436E7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3" t="19816" r="29708" b="9749"/>
          <a:stretch/>
        </p:blipFill>
        <p:spPr>
          <a:xfrm>
            <a:off x="3780397" y="1405847"/>
            <a:ext cx="4782749" cy="4830400"/>
          </a:xfrm>
          <a:prstGeom prst="rect">
            <a:avLst/>
          </a:prstGeom>
        </p:spPr>
      </p:pic>
      <p:grpSp>
        <p:nvGrpSpPr>
          <p:cNvPr id="32" name="object 19">
            <a:extLst>
              <a:ext uri="{FF2B5EF4-FFF2-40B4-BE49-F238E27FC236}">
                <a16:creationId xmlns:a16="http://schemas.microsoft.com/office/drawing/2014/main" id="{418C115D-1A1F-4072-B1C4-64AE34637605}"/>
              </a:ext>
            </a:extLst>
          </p:cNvPr>
          <p:cNvGrpSpPr/>
          <p:nvPr/>
        </p:nvGrpSpPr>
        <p:grpSpPr>
          <a:xfrm>
            <a:off x="156728" y="1810897"/>
            <a:ext cx="2437130" cy="1443358"/>
            <a:chOff x="211772" y="4466780"/>
            <a:chExt cx="2437130" cy="1943735"/>
          </a:xfrm>
        </p:grpSpPr>
        <p:sp>
          <p:nvSpPr>
            <p:cNvPr id="33" name="object 20">
              <a:extLst>
                <a:ext uri="{FF2B5EF4-FFF2-40B4-BE49-F238E27FC236}">
                  <a16:creationId xmlns:a16="http://schemas.microsoft.com/office/drawing/2014/main" id="{156E4297-D362-423D-BED5-4F800A11665F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2091436" y="0"/>
                  </a:moveTo>
                  <a:lnTo>
                    <a:pt x="319532" y="0"/>
                  </a:lnTo>
                  <a:lnTo>
                    <a:pt x="272315" y="3463"/>
                  </a:lnTo>
                  <a:lnTo>
                    <a:pt x="227249" y="13524"/>
                  </a:lnTo>
                  <a:lnTo>
                    <a:pt x="184828" y="29688"/>
                  </a:lnTo>
                  <a:lnTo>
                    <a:pt x="145546" y="51464"/>
                  </a:lnTo>
                  <a:lnTo>
                    <a:pt x="109898" y="78356"/>
                  </a:lnTo>
                  <a:lnTo>
                    <a:pt x="78377" y="109872"/>
                  </a:lnTo>
                  <a:lnTo>
                    <a:pt x="51480" y="145518"/>
                  </a:lnTo>
                  <a:lnTo>
                    <a:pt x="29699" y="184800"/>
                  </a:lnTo>
                  <a:lnTo>
                    <a:pt x="13529" y="227225"/>
                  </a:lnTo>
                  <a:lnTo>
                    <a:pt x="3464" y="272300"/>
                  </a:lnTo>
                  <a:lnTo>
                    <a:pt x="0" y="319531"/>
                  </a:lnTo>
                  <a:lnTo>
                    <a:pt x="0" y="1597659"/>
                  </a:lnTo>
                  <a:lnTo>
                    <a:pt x="3464" y="1644876"/>
                  </a:lnTo>
                  <a:lnTo>
                    <a:pt x="13529" y="1689942"/>
                  </a:lnTo>
                  <a:lnTo>
                    <a:pt x="29699" y="1732363"/>
                  </a:lnTo>
                  <a:lnTo>
                    <a:pt x="51480" y="1771645"/>
                  </a:lnTo>
                  <a:lnTo>
                    <a:pt x="78377" y="1807293"/>
                  </a:lnTo>
                  <a:lnTo>
                    <a:pt x="109898" y="1838814"/>
                  </a:lnTo>
                  <a:lnTo>
                    <a:pt x="145546" y="1865711"/>
                  </a:lnTo>
                  <a:lnTo>
                    <a:pt x="184828" y="1887492"/>
                  </a:lnTo>
                  <a:lnTo>
                    <a:pt x="227249" y="1903662"/>
                  </a:lnTo>
                  <a:lnTo>
                    <a:pt x="272315" y="1913727"/>
                  </a:lnTo>
                  <a:lnTo>
                    <a:pt x="319532" y="1917191"/>
                  </a:lnTo>
                  <a:lnTo>
                    <a:pt x="2091436" y="1917191"/>
                  </a:lnTo>
                  <a:lnTo>
                    <a:pt x="2138667" y="1913727"/>
                  </a:lnTo>
                  <a:lnTo>
                    <a:pt x="2183742" y="1903662"/>
                  </a:lnTo>
                  <a:lnTo>
                    <a:pt x="2226167" y="1887492"/>
                  </a:lnTo>
                  <a:lnTo>
                    <a:pt x="2265449" y="1865711"/>
                  </a:lnTo>
                  <a:lnTo>
                    <a:pt x="2301095" y="1838814"/>
                  </a:lnTo>
                  <a:lnTo>
                    <a:pt x="2332611" y="1807293"/>
                  </a:lnTo>
                  <a:lnTo>
                    <a:pt x="2359503" y="1771645"/>
                  </a:lnTo>
                  <a:lnTo>
                    <a:pt x="2381279" y="1732363"/>
                  </a:lnTo>
                  <a:lnTo>
                    <a:pt x="2397443" y="1689942"/>
                  </a:lnTo>
                  <a:lnTo>
                    <a:pt x="2407504" y="1644876"/>
                  </a:lnTo>
                  <a:lnTo>
                    <a:pt x="2410968" y="1597659"/>
                  </a:lnTo>
                  <a:lnTo>
                    <a:pt x="2410968" y="319531"/>
                  </a:lnTo>
                  <a:lnTo>
                    <a:pt x="2407504" y="272300"/>
                  </a:lnTo>
                  <a:lnTo>
                    <a:pt x="2397443" y="227225"/>
                  </a:lnTo>
                  <a:lnTo>
                    <a:pt x="2381279" y="184800"/>
                  </a:lnTo>
                  <a:lnTo>
                    <a:pt x="2359503" y="145518"/>
                  </a:lnTo>
                  <a:lnTo>
                    <a:pt x="2332611" y="109872"/>
                  </a:lnTo>
                  <a:lnTo>
                    <a:pt x="2301095" y="78356"/>
                  </a:lnTo>
                  <a:lnTo>
                    <a:pt x="2265449" y="51464"/>
                  </a:lnTo>
                  <a:lnTo>
                    <a:pt x="2226167" y="29688"/>
                  </a:lnTo>
                  <a:lnTo>
                    <a:pt x="2183742" y="13524"/>
                  </a:lnTo>
                  <a:lnTo>
                    <a:pt x="2138667" y="3463"/>
                  </a:lnTo>
                  <a:lnTo>
                    <a:pt x="2091436" y="0"/>
                  </a:lnTo>
                  <a:close/>
                </a:path>
              </a:pathLst>
            </a:custGeom>
            <a:solidFill>
              <a:srgbClr val="C4E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21">
              <a:extLst>
                <a:ext uri="{FF2B5EF4-FFF2-40B4-BE49-F238E27FC236}">
                  <a16:creationId xmlns:a16="http://schemas.microsoft.com/office/drawing/2014/main" id="{E3D243E6-EE70-4349-8025-BB6CEF588BF2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0" y="319531"/>
                  </a:moveTo>
                  <a:lnTo>
                    <a:pt x="3464" y="272300"/>
                  </a:lnTo>
                  <a:lnTo>
                    <a:pt x="13529" y="227225"/>
                  </a:lnTo>
                  <a:lnTo>
                    <a:pt x="29699" y="184800"/>
                  </a:lnTo>
                  <a:lnTo>
                    <a:pt x="51480" y="145518"/>
                  </a:lnTo>
                  <a:lnTo>
                    <a:pt x="78377" y="109872"/>
                  </a:lnTo>
                  <a:lnTo>
                    <a:pt x="109898" y="78356"/>
                  </a:lnTo>
                  <a:lnTo>
                    <a:pt x="145546" y="51464"/>
                  </a:lnTo>
                  <a:lnTo>
                    <a:pt x="184828" y="29688"/>
                  </a:lnTo>
                  <a:lnTo>
                    <a:pt x="227249" y="13524"/>
                  </a:lnTo>
                  <a:lnTo>
                    <a:pt x="272315" y="3463"/>
                  </a:lnTo>
                  <a:lnTo>
                    <a:pt x="319532" y="0"/>
                  </a:lnTo>
                  <a:lnTo>
                    <a:pt x="2091436" y="0"/>
                  </a:lnTo>
                  <a:lnTo>
                    <a:pt x="2138667" y="3463"/>
                  </a:lnTo>
                  <a:lnTo>
                    <a:pt x="2183742" y="13524"/>
                  </a:lnTo>
                  <a:lnTo>
                    <a:pt x="2226167" y="29688"/>
                  </a:lnTo>
                  <a:lnTo>
                    <a:pt x="2265449" y="51464"/>
                  </a:lnTo>
                  <a:lnTo>
                    <a:pt x="2301095" y="78356"/>
                  </a:lnTo>
                  <a:lnTo>
                    <a:pt x="2332611" y="109872"/>
                  </a:lnTo>
                  <a:lnTo>
                    <a:pt x="2359503" y="145518"/>
                  </a:lnTo>
                  <a:lnTo>
                    <a:pt x="2381279" y="184800"/>
                  </a:lnTo>
                  <a:lnTo>
                    <a:pt x="2397443" y="227225"/>
                  </a:lnTo>
                  <a:lnTo>
                    <a:pt x="2407504" y="272300"/>
                  </a:lnTo>
                  <a:lnTo>
                    <a:pt x="2410968" y="319531"/>
                  </a:lnTo>
                  <a:lnTo>
                    <a:pt x="2410968" y="1597659"/>
                  </a:lnTo>
                  <a:lnTo>
                    <a:pt x="2407504" y="1644876"/>
                  </a:lnTo>
                  <a:lnTo>
                    <a:pt x="2397443" y="1689942"/>
                  </a:lnTo>
                  <a:lnTo>
                    <a:pt x="2381279" y="1732363"/>
                  </a:lnTo>
                  <a:lnTo>
                    <a:pt x="2359503" y="1771645"/>
                  </a:lnTo>
                  <a:lnTo>
                    <a:pt x="2332611" y="1807293"/>
                  </a:lnTo>
                  <a:lnTo>
                    <a:pt x="2301095" y="1838814"/>
                  </a:lnTo>
                  <a:lnTo>
                    <a:pt x="2265449" y="1865711"/>
                  </a:lnTo>
                  <a:lnTo>
                    <a:pt x="2226167" y="1887492"/>
                  </a:lnTo>
                  <a:lnTo>
                    <a:pt x="2183742" y="1903662"/>
                  </a:lnTo>
                  <a:lnTo>
                    <a:pt x="2138667" y="1913727"/>
                  </a:lnTo>
                  <a:lnTo>
                    <a:pt x="2091436" y="1917191"/>
                  </a:lnTo>
                  <a:lnTo>
                    <a:pt x="319532" y="1917191"/>
                  </a:lnTo>
                  <a:lnTo>
                    <a:pt x="272315" y="1913727"/>
                  </a:lnTo>
                  <a:lnTo>
                    <a:pt x="227249" y="1903662"/>
                  </a:lnTo>
                  <a:lnTo>
                    <a:pt x="184828" y="1887492"/>
                  </a:lnTo>
                  <a:lnTo>
                    <a:pt x="145546" y="1865711"/>
                  </a:lnTo>
                  <a:lnTo>
                    <a:pt x="109898" y="1838814"/>
                  </a:lnTo>
                  <a:lnTo>
                    <a:pt x="78377" y="1807293"/>
                  </a:lnTo>
                  <a:lnTo>
                    <a:pt x="51480" y="1771645"/>
                  </a:lnTo>
                  <a:lnTo>
                    <a:pt x="29699" y="1732363"/>
                  </a:lnTo>
                  <a:lnTo>
                    <a:pt x="13529" y="1689942"/>
                  </a:lnTo>
                  <a:lnTo>
                    <a:pt x="3464" y="1644876"/>
                  </a:lnTo>
                  <a:lnTo>
                    <a:pt x="0" y="1597659"/>
                  </a:lnTo>
                  <a:lnTo>
                    <a:pt x="0" y="319531"/>
                  </a:lnTo>
                  <a:close/>
                </a:path>
              </a:pathLst>
            </a:custGeom>
            <a:ln w="25908">
              <a:solidFill>
                <a:srgbClr val="B3D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26">
            <a:extLst>
              <a:ext uri="{FF2B5EF4-FFF2-40B4-BE49-F238E27FC236}">
                <a16:creationId xmlns:a16="http://schemas.microsoft.com/office/drawing/2014/main" id="{3B2CE8FD-795E-48CA-8E1E-250BD4C63044}"/>
              </a:ext>
            </a:extLst>
          </p:cNvPr>
          <p:cNvSpPr txBox="1"/>
          <p:nvPr/>
        </p:nvSpPr>
        <p:spPr>
          <a:xfrm>
            <a:off x="5856351" y="1402308"/>
            <a:ext cx="21288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solidFill>
                  <a:srgbClr val="083762"/>
                </a:solidFill>
                <a:latin typeface="Arial"/>
                <a:cs typeface="Arial"/>
              </a:rPr>
              <a:t>MANAJEMEN PEMASARAN &amp; DISTRIBUSI PRODUKSI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23">
            <a:extLst>
              <a:ext uri="{FF2B5EF4-FFF2-40B4-BE49-F238E27FC236}">
                <a16:creationId xmlns:a16="http://schemas.microsoft.com/office/drawing/2014/main" id="{AF8F1F5A-FE62-42CA-BB24-9E63BED38C4F}"/>
              </a:ext>
            </a:extLst>
          </p:cNvPr>
          <p:cNvSpPr txBox="1"/>
          <p:nvPr/>
        </p:nvSpPr>
        <p:spPr>
          <a:xfrm>
            <a:off x="3890032" y="1405847"/>
            <a:ext cx="16757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>
                <a:solidFill>
                  <a:srgbClr val="083762"/>
                </a:solidFill>
                <a:latin typeface="Arial"/>
                <a:cs typeface="Arial"/>
              </a:rPr>
              <a:t>TATA KELOLA USAHA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24">
            <a:extLst>
              <a:ext uri="{FF2B5EF4-FFF2-40B4-BE49-F238E27FC236}">
                <a16:creationId xmlns:a16="http://schemas.microsoft.com/office/drawing/2014/main" id="{9E382DE8-8F25-4B89-9E7C-51FD754DA0B8}"/>
              </a:ext>
            </a:extLst>
          </p:cNvPr>
          <p:cNvSpPr txBox="1"/>
          <p:nvPr/>
        </p:nvSpPr>
        <p:spPr>
          <a:xfrm>
            <a:off x="4094114" y="5854091"/>
            <a:ext cx="172660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dirty="0">
                <a:solidFill>
                  <a:srgbClr val="083762"/>
                </a:solidFill>
                <a:latin typeface="Arial"/>
                <a:cs typeface="Arial"/>
              </a:rPr>
              <a:t>MANAJEMEN BAHAN BAKU &amp; PRODUKSI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25">
            <a:extLst>
              <a:ext uri="{FF2B5EF4-FFF2-40B4-BE49-F238E27FC236}">
                <a16:creationId xmlns:a16="http://schemas.microsoft.com/office/drawing/2014/main" id="{A74BD1D0-86C8-4FCD-9375-CEDC66F39372}"/>
              </a:ext>
            </a:extLst>
          </p:cNvPr>
          <p:cNvSpPr txBox="1"/>
          <p:nvPr/>
        </p:nvSpPr>
        <p:spPr>
          <a:xfrm>
            <a:off x="6302417" y="5854091"/>
            <a:ext cx="16827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solidFill>
                  <a:srgbClr val="083762"/>
                </a:solidFill>
                <a:latin typeface="Arial"/>
                <a:cs typeface="Arial"/>
              </a:rPr>
              <a:t>TEKNIK PEMASARAN DIGITAL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5" name="object 19">
            <a:extLst>
              <a:ext uri="{FF2B5EF4-FFF2-40B4-BE49-F238E27FC236}">
                <a16:creationId xmlns:a16="http://schemas.microsoft.com/office/drawing/2014/main" id="{1C2E10B6-85EB-4F42-A268-235ADE230F71}"/>
              </a:ext>
            </a:extLst>
          </p:cNvPr>
          <p:cNvGrpSpPr/>
          <p:nvPr/>
        </p:nvGrpSpPr>
        <p:grpSpPr>
          <a:xfrm>
            <a:off x="257491" y="3817086"/>
            <a:ext cx="2437130" cy="2203886"/>
            <a:chOff x="211772" y="4466780"/>
            <a:chExt cx="2437130" cy="1943735"/>
          </a:xfrm>
        </p:grpSpPr>
        <p:sp>
          <p:nvSpPr>
            <p:cNvPr id="16" name="object 20">
              <a:extLst>
                <a:ext uri="{FF2B5EF4-FFF2-40B4-BE49-F238E27FC236}">
                  <a16:creationId xmlns:a16="http://schemas.microsoft.com/office/drawing/2014/main" id="{3E31093C-D231-4BAB-A308-0ACFFAA4229D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2091436" y="0"/>
                  </a:moveTo>
                  <a:lnTo>
                    <a:pt x="319532" y="0"/>
                  </a:lnTo>
                  <a:lnTo>
                    <a:pt x="272315" y="3463"/>
                  </a:lnTo>
                  <a:lnTo>
                    <a:pt x="227249" y="13524"/>
                  </a:lnTo>
                  <a:lnTo>
                    <a:pt x="184828" y="29688"/>
                  </a:lnTo>
                  <a:lnTo>
                    <a:pt x="145546" y="51464"/>
                  </a:lnTo>
                  <a:lnTo>
                    <a:pt x="109898" y="78356"/>
                  </a:lnTo>
                  <a:lnTo>
                    <a:pt x="78377" y="109872"/>
                  </a:lnTo>
                  <a:lnTo>
                    <a:pt x="51480" y="145518"/>
                  </a:lnTo>
                  <a:lnTo>
                    <a:pt x="29699" y="184800"/>
                  </a:lnTo>
                  <a:lnTo>
                    <a:pt x="13529" y="227225"/>
                  </a:lnTo>
                  <a:lnTo>
                    <a:pt x="3464" y="272300"/>
                  </a:lnTo>
                  <a:lnTo>
                    <a:pt x="0" y="319531"/>
                  </a:lnTo>
                  <a:lnTo>
                    <a:pt x="0" y="1597659"/>
                  </a:lnTo>
                  <a:lnTo>
                    <a:pt x="3464" y="1644876"/>
                  </a:lnTo>
                  <a:lnTo>
                    <a:pt x="13529" y="1689942"/>
                  </a:lnTo>
                  <a:lnTo>
                    <a:pt x="29699" y="1732363"/>
                  </a:lnTo>
                  <a:lnTo>
                    <a:pt x="51480" y="1771645"/>
                  </a:lnTo>
                  <a:lnTo>
                    <a:pt x="78377" y="1807293"/>
                  </a:lnTo>
                  <a:lnTo>
                    <a:pt x="109898" y="1838814"/>
                  </a:lnTo>
                  <a:lnTo>
                    <a:pt x="145546" y="1865711"/>
                  </a:lnTo>
                  <a:lnTo>
                    <a:pt x="184828" y="1887492"/>
                  </a:lnTo>
                  <a:lnTo>
                    <a:pt x="227249" y="1903662"/>
                  </a:lnTo>
                  <a:lnTo>
                    <a:pt x="272315" y="1913727"/>
                  </a:lnTo>
                  <a:lnTo>
                    <a:pt x="319532" y="1917191"/>
                  </a:lnTo>
                  <a:lnTo>
                    <a:pt x="2091436" y="1917191"/>
                  </a:lnTo>
                  <a:lnTo>
                    <a:pt x="2138667" y="1913727"/>
                  </a:lnTo>
                  <a:lnTo>
                    <a:pt x="2183742" y="1903662"/>
                  </a:lnTo>
                  <a:lnTo>
                    <a:pt x="2226167" y="1887492"/>
                  </a:lnTo>
                  <a:lnTo>
                    <a:pt x="2265449" y="1865711"/>
                  </a:lnTo>
                  <a:lnTo>
                    <a:pt x="2301095" y="1838814"/>
                  </a:lnTo>
                  <a:lnTo>
                    <a:pt x="2332611" y="1807293"/>
                  </a:lnTo>
                  <a:lnTo>
                    <a:pt x="2359503" y="1771645"/>
                  </a:lnTo>
                  <a:lnTo>
                    <a:pt x="2381279" y="1732363"/>
                  </a:lnTo>
                  <a:lnTo>
                    <a:pt x="2397443" y="1689942"/>
                  </a:lnTo>
                  <a:lnTo>
                    <a:pt x="2407504" y="1644876"/>
                  </a:lnTo>
                  <a:lnTo>
                    <a:pt x="2410968" y="1597659"/>
                  </a:lnTo>
                  <a:lnTo>
                    <a:pt x="2410968" y="319531"/>
                  </a:lnTo>
                  <a:lnTo>
                    <a:pt x="2407504" y="272300"/>
                  </a:lnTo>
                  <a:lnTo>
                    <a:pt x="2397443" y="227225"/>
                  </a:lnTo>
                  <a:lnTo>
                    <a:pt x="2381279" y="184800"/>
                  </a:lnTo>
                  <a:lnTo>
                    <a:pt x="2359503" y="145518"/>
                  </a:lnTo>
                  <a:lnTo>
                    <a:pt x="2332611" y="109872"/>
                  </a:lnTo>
                  <a:lnTo>
                    <a:pt x="2301095" y="78356"/>
                  </a:lnTo>
                  <a:lnTo>
                    <a:pt x="2265449" y="51464"/>
                  </a:lnTo>
                  <a:lnTo>
                    <a:pt x="2226167" y="29688"/>
                  </a:lnTo>
                  <a:lnTo>
                    <a:pt x="2183742" y="13524"/>
                  </a:lnTo>
                  <a:lnTo>
                    <a:pt x="2138667" y="3463"/>
                  </a:lnTo>
                  <a:lnTo>
                    <a:pt x="2091436" y="0"/>
                  </a:lnTo>
                  <a:close/>
                </a:path>
              </a:pathLst>
            </a:custGeom>
            <a:solidFill>
              <a:srgbClr val="C4E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21">
              <a:extLst>
                <a:ext uri="{FF2B5EF4-FFF2-40B4-BE49-F238E27FC236}">
                  <a16:creationId xmlns:a16="http://schemas.microsoft.com/office/drawing/2014/main" id="{7CBE882B-DD9F-4EE7-B681-97EA49BFF293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0" y="319531"/>
                  </a:moveTo>
                  <a:lnTo>
                    <a:pt x="3464" y="272300"/>
                  </a:lnTo>
                  <a:lnTo>
                    <a:pt x="13529" y="227225"/>
                  </a:lnTo>
                  <a:lnTo>
                    <a:pt x="29699" y="184800"/>
                  </a:lnTo>
                  <a:lnTo>
                    <a:pt x="51480" y="145518"/>
                  </a:lnTo>
                  <a:lnTo>
                    <a:pt x="78377" y="109872"/>
                  </a:lnTo>
                  <a:lnTo>
                    <a:pt x="109898" y="78356"/>
                  </a:lnTo>
                  <a:lnTo>
                    <a:pt x="145546" y="51464"/>
                  </a:lnTo>
                  <a:lnTo>
                    <a:pt x="184828" y="29688"/>
                  </a:lnTo>
                  <a:lnTo>
                    <a:pt x="227249" y="13524"/>
                  </a:lnTo>
                  <a:lnTo>
                    <a:pt x="272315" y="3463"/>
                  </a:lnTo>
                  <a:lnTo>
                    <a:pt x="319532" y="0"/>
                  </a:lnTo>
                  <a:lnTo>
                    <a:pt x="2091436" y="0"/>
                  </a:lnTo>
                  <a:lnTo>
                    <a:pt x="2138667" y="3463"/>
                  </a:lnTo>
                  <a:lnTo>
                    <a:pt x="2183742" y="13524"/>
                  </a:lnTo>
                  <a:lnTo>
                    <a:pt x="2226167" y="29688"/>
                  </a:lnTo>
                  <a:lnTo>
                    <a:pt x="2265449" y="51464"/>
                  </a:lnTo>
                  <a:lnTo>
                    <a:pt x="2301095" y="78356"/>
                  </a:lnTo>
                  <a:lnTo>
                    <a:pt x="2332611" y="109872"/>
                  </a:lnTo>
                  <a:lnTo>
                    <a:pt x="2359503" y="145518"/>
                  </a:lnTo>
                  <a:lnTo>
                    <a:pt x="2381279" y="184800"/>
                  </a:lnTo>
                  <a:lnTo>
                    <a:pt x="2397443" y="227225"/>
                  </a:lnTo>
                  <a:lnTo>
                    <a:pt x="2407504" y="272300"/>
                  </a:lnTo>
                  <a:lnTo>
                    <a:pt x="2410968" y="319531"/>
                  </a:lnTo>
                  <a:lnTo>
                    <a:pt x="2410968" y="1597659"/>
                  </a:lnTo>
                  <a:lnTo>
                    <a:pt x="2407504" y="1644876"/>
                  </a:lnTo>
                  <a:lnTo>
                    <a:pt x="2397443" y="1689942"/>
                  </a:lnTo>
                  <a:lnTo>
                    <a:pt x="2381279" y="1732363"/>
                  </a:lnTo>
                  <a:lnTo>
                    <a:pt x="2359503" y="1771645"/>
                  </a:lnTo>
                  <a:lnTo>
                    <a:pt x="2332611" y="1807293"/>
                  </a:lnTo>
                  <a:lnTo>
                    <a:pt x="2301095" y="1838814"/>
                  </a:lnTo>
                  <a:lnTo>
                    <a:pt x="2265449" y="1865711"/>
                  </a:lnTo>
                  <a:lnTo>
                    <a:pt x="2226167" y="1887492"/>
                  </a:lnTo>
                  <a:lnTo>
                    <a:pt x="2183742" y="1903662"/>
                  </a:lnTo>
                  <a:lnTo>
                    <a:pt x="2138667" y="1913727"/>
                  </a:lnTo>
                  <a:lnTo>
                    <a:pt x="2091436" y="1917191"/>
                  </a:lnTo>
                  <a:lnTo>
                    <a:pt x="319532" y="1917191"/>
                  </a:lnTo>
                  <a:lnTo>
                    <a:pt x="272315" y="1913727"/>
                  </a:lnTo>
                  <a:lnTo>
                    <a:pt x="227249" y="1903662"/>
                  </a:lnTo>
                  <a:lnTo>
                    <a:pt x="184828" y="1887492"/>
                  </a:lnTo>
                  <a:lnTo>
                    <a:pt x="145546" y="1865711"/>
                  </a:lnTo>
                  <a:lnTo>
                    <a:pt x="109898" y="1838814"/>
                  </a:lnTo>
                  <a:lnTo>
                    <a:pt x="78377" y="1807293"/>
                  </a:lnTo>
                  <a:lnTo>
                    <a:pt x="51480" y="1771645"/>
                  </a:lnTo>
                  <a:lnTo>
                    <a:pt x="29699" y="1732363"/>
                  </a:lnTo>
                  <a:lnTo>
                    <a:pt x="13529" y="1689942"/>
                  </a:lnTo>
                  <a:lnTo>
                    <a:pt x="3464" y="1644876"/>
                  </a:lnTo>
                  <a:lnTo>
                    <a:pt x="0" y="1597659"/>
                  </a:lnTo>
                  <a:lnTo>
                    <a:pt x="0" y="319531"/>
                  </a:lnTo>
                  <a:close/>
                </a:path>
              </a:pathLst>
            </a:custGeom>
            <a:ln w="25908">
              <a:solidFill>
                <a:srgbClr val="B3D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22">
            <a:extLst>
              <a:ext uri="{FF2B5EF4-FFF2-40B4-BE49-F238E27FC236}">
                <a16:creationId xmlns:a16="http://schemas.microsoft.com/office/drawing/2014/main" id="{58E60865-D4D0-4F48-A18D-0B6A5851DB1E}"/>
              </a:ext>
            </a:extLst>
          </p:cNvPr>
          <p:cNvSpPr txBox="1"/>
          <p:nvPr/>
        </p:nvSpPr>
        <p:spPr>
          <a:xfrm>
            <a:off x="534847" y="4028973"/>
            <a:ext cx="201993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Ketersediaan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Bahan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Baku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Produksi</a:t>
            </a:r>
            <a:endParaRPr sz="1200" dirty="0">
              <a:latin typeface="Arial MT"/>
              <a:cs typeface="Arial MT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Ketersediaan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SOP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proses</a:t>
            </a:r>
          </a:p>
          <a:p>
            <a:pPr marL="241300">
              <a:lnSpc>
                <a:spcPct val="100000"/>
              </a:lnSpc>
            </a:pPr>
            <a:r>
              <a:rPr lang="en-ID" sz="1200" spc="-5" dirty="0">
                <a:latin typeface="Arial MT"/>
                <a:cs typeface="Arial MT"/>
              </a:rPr>
              <a:t>P</a:t>
            </a:r>
            <a:r>
              <a:rPr sz="1200" spc="-5" dirty="0" err="1">
                <a:latin typeface="Arial MT"/>
                <a:cs typeface="Arial MT"/>
              </a:rPr>
              <a:t>roduksi</a:t>
            </a:r>
            <a:endParaRPr sz="1200" dirty="0">
              <a:latin typeface="Arial MT"/>
              <a:cs typeface="Arial MT"/>
            </a:endParaRPr>
          </a:p>
          <a:p>
            <a:pPr marL="241300" marR="27368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P</a:t>
            </a:r>
            <a:r>
              <a:rPr sz="1200" spc="-5" dirty="0">
                <a:latin typeface="Arial MT"/>
                <a:cs typeface="Arial MT"/>
              </a:rPr>
              <a:t>en</a:t>
            </a:r>
            <a:r>
              <a:rPr sz="1200" spc="-15" dirty="0">
                <a:latin typeface="Arial MT"/>
                <a:cs typeface="Arial MT"/>
              </a:rPr>
              <a:t>y</a:t>
            </a:r>
            <a:r>
              <a:rPr sz="1200" spc="-5" dirty="0">
                <a:latin typeface="Arial MT"/>
                <a:cs typeface="Arial MT"/>
              </a:rPr>
              <a:t>edia</a:t>
            </a:r>
            <a:r>
              <a:rPr sz="1200" spc="-1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</a:t>
            </a:r>
            <a:r>
              <a:rPr sz="1200" spc="-5" dirty="0">
                <a:latin typeface="Arial MT"/>
                <a:cs typeface="Arial MT"/>
              </a:rPr>
              <a:t>erala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5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n  Produksi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Modern</a:t>
            </a:r>
            <a:endParaRPr sz="1200" dirty="0">
              <a:latin typeface="Arial MT"/>
              <a:cs typeface="Arial MT"/>
            </a:endParaRPr>
          </a:p>
          <a:p>
            <a:pPr marL="241300" marR="6286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lang="en-US" sz="1200" spc="-5" dirty="0">
                <a:latin typeface="Arial MT"/>
                <a:cs typeface="Arial MT"/>
              </a:rPr>
              <a:t>Monitoring &amp; Quality Control </a:t>
            </a:r>
            <a:r>
              <a:rPr lang="en-US" sz="1200" dirty="0" err="1">
                <a:latin typeface="Arial MT"/>
                <a:cs typeface="Arial MT"/>
              </a:rPr>
              <a:t>produksi</a:t>
            </a:r>
            <a:r>
              <a:rPr lang="en-US" sz="1200" dirty="0">
                <a:latin typeface="Arial MT"/>
                <a:cs typeface="Arial MT"/>
              </a:rPr>
              <a:t> </a:t>
            </a:r>
          </a:p>
          <a:p>
            <a:pPr marL="241300" marR="6286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lang="en-US" sz="1200" spc="-5" dirty="0">
                <a:latin typeface="Arial MT"/>
                <a:cs typeface="Arial MT"/>
              </a:rPr>
              <a:t>Target &amp; </a:t>
            </a: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skala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produksi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id="{72D6B995-A337-4FAE-88C9-D46682ACCEF1}"/>
              </a:ext>
            </a:extLst>
          </p:cNvPr>
          <p:cNvSpPr/>
          <p:nvPr/>
        </p:nvSpPr>
        <p:spPr>
          <a:xfrm>
            <a:off x="182763" y="1784464"/>
            <a:ext cx="2411095" cy="149622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1"/>
                </a:moveTo>
                <a:lnTo>
                  <a:pt x="3464" y="272300"/>
                </a:lnTo>
                <a:lnTo>
                  <a:pt x="13529" y="227225"/>
                </a:lnTo>
                <a:lnTo>
                  <a:pt x="29699" y="184800"/>
                </a:lnTo>
                <a:lnTo>
                  <a:pt x="51480" y="145518"/>
                </a:lnTo>
                <a:lnTo>
                  <a:pt x="78377" y="109872"/>
                </a:lnTo>
                <a:lnTo>
                  <a:pt x="109898" y="78356"/>
                </a:lnTo>
                <a:lnTo>
                  <a:pt x="145546" y="51464"/>
                </a:lnTo>
                <a:lnTo>
                  <a:pt x="184828" y="29688"/>
                </a:lnTo>
                <a:lnTo>
                  <a:pt x="227249" y="13524"/>
                </a:lnTo>
                <a:lnTo>
                  <a:pt x="272315" y="3463"/>
                </a:lnTo>
                <a:lnTo>
                  <a:pt x="319532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1"/>
                </a:lnTo>
                <a:lnTo>
                  <a:pt x="2410968" y="1597660"/>
                </a:lnTo>
                <a:lnTo>
                  <a:pt x="2407504" y="1644891"/>
                </a:lnTo>
                <a:lnTo>
                  <a:pt x="2397443" y="1689966"/>
                </a:lnTo>
                <a:lnTo>
                  <a:pt x="2381279" y="1732391"/>
                </a:lnTo>
                <a:lnTo>
                  <a:pt x="2359503" y="1771673"/>
                </a:lnTo>
                <a:lnTo>
                  <a:pt x="2332611" y="1807319"/>
                </a:lnTo>
                <a:lnTo>
                  <a:pt x="2301095" y="1838835"/>
                </a:lnTo>
                <a:lnTo>
                  <a:pt x="2265449" y="1865727"/>
                </a:lnTo>
                <a:lnTo>
                  <a:pt x="2226167" y="1887503"/>
                </a:lnTo>
                <a:lnTo>
                  <a:pt x="2183742" y="1903667"/>
                </a:lnTo>
                <a:lnTo>
                  <a:pt x="2138667" y="1913728"/>
                </a:lnTo>
                <a:lnTo>
                  <a:pt x="2091436" y="1917191"/>
                </a:lnTo>
                <a:lnTo>
                  <a:pt x="319532" y="1917191"/>
                </a:lnTo>
                <a:lnTo>
                  <a:pt x="272315" y="1913728"/>
                </a:lnTo>
                <a:lnTo>
                  <a:pt x="227249" y="1903667"/>
                </a:lnTo>
                <a:lnTo>
                  <a:pt x="184828" y="1887503"/>
                </a:lnTo>
                <a:lnTo>
                  <a:pt x="145546" y="1865727"/>
                </a:lnTo>
                <a:lnTo>
                  <a:pt x="109898" y="1838835"/>
                </a:lnTo>
                <a:lnTo>
                  <a:pt x="78377" y="1807319"/>
                </a:lnTo>
                <a:lnTo>
                  <a:pt x="51480" y="1771673"/>
                </a:lnTo>
                <a:lnTo>
                  <a:pt x="29699" y="1732391"/>
                </a:lnTo>
                <a:lnTo>
                  <a:pt x="13529" y="1689966"/>
                </a:lnTo>
                <a:lnTo>
                  <a:pt x="3464" y="1644891"/>
                </a:lnTo>
                <a:lnTo>
                  <a:pt x="0" y="1597660"/>
                </a:lnTo>
                <a:lnTo>
                  <a:pt x="0" y="319531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7">
            <a:extLst>
              <a:ext uri="{FF2B5EF4-FFF2-40B4-BE49-F238E27FC236}">
                <a16:creationId xmlns:a16="http://schemas.microsoft.com/office/drawing/2014/main" id="{EC4DD4E6-07F5-4372-B545-7DF1743C1A4B}"/>
              </a:ext>
            </a:extLst>
          </p:cNvPr>
          <p:cNvSpPr/>
          <p:nvPr/>
        </p:nvSpPr>
        <p:spPr>
          <a:xfrm>
            <a:off x="9232901" y="1248917"/>
            <a:ext cx="2411095" cy="1917700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2"/>
                </a:moveTo>
                <a:lnTo>
                  <a:pt x="3463" y="272300"/>
                </a:lnTo>
                <a:lnTo>
                  <a:pt x="13524" y="227225"/>
                </a:lnTo>
                <a:lnTo>
                  <a:pt x="29688" y="184800"/>
                </a:lnTo>
                <a:lnTo>
                  <a:pt x="51464" y="145518"/>
                </a:lnTo>
                <a:lnTo>
                  <a:pt x="78356" y="109872"/>
                </a:lnTo>
                <a:lnTo>
                  <a:pt x="109872" y="78356"/>
                </a:lnTo>
                <a:lnTo>
                  <a:pt x="145518" y="51464"/>
                </a:lnTo>
                <a:lnTo>
                  <a:pt x="184800" y="29688"/>
                </a:lnTo>
                <a:lnTo>
                  <a:pt x="227225" y="13524"/>
                </a:lnTo>
                <a:lnTo>
                  <a:pt x="272300" y="3463"/>
                </a:lnTo>
                <a:lnTo>
                  <a:pt x="319531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2"/>
                </a:lnTo>
                <a:lnTo>
                  <a:pt x="2410968" y="1597660"/>
                </a:lnTo>
                <a:lnTo>
                  <a:pt x="2407504" y="1644891"/>
                </a:lnTo>
                <a:lnTo>
                  <a:pt x="2397443" y="1689966"/>
                </a:lnTo>
                <a:lnTo>
                  <a:pt x="2381279" y="1732391"/>
                </a:lnTo>
                <a:lnTo>
                  <a:pt x="2359503" y="1771673"/>
                </a:lnTo>
                <a:lnTo>
                  <a:pt x="2332611" y="1807319"/>
                </a:lnTo>
                <a:lnTo>
                  <a:pt x="2301095" y="1838835"/>
                </a:lnTo>
                <a:lnTo>
                  <a:pt x="2265449" y="1865727"/>
                </a:lnTo>
                <a:lnTo>
                  <a:pt x="2226167" y="1887503"/>
                </a:lnTo>
                <a:lnTo>
                  <a:pt x="2183742" y="1903667"/>
                </a:lnTo>
                <a:lnTo>
                  <a:pt x="2138667" y="1913728"/>
                </a:lnTo>
                <a:lnTo>
                  <a:pt x="2091436" y="1917192"/>
                </a:lnTo>
                <a:lnTo>
                  <a:pt x="319531" y="1917192"/>
                </a:lnTo>
                <a:lnTo>
                  <a:pt x="272300" y="1913728"/>
                </a:lnTo>
                <a:lnTo>
                  <a:pt x="227225" y="1903667"/>
                </a:lnTo>
                <a:lnTo>
                  <a:pt x="184800" y="1887503"/>
                </a:lnTo>
                <a:lnTo>
                  <a:pt x="145518" y="1865727"/>
                </a:lnTo>
                <a:lnTo>
                  <a:pt x="109872" y="1838835"/>
                </a:lnTo>
                <a:lnTo>
                  <a:pt x="78356" y="1807319"/>
                </a:lnTo>
                <a:lnTo>
                  <a:pt x="51464" y="1771673"/>
                </a:lnTo>
                <a:lnTo>
                  <a:pt x="29688" y="1732391"/>
                </a:lnTo>
                <a:lnTo>
                  <a:pt x="13524" y="1689966"/>
                </a:lnTo>
                <a:lnTo>
                  <a:pt x="3463" y="1644891"/>
                </a:lnTo>
                <a:lnTo>
                  <a:pt x="0" y="1597660"/>
                </a:lnTo>
                <a:lnTo>
                  <a:pt x="0" y="319532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004FA7E1-5EAB-46C0-93FD-B573B6EBB137}"/>
              </a:ext>
            </a:extLst>
          </p:cNvPr>
          <p:cNvSpPr/>
          <p:nvPr/>
        </p:nvSpPr>
        <p:spPr>
          <a:xfrm>
            <a:off x="9232900" y="1248917"/>
            <a:ext cx="2411095" cy="1981452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1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91"/>
                </a:lnTo>
                <a:lnTo>
                  <a:pt x="13524" y="1689966"/>
                </a:lnTo>
                <a:lnTo>
                  <a:pt x="29688" y="1732391"/>
                </a:lnTo>
                <a:lnTo>
                  <a:pt x="51464" y="1771673"/>
                </a:lnTo>
                <a:lnTo>
                  <a:pt x="78356" y="1807319"/>
                </a:lnTo>
                <a:lnTo>
                  <a:pt x="109872" y="1838835"/>
                </a:lnTo>
                <a:lnTo>
                  <a:pt x="145518" y="1865727"/>
                </a:lnTo>
                <a:lnTo>
                  <a:pt x="184800" y="1887503"/>
                </a:lnTo>
                <a:lnTo>
                  <a:pt x="227225" y="1903667"/>
                </a:lnTo>
                <a:lnTo>
                  <a:pt x="272300" y="1913728"/>
                </a:lnTo>
                <a:lnTo>
                  <a:pt x="319531" y="1917192"/>
                </a:lnTo>
                <a:lnTo>
                  <a:pt x="2091436" y="1917192"/>
                </a:lnTo>
                <a:lnTo>
                  <a:pt x="2138667" y="1913728"/>
                </a:lnTo>
                <a:lnTo>
                  <a:pt x="2183742" y="1903667"/>
                </a:lnTo>
                <a:lnTo>
                  <a:pt x="2226167" y="1887503"/>
                </a:lnTo>
                <a:lnTo>
                  <a:pt x="2265449" y="1865727"/>
                </a:lnTo>
                <a:lnTo>
                  <a:pt x="2301095" y="1838835"/>
                </a:lnTo>
                <a:lnTo>
                  <a:pt x="2332611" y="1807319"/>
                </a:lnTo>
                <a:lnTo>
                  <a:pt x="2359503" y="1771673"/>
                </a:lnTo>
                <a:lnTo>
                  <a:pt x="2381279" y="1732391"/>
                </a:lnTo>
                <a:lnTo>
                  <a:pt x="2397443" y="1689966"/>
                </a:lnTo>
                <a:lnTo>
                  <a:pt x="2407504" y="1644891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1">
            <a:extLst>
              <a:ext uri="{FF2B5EF4-FFF2-40B4-BE49-F238E27FC236}">
                <a16:creationId xmlns:a16="http://schemas.microsoft.com/office/drawing/2014/main" id="{49D0B83A-1416-440F-9C1D-0AD212DFF331}"/>
              </a:ext>
            </a:extLst>
          </p:cNvPr>
          <p:cNvSpPr txBox="1"/>
          <p:nvPr/>
        </p:nvSpPr>
        <p:spPr>
          <a:xfrm>
            <a:off x="9293795" y="1405847"/>
            <a:ext cx="2289303" cy="1700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Perluasan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saluran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distribusi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penjualan</a:t>
            </a:r>
            <a:endParaRPr lang="en-U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brand </a:t>
            </a:r>
            <a:r>
              <a:rPr lang="en-US" sz="1200" spc="-5" dirty="0" err="1">
                <a:latin typeface="Arial MT"/>
                <a:cs typeface="Arial MT"/>
              </a:rPr>
              <a:t>posisioning</a:t>
            </a:r>
            <a:endParaRPr lang="en-U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spc="-5" dirty="0" err="1">
                <a:latin typeface="Arial MT"/>
                <a:cs typeface="Arial MT"/>
              </a:rPr>
              <a:t>Keikutsertaan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Pameran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Bazar</a:t>
            </a:r>
            <a:endParaRPr sz="1200" dirty="0">
              <a:latin typeface="Arial MT"/>
              <a:cs typeface="Arial MT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Akses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Modern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Market</a:t>
            </a:r>
          </a:p>
          <a:p>
            <a:pPr marL="241300" marR="180975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Kesiapan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UMKM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untuk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Ekspor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39" name="object 16">
            <a:extLst>
              <a:ext uri="{FF2B5EF4-FFF2-40B4-BE49-F238E27FC236}">
                <a16:creationId xmlns:a16="http://schemas.microsoft.com/office/drawing/2014/main" id="{E97ABAFC-1A47-47B7-AF43-058475CB7ACC}"/>
              </a:ext>
            </a:extLst>
          </p:cNvPr>
          <p:cNvSpPr/>
          <p:nvPr/>
        </p:nvSpPr>
        <p:spPr>
          <a:xfrm>
            <a:off x="9237579" y="3352926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2"/>
                </a:moveTo>
                <a:lnTo>
                  <a:pt x="3463" y="272300"/>
                </a:lnTo>
                <a:lnTo>
                  <a:pt x="13524" y="227225"/>
                </a:lnTo>
                <a:lnTo>
                  <a:pt x="29688" y="184800"/>
                </a:lnTo>
                <a:lnTo>
                  <a:pt x="51464" y="145518"/>
                </a:lnTo>
                <a:lnTo>
                  <a:pt x="78356" y="109872"/>
                </a:lnTo>
                <a:lnTo>
                  <a:pt x="109872" y="78356"/>
                </a:lnTo>
                <a:lnTo>
                  <a:pt x="145518" y="51464"/>
                </a:lnTo>
                <a:lnTo>
                  <a:pt x="184800" y="29688"/>
                </a:lnTo>
                <a:lnTo>
                  <a:pt x="227225" y="13524"/>
                </a:lnTo>
                <a:lnTo>
                  <a:pt x="272300" y="3463"/>
                </a:lnTo>
                <a:lnTo>
                  <a:pt x="319532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2"/>
                </a:lnTo>
                <a:lnTo>
                  <a:pt x="2410968" y="1597660"/>
                </a:lnTo>
                <a:lnTo>
                  <a:pt x="2407504" y="1644876"/>
                </a:lnTo>
                <a:lnTo>
                  <a:pt x="2397443" y="1689942"/>
                </a:lnTo>
                <a:lnTo>
                  <a:pt x="2381279" y="1732363"/>
                </a:lnTo>
                <a:lnTo>
                  <a:pt x="2359503" y="1771645"/>
                </a:lnTo>
                <a:lnTo>
                  <a:pt x="2332611" y="1807293"/>
                </a:lnTo>
                <a:lnTo>
                  <a:pt x="2301095" y="1838814"/>
                </a:lnTo>
                <a:lnTo>
                  <a:pt x="2265449" y="1865711"/>
                </a:lnTo>
                <a:lnTo>
                  <a:pt x="2226167" y="1887492"/>
                </a:lnTo>
                <a:lnTo>
                  <a:pt x="2183742" y="1903662"/>
                </a:lnTo>
                <a:lnTo>
                  <a:pt x="2138667" y="1913727"/>
                </a:lnTo>
                <a:lnTo>
                  <a:pt x="2091436" y="1917192"/>
                </a:lnTo>
                <a:lnTo>
                  <a:pt x="319532" y="1917192"/>
                </a:lnTo>
                <a:lnTo>
                  <a:pt x="272300" y="1913727"/>
                </a:lnTo>
                <a:lnTo>
                  <a:pt x="227225" y="1903662"/>
                </a:lnTo>
                <a:lnTo>
                  <a:pt x="184800" y="1887492"/>
                </a:lnTo>
                <a:lnTo>
                  <a:pt x="145518" y="1865711"/>
                </a:lnTo>
                <a:lnTo>
                  <a:pt x="109872" y="1838814"/>
                </a:lnTo>
                <a:lnTo>
                  <a:pt x="78356" y="1807293"/>
                </a:lnTo>
                <a:lnTo>
                  <a:pt x="51464" y="1771645"/>
                </a:lnTo>
                <a:lnTo>
                  <a:pt x="29688" y="1732363"/>
                </a:lnTo>
                <a:lnTo>
                  <a:pt x="13524" y="1689942"/>
                </a:lnTo>
                <a:lnTo>
                  <a:pt x="3463" y="1644876"/>
                </a:lnTo>
                <a:lnTo>
                  <a:pt x="0" y="1597660"/>
                </a:lnTo>
                <a:lnTo>
                  <a:pt x="0" y="319532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7B9A0294-9B85-4C49-9885-B06DFB0B2B99}"/>
              </a:ext>
            </a:extLst>
          </p:cNvPr>
          <p:cNvSpPr/>
          <p:nvPr/>
        </p:nvSpPr>
        <p:spPr>
          <a:xfrm>
            <a:off x="9225915" y="3352926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2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76"/>
                </a:lnTo>
                <a:lnTo>
                  <a:pt x="13524" y="1689942"/>
                </a:lnTo>
                <a:lnTo>
                  <a:pt x="29688" y="1732363"/>
                </a:lnTo>
                <a:lnTo>
                  <a:pt x="51464" y="1771645"/>
                </a:lnTo>
                <a:lnTo>
                  <a:pt x="78356" y="1807293"/>
                </a:lnTo>
                <a:lnTo>
                  <a:pt x="109872" y="1838814"/>
                </a:lnTo>
                <a:lnTo>
                  <a:pt x="145518" y="1865711"/>
                </a:lnTo>
                <a:lnTo>
                  <a:pt x="184800" y="1887492"/>
                </a:lnTo>
                <a:lnTo>
                  <a:pt x="227225" y="1903662"/>
                </a:lnTo>
                <a:lnTo>
                  <a:pt x="272300" y="1913727"/>
                </a:lnTo>
                <a:lnTo>
                  <a:pt x="319532" y="1917192"/>
                </a:lnTo>
                <a:lnTo>
                  <a:pt x="2091436" y="1917192"/>
                </a:lnTo>
                <a:lnTo>
                  <a:pt x="2138667" y="1913727"/>
                </a:lnTo>
                <a:lnTo>
                  <a:pt x="2183742" y="1903662"/>
                </a:lnTo>
                <a:lnTo>
                  <a:pt x="2226167" y="1887492"/>
                </a:lnTo>
                <a:lnTo>
                  <a:pt x="2265449" y="1865711"/>
                </a:lnTo>
                <a:lnTo>
                  <a:pt x="2301095" y="1838814"/>
                </a:lnTo>
                <a:lnTo>
                  <a:pt x="2332611" y="1807293"/>
                </a:lnTo>
                <a:lnTo>
                  <a:pt x="2359503" y="1771645"/>
                </a:lnTo>
                <a:lnTo>
                  <a:pt x="2381279" y="1732363"/>
                </a:lnTo>
                <a:lnTo>
                  <a:pt x="2397443" y="1689942"/>
                </a:lnTo>
                <a:lnTo>
                  <a:pt x="2407504" y="1644876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8">
            <a:extLst>
              <a:ext uri="{FF2B5EF4-FFF2-40B4-BE49-F238E27FC236}">
                <a16:creationId xmlns:a16="http://schemas.microsoft.com/office/drawing/2014/main" id="{6AC7BE93-7E1C-44D3-A78B-C72179C63F13}"/>
              </a:ext>
            </a:extLst>
          </p:cNvPr>
          <p:cNvSpPr txBox="1"/>
          <p:nvPr/>
        </p:nvSpPr>
        <p:spPr>
          <a:xfrm>
            <a:off x="9406572" y="3475798"/>
            <a:ext cx="2063750" cy="1331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Penguasaan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Pemasaran</a:t>
            </a:r>
            <a:r>
              <a:rPr lang="en-US" sz="1200" spc="-5" dirty="0">
                <a:latin typeface="Arial MT"/>
                <a:cs typeface="Arial MT"/>
              </a:rPr>
              <a:t> di </a:t>
            </a:r>
            <a:r>
              <a:rPr lang="en-US" sz="1200" spc="-5" dirty="0" err="1">
                <a:latin typeface="Arial MT"/>
                <a:cs typeface="Arial MT"/>
              </a:rPr>
              <a:t>Sosial</a:t>
            </a:r>
            <a:r>
              <a:rPr lang="en-US" sz="1200" spc="-5" dirty="0">
                <a:latin typeface="Arial MT"/>
                <a:cs typeface="Arial MT"/>
              </a:rPr>
              <a:t> Media</a:t>
            </a: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pemasaran</a:t>
            </a:r>
            <a:r>
              <a:rPr lang="en-US" sz="1200" spc="-5" dirty="0">
                <a:latin typeface="Arial MT"/>
                <a:cs typeface="Arial MT"/>
              </a:rPr>
              <a:t> di Marketplace &amp; e-commerce</a:t>
            </a: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Konsistensi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ID" sz="1200" spc="-5" dirty="0">
                <a:latin typeface="Arial MT"/>
              </a:rPr>
              <a:t>campaign digital marketing </a:t>
            </a:r>
            <a:endParaRPr sz="1200" spc="-5" dirty="0">
              <a:latin typeface="Arial MT"/>
            </a:endParaRPr>
          </a:p>
        </p:txBody>
      </p:sp>
      <p:sp>
        <p:nvSpPr>
          <p:cNvPr id="46" name="object 25">
            <a:extLst>
              <a:ext uri="{FF2B5EF4-FFF2-40B4-BE49-F238E27FC236}">
                <a16:creationId xmlns:a16="http://schemas.microsoft.com/office/drawing/2014/main" id="{5BAFF31D-7CC9-411E-A5FA-61C2ADB7988E}"/>
              </a:ext>
            </a:extLst>
          </p:cNvPr>
          <p:cNvSpPr txBox="1"/>
          <p:nvPr/>
        </p:nvSpPr>
        <p:spPr>
          <a:xfrm>
            <a:off x="5119129" y="3740220"/>
            <a:ext cx="1907450" cy="382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latin typeface="Arial"/>
                <a:cs typeface="Arial"/>
              </a:rPr>
              <a:t>PENGEMBANGAN USAHA &amp; PERMODALAN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8745CA9-00B7-4168-AA65-F4B5F6869159}"/>
              </a:ext>
            </a:extLst>
          </p:cNvPr>
          <p:cNvSpPr txBox="1"/>
          <p:nvPr/>
        </p:nvSpPr>
        <p:spPr>
          <a:xfrm>
            <a:off x="182762" y="2006957"/>
            <a:ext cx="2604061" cy="1223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068513" algn="l"/>
              </a:tabLst>
            </a:pPr>
            <a:r>
              <a:rPr lang="es-ES" sz="1050" spc="-5" dirty="0" err="1">
                <a:latin typeface="Arial MT"/>
                <a:cs typeface="Arial MT"/>
              </a:rPr>
              <a:t>Adanya</a:t>
            </a:r>
            <a:r>
              <a:rPr lang="es-ES" sz="1050" spc="-30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Legalitas</a:t>
            </a:r>
            <a:r>
              <a:rPr lang="es-ES" sz="1050" spc="-45" dirty="0">
                <a:latin typeface="Arial MT"/>
                <a:cs typeface="Arial MT"/>
              </a:rPr>
              <a:t> </a:t>
            </a:r>
            <a:r>
              <a:rPr lang="es-ES" sz="1050" dirty="0" err="1">
                <a:latin typeface="Arial MT"/>
                <a:cs typeface="Arial MT"/>
              </a:rPr>
              <a:t>Usaha</a:t>
            </a:r>
            <a:endParaRPr lang="es-ES" sz="1050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r>
              <a:rPr lang="es-ES" sz="1050" spc="-5" dirty="0" err="1">
                <a:latin typeface="Arial MT"/>
                <a:cs typeface="Arial MT"/>
              </a:rPr>
              <a:t>Adanya</a:t>
            </a:r>
            <a:r>
              <a:rPr lang="es-ES" sz="1050" spc="-5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Pencatatan</a:t>
            </a:r>
            <a:r>
              <a:rPr lang="es-ES" sz="1050" spc="-5" dirty="0">
                <a:latin typeface="Arial MT"/>
                <a:cs typeface="Arial MT"/>
              </a:rPr>
              <a:t> &amp; </a:t>
            </a:r>
            <a:r>
              <a:rPr lang="es-ES" sz="1050" spc="-5" dirty="0" err="1">
                <a:latin typeface="Arial MT"/>
                <a:cs typeface="Arial MT"/>
              </a:rPr>
              <a:t>Manajemen</a:t>
            </a:r>
            <a:r>
              <a:rPr lang="es-ES" sz="1050" spc="-5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Keuangan</a:t>
            </a:r>
            <a:endParaRPr lang="es-ES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r>
              <a:rPr lang="en-ID" sz="1050" spc="-15" dirty="0" err="1">
                <a:latin typeface="Arial MT"/>
                <a:cs typeface="Arial MT"/>
              </a:rPr>
              <a:t>Tersedianya</a:t>
            </a:r>
            <a:r>
              <a:rPr lang="en-ID" sz="1050" spc="-60" dirty="0">
                <a:latin typeface="Arial MT"/>
                <a:cs typeface="Arial MT"/>
              </a:rPr>
              <a:t> </a:t>
            </a:r>
            <a:r>
              <a:rPr lang="en-ID" sz="1050" dirty="0" err="1">
                <a:latin typeface="Arial MT"/>
                <a:cs typeface="Arial MT"/>
              </a:rPr>
              <a:t>Dokumen</a:t>
            </a:r>
            <a:r>
              <a:rPr lang="en-ID" sz="1050" dirty="0">
                <a:latin typeface="Arial MT"/>
                <a:cs typeface="Arial MT"/>
              </a:rPr>
              <a:t> </a:t>
            </a:r>
            <a:r>
              <a:rPr lang="en-ID" sz="1050" dirty="0" err="1">
                <a:latin typeface="Arial MT"/>
                <a:cs typeface="Arial MT"/>
              </a:rPr>
              <a:t>Administrasi</a:t>
            </a:r>
            <a:r>
              <a:rPr lang="en-ID" sz="1050" spc="-45" dirty="0">
                <a:latin typeface="Arial MT"/>
                <a:cs typeface="Arial MT"/>
              </a:rPr>
              <a:t> </a:t>
            </a:r>
            <a:r>
              <a:rPr lang="en-ID" sz="1050" spc="-5" dirty="0">
                <a:latin typeface="Arial MT"/>
                <a:cs typeface="Arial MT"/>
              </a:rPr>
              <a:t>Proses</a:t>
            </a:r>
            <a:r>
              <a:rPr lang="en-ID" sz="1050" spc="-35" dirty="0">
                <a:latin typeface="Arial MT"/>
                <a:cs typeface="Arial MT"/>
              </a:rPr>
              <a:t> </a:t>
            </a:r>
            <a:r>
              <a:rPr lang="en-ID" sz="1050" spc="-5" dirty="0" err="1">
                <a:latin typeface="Arial MT"/>
                <a:cs typeface="Arial MT"/>
              </a:rPr>
              <a:t>Bisnis</a:t>
            </a:r>
            <a:endParaRPr lang="en-ID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endParaRPr lang="en-ID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endParaRPr lang="en-ID" sz="1050" spc="-5" dirty="0">
              <a:latin typeface="Arial MT"/>
              <a:cs typeface="Arial MT"/>
            </a:endParaRP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48640C69-E387-418D-B759-A718C117DBEE}"/>
              </a:ext>
            </a:extLst>
          </p:cNvPr>
          <p:cNvCxnSpPr/>
          <p:nvPr/>
        </p:nvCxnSpPr>
        <p:spPr>
          <a:xfrm rot="10800000">
            <a:off x="2635884" y="2027929"/>
            <a:ext cx="1485950" cy="703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86E2133A-18B4-404A-9F05-105E5AEC0A35}"/>
              </a:ext>
            </a:extLst>
          </p:cNvPr>
          <p:cNvCxnSpPr/>
          <p:nvPr/>
        </p:nvCxnSpPr>
        <p:spPr>
          <a:xfrm rot="10800000" flipV="1">
            <a:off x="2694622" y="4725541"/>
            <a:ext cx="1328294" cy="6842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bject 15">
            <a:extLst>
              <a:ext uri="{FF2B5EF4-FFF2-40B4-BE49-F238E27FC236}">
                <a16:creationId xmlns:a16="http://schemas.microsoft.com/office/drawing/2014/main" id="{025E06CB-7FE7-4686-A923-8F9C2B6C2390}"/>
              </a:ext>
            </a:extLst>
          </p:cNvPr>
          <p:cNvSpPr/>
          <p:nvPr/>
        </p:nvSpPr>
        <p:spPr>
          <a:xfrm>
            <a:off x="9246058" y="5043423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2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76"/>
                </a:lnTo>
                <a:lnTo>
                  <a:pt x="13524" y="1689942"/>
                </a:lnTo>
                <a:lnTo>
                  <a:pt x="29688" y="1732363"/>
                </a:lnTo>
                <a:lnTo>
                  <a:pt x="51464" y="1771645"/>
                </a:lnTo>
                <a:lnTo>
                  <a:pt x="78356" y="1807293"/>
                </a:lnTo>
                <a:lnTo>
                  <a:pt x="109872" y="1838814"/>
                </a:lnTo>
                <a:lnTo>
                  <a:pt x="145518" y="1865711"/>
                </a:lnTo>
                <a:lnTo>
                  <a:pt x="184800" y="1887492"/>
                </a:lnTo>
                <a:lnTo>
                  <a:pt x="227225" y="1903662"/>
                </a:lnTo>
                <a:lnTo>
                  <a:pt x="272300" y="1913727"/>
                </a:lnTo>
                <a:lnTo>
                  <a:pt x="319532" y="1917192"/>
                </a:lnTo>
                <a:lnTo>
                  <a:pt x="2091436" y="1917192"/>
                </a:lnTo>
                <a:lnTo>
                  <a:pt x="2138667" y="1913727"/>
                </a:lnTo>
                <a:lnTo>
                  <a:pt x="2183742" y="1903662"/>
                </a:lnTo>
                <a:lnTo>
                  <a:pt x="2226167" y="1887492"/>
                </a:lnTo>
                <a:lnTo>
                  <a:pt x="2265449" y="1865711"/>
                </a:lnTo>
                <a:lnTo>
                  <a:pt x="2301095" y="1838814"/>
                </a:lnTo>
                <a:lnTo>
                  <a:pt x="2332611" y="1807293"/>
                </a:lnTo>
                <a:lnTo>
                  <a:pt x="2359503" y="1771645"/>
                </a:lnTo>
                <a:lnTo>
                  <a:pt x="2381279" y="1732363"/>
                </a:lnTo>
                <a:lnTo>
                  <a:pt x="2397443" y="1689942"/>
                </a:lnTo>
                <a:lnTo>
                  <a:pt x="2407504" y="1644876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8">
            <a:extLst>
              <a:ext uri="{FF2B5EF4-FFF2-40B4-BE49-F238E27FC236}">
                <a16:creationId xmlns:a16="http://schemas.microsoft.com/office/drawing/2014/main" id="{35CA95E1-45C3-496B-BAB8-B76900848300}"/>
              </a:ext>
            </a:extLst>
          </p:cNvPr>
          <p:cNvSpPr txBox="1"/>
          <p:nvPr/>
        </p:nvSpPr>
        <p:spPr>
          <a:xfrm>
            <a:off x="9406571" y="5170273"/>
            <a:ext cx="206375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Penciptaan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produk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baru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atau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inovasi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baru</a:t>
            </a:r>
            <a:endParaRPr lang="es-E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Profile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bisnis</a:t>
            </a:r>
            <a:r>
              <a:rPr lang="es-ES" sz="1200" spc="-5" dirty="0">
                <a:latin typeface="Arial MT"/>
                <a:cs typeface="Arial MT"/>
              </a:rPr>
              <a:t> </a:t>
            </a: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Sumber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permodalan</a:t>
            </a:r>
            <a:endParaRPr lang="es-E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Kegiatan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Rencana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pengembangan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usaha</a:t>
            </a:r>
            <a:r>
              <a:rPr lang="es-ES" sz="1200" spc="-5" dirty="0">
                <a:latin typeface="Arial MT"/>
                <a:cs typeface="Arial MT"/>
              </a:rPr>
              <a:t> (</a:t>
            </a:r>
            <a:r>
              <a:rPr lang="es-ES" sz="1200" spc="-5" dirty="0" err="1">
                <a:latin typeface="Arial MT"/>
                <a:cs typeface="Arial MT"/>
              </a:rPr>
              <a:t>business</a:t>
            </a:r>
            <a:r>
              <a:rPr lang="es-ES" sz="1200" spc="-5" dirty="0">
                <a:latin typeface="Arial MT"/>
                <a:cs typeface="Arial MT"/>
              </a:rPr>
              <a:t> plan)</a:t>
            </a:r>
            <a:endParaRPr lang="es-ES" sz="1200" dirty="0">
              <a:latin typeface="Arial MT"/>
              <a:cs typeface="Arial MT"/>
            </a:endParaRP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BF78797F-8B0F-4FB1-930E-4B596AB2DB0A}"/>
              </a:ext>
            </a:extLst>
          </p:cNvPr>
          <p:cNvCxnSpPr/>
          <p:nvPr/>
        </p:nvCxnSpPr>
        <p:spPr>
          <a:xfrm flipV="1">
            <a:off x="8078572" y="1814577"/>
            <a:ext cx="1147343" cy="91669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F664A1C5-7764-403E-946B-A4C6C43AB8DF}"/>
              </a:ext>
            </a:extLst>
          </p:cNvPr>
          <p:cNvCxnSpPr>
            <a:cxnSpLocks/>
          </p:cNvCxnSpPr>
          <p:nvPr/>
        </p:nvCxnSpPr>
        <p:spPr>
          <a:xfrm flipV="1">
            <a:off x="8077046" y="3931300"/>
            <a:ext cx="1148869" cy="102741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530ABF13-3B4C-495F-81E2-64BCE5EE3954}"/>
              </a:ext>
            </a:extLst>
          </p:cNvPr>
          <p:cNvCxnSpPr>
            <a:cxnSpLocks/>
          </p:cNvCxnSpPr>
          <p:nvPr/>
        </p:nvCxnSpPr>
        <p:spPr>
          <a:xfrm>
            <a:off x="6072854" y="4654066"/>
            <a:ext cx="3153061" cy="1703115"/>
          </a:xfrm>
          <a:prstGeom prst="bentConnector3">
            <a:avLst>
              <a:gd name="adj1" fmla="val 13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B31B5F58-D065-4070-84F5-0D93FC76A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233" y="76495"/>
            <a:ext cx="7095979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KPI PROGRAM PENDAMPINGAN</a:t>
            </a:r>
            <a:endParaRPr lang="en-ID" sz="3600" b="1" dirty="0"/>
          </a:p>
        </p:txBody>
      </p:sp>
    </p:spTree>
    <p:extLst>
      <p:ext uri="{BB962C8B-B14F-4D97-AF65-F5344CB8AC3E}">
        <p14:creationId xmlns:p14="http://schemas.microsoft.com/office/powerpoint/2010/main" val="2493003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ED85F57-3480-4E4D-A1D2-453FA4AE4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233" y="76495"/>
            <a:ext cx="7095979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CONTOH 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021166"/>
              </p:ext>
            </p:extLst>
          </p:nvPr>
        </p:nvGraphicFramePr>
        <p:xfrm>
          <a:off x="225084" y="1981183"/>
          <a:ext cx="11274085" cy="4751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Legalitas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NIB,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sertifikasi</a:t>
                      </a:r>
                      <a:r>
                        <a:rPr lang="en-US" sz="1200" dirty="0"/>
                        <a:t> HALAL dan PIRT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Pengurusan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Sertifikasi</a:t>
                      </a:r>
                      <a:r>
                        <a:rPr lang="en-US" sz="1200" dirty="0"/>
                        <a:t> Halal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Pengurusan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Izin</a:t>
                      </a:r>
                      <a:r>
                        <a:rPr lang="en-US" sz="1200" dirty="0"/>
                        <a:t> P-IRT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Melengkapi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dokumen</a:t>
                      </a:r>
                      <a:r>
                        <a:rPr lang="en-US" sz="1200" dirty="0"/>
                        <a:t> a-z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Mendaftarkan</a:t>
                      </a:r>
                      <a:r>
                        <a:rPr lang="en-US" sz="1200" b="0" dirty="0"/>
                        <a:t> UMKM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mengikuti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pelatihan</a:t>
                      </a:r>
                      <a:r>
                        <a:rPr lang="en-US" sz="1200" b="0" dirty="0"/>
                        <a:t> agar </a:t>
                      </a:r>
                      <a:r>
                        <a:rPr lang="en-US" sz="1200" b="0" dirty="0" err="1"/>
                        <a:t>mendapatkan</a:t>
                      </a:r>
                      <a:r>
                        <a:rPr lang="en-US" sz="1200" b="0" dirty="0"/>
                        <a:t> </a:t>
                      </a:r>
                      <a:r>
                        <a:rPr lang="fi-FI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Sertifikat Penyuluhan Keamanan Pangan (PKP)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e-wallet (</a:t>
                      </a:r>
                      <a:r>
                        <a:rPr lang="en-US" sz="1200" dirty="0" err="1"/>
                        <a:t>dompet</a:t>
                      </a:r>
                      <a:r>
                        <a:rPr lang="en-US" sz="1200" dirty="0"/>
                        <a:t> digital) </a:t>
                      </a:r>
                      <a:r>
                        <a:rPr lang="en-US" sz="1200" dirty="0" err="1"/>
                        <a:t>masih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terbatas</a:t>
                      </a:r>
                      <a:r>
                        <a:rPr lang="en-US" sz="1200" dirty="0"/>
                        <a:t> 2 e wallet (Dana &amp; </a:t>
                      </a:r>
                      <a:r>
                        <a:rPr lang="en-US" sz="1200" dirty="0" err="1"/>
                        <a:t>gopay</a:t>
                      </a:r>
                      <a:r>
                        <a:rPr lang="en-US" sz="12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E wallet (</a:t>
                      </a:r>
                      <a:r>
                        <a:rPr lang="en-US" sz="1200" dirty="0" err="1"/>
                        <a:t>dompet</a:t>
                      </a:r>
                      <a:r>
                        <a:rPr lang="en-US" sz="1200" dirty="0"/>
                        <a:t> digital) 2 Shoppe pay &amp; Kris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Menyiapkan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berkas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dokumen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persyaratan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pembuatan</a:t>
                      </a:r>
                      <a:r>
                        <a:rPr lang="en-US" sz="1200" b="0" dirty="0"/>
                        <a:t> e wallet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akun</a:t>
                      </a:r>
                      <a:r>
                        <a:rPr lang="en-US" sz="1200" b="0" dirty="0"/>
                        <a:t> e wallet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Laporan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Keuangan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memadai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Pencatatan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transaksi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penjualan</a:t>
                      </a:r>
                      <a:r>
                        <a:rPr lang="en-US" sz="1200" dirty="0"/>
                        <a:t> dan kas yang </a:t>
                      </a:r>
                      <a:r>
                        <a:rPr lang="en-US" sz="1200" dirty="0" err="1"/>
                        <a:t>bercampur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dng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pembukuan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rumah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tangga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pemisahan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transaksi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Penerimaan</a:t>
                      </a:r>
                      <a:r>
                        <a:rPr lang="en-US" sz="1200" dirty="0"/>
                        <a:t>/ </a:t>
                      </a:r>
                      <a:r>
                        <a:rPr lang="en-US" sz="1200" dirty="0" err="1"/>
                        <a:t>pengeluaran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antara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keuangan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dan 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Pembuatan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Bukus</a:t>
                      </a:r>
                      <a:r>
                        <a:rPr lang="en-US" sz="1200" b="0" dirty="0"/>
                        <a:t> kas </a:t>
                      </a:r>
                      <a:r>
                        <a:rPr lang="en-US" sz="1200" b="0" dirty="0" err="1"/>
                        <a:t>sederhana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khusus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keuangan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menggunakan</a:t>
                      </a:r>
                      <a:r>
                        <a:rPr lang="en-US" sz="1200" b="0" dirty="0"/>
                        <a:t> HP </a:t>
                      </a:r>
                      <a:r>
                        <a:rPr lang="en-US" sz="1200" b="0" dirty="0" err="1"/>
                        <a:t>atau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aplilkasi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lainnya</a:t>
                      </a:r>
                      <a:r>
                        <a:rPr lang="en-US" sz="1200" b="0" dirty="0"/>
                        <a:t> (</a:t>
                      </a:r>
                      <a:r>
                        <a:rPr lang="en-US" sz="1200" b="0" dirty="0" err="1"/>
                        <a:t>tuliskan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aplikasi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atau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yg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digunakan</a:t>
                      </a:r>
                      <a:r>
                        <a:rPr lang="en-US" sz="1200" b="0" dirty="0"/>
                        <a:t>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Suhendro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Stock </a:t>
                      </a:r>
                      <a:r>
                        <a:rPr lang="en-US" sz="1200" dirty="0" err="1"/>
                        <a:t>Opname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Baku</a:t>
                      </a:r>
                      <a:endParaRPr lang="en-ID" sz="120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pencatatan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mekanisme</a:t>
                      </a:r>
                      <a:r>
                        <a:rPr lang="en-US" sz="1200" dirty="0"/>
                        <a:t> controlling </a:t>
                      </a: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stock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daftar </a:t>
                      </a:r>
                      <a:r>
                        <a:rPr lang="en-US" sz="1200" b="0" dirty="0" err="1"/>
                        <a:t>stok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Bahan</a:t>
                      </a:r>
                      <a:r>
                        <a:rPr lang="en-US" sz="1200" b="0" dirty="0"/>
                        <a:t> Baku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cross </a:t>
                      </a:r>
                      <a:r>
                        <a:rPr lang="en-US" sz="1200" b="0" dirty="0" err="1"/>
                        <a:t>cek</a:t>
                      </a:r>
                      <a:r>
                        <a:rPr lang="en-US" sz="1200" b="0" dirty="0"/>
                        <a:t> Stok </a:t>
                      </a:r>
                      <a:r>
                        <a:rPr lang="en-US" sz="1200" b="0" dirty="0" err="1"/>
                        <a:t>Opname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barang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secara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rutin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tiap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akhir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bulan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Citra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10519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4" y="1402058"/>
            <a:ext cx="3985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Tata Kelola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755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8599A42-F085-4F3F-82C5-261918A90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675990"/>
              </p:ext>
            </p:extLst>
          </p:nvPr>
        </p:nvGraphicFramePr>
        <p:xfrm>
          <a:off x="225083" y="1732181"/>
          <a:ext cx="11774659" cy="5065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3489120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13871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083212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618979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46275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WAKTU PELAKSANAAN</a:t>
                      </a:r>
                      <a:endParaRPr lang="en-ID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219115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Baku dan </a:t>
                      </a:r>
                      <a:r>
                        <a:rPr lang="en-US" sz="1200" dirty="0" err="1"/>
                        <a:t>jaminan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Produsksi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masih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terbatas</a:t>
                      </a:r>
                      <a:r>
                        <a:rPr lang="en-US" sz="1200" dirty="0"/>
                        <a:t> 2 supplier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system </a:t>
                      </a:r>
                      <a:r>
                        <a:rPr lang="en-US" sz="1200" dirty="0" err="1"/>
                        <a:t>pembayaran</a:t>
                      </a:r>
                      <a:r>
                        <a:rPr lang="en-US" sz="1200" dirty="0"/>
                        <a:t> cash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Tambahan</a:t>
                      </a:r>
                      <a:r>
                        <a:rPr lang="en-US" sz="1200" dirty="0"/>
                        <a:t> supplier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penawaran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 (</a:t>
                      </a:r>
                      <a:r>
                        <a:rPr lang="en-US" sz="1200" dirty="0" err="1"/>
                        <a:t>Pembayaran</a:t>
                      </a:r>
                      <a:r>
                        <a:rPr lang="en-US" sz="1200" dirty="0"/>
                        <a:t> tempo)</a:t>
                      </a:r>
                      <a:endParaRPr lang="en-ID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ID" sz="1200" dirty="0" err="1"/>
                        <a:t>Jaminan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ketersediaan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bahan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baku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melalui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kontrak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kerja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Mencari</a:t>
                      </a:r>
                      <a:r>
                        <a:rPr lang="en-US" sz="1200" dirty="0"/>
                        <a:t> data base supplier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sebagai</a:t>
                      </a:r>
                      <a:r>
                        <a:rPr lang="en-US" sz="1200" dirty="0"/>
                        <a:t> supplier </a:t>
                      </a:r>
                      <a:r>
                        <a:rPr lang="en-US" sz="1200" dirty="0" err="1"/>
                        <a:t>alternatif</a:t>
                      </a:r>
                      <a:endParaRPr lang="en-US" sz="120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Draft </a:t>
                      </a:r>
                      <a:r>
                        <a:rPr lang="en-US" sz="1200" b="0" dirty="0" err="1"/>
                        <a:t>kontak</a:t>
                      </a:r>
                      <a:r>
                        <a:rPr lang="en-US" sz="1200" b="0" dirty="0"/>
                        <a:t> Kerjasama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supplier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Negosiasi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supplier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 Gudang </a:t>
                      </a:r>
                      <a:r>
                        <a:rPr lang="en-US" sz="1200" dirty="0" err="1"/>
                        <a:t>penyimpangan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disimpan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tanpa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memperhatikan</a:t>
                      </a:r>
                      <a:r>
                        <a:rPr lang="en-US" sz="1200" dirty="0"/>
                        <a:t> hygienist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denah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konsep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pemisahan</a:t>
                      </a:r>
                      <a:r>
                        <a:rPr lang="en-US" sz="1200" dirty="0"/>
                        <a:t> area </a:t>
                      </a:r>
                      <a:r>
                        <a:rPr lang="en-US" sz="1200" dirty="0" err="1"/>
                        <a:t>lokasi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. Gudang, </a:t>
                      </a:r>
                      <a:r>
                        <a:rPr lang="en-US" sz="1200" dirty="0" err="1"/>
                        <a:t>penyimpanan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jadi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sehingga</a:t>
                      </a:r>
                      <a:r>
                        <a:rPr lang="en-US" sz="1200" dirty="0"/>
                        <a:t> area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rapih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aman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dari</a:t>
                      </a:r>
                      <a:r>
                        <a:rPr lang="en-US" sz="1200" dirty="0"/>
                        <a:t> barang2 non </a:t>
                      </a:r>
                      <a:r>
                        <a:rPr lang="en-US" sz="1200" dirty="0" err="1"/>
                        <a:t>pangan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dll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Mengukur</a:t>
                      </a:r>
                      <a:r>
                        <a:rPr lang="en-US" sz="1200" b="0" dirty="0"/>
                        <a:t> area &amp; </a:t>
                      </a:r>
                      <a:r>
                        <a:rPr lang="en-US" sz="1200" b="0" dirty="0" err="1"/>
                        <a:t>mendesain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tata Kelola dan </a:t>
                      </a:r>
                      <a:r>
                        <a:rPr lang="en-US" sz="1200" b="0" dirty="0" err="1"/>
                        <a:t>pembenahan</a:t>
                      </a:r>
                      <a:r>
                        <a:rPr lang="en-US" sz="1200" b="0" dirty="0"/>
                        <a:t> area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, Gudang dan </a:t>
                      </a:r>
                      <a:r>
                        <a:rPr lang="en-US" sz="1200" b="0" dirty="0" err="1"/>
                        <a:t>bahan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jadi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 </a:t>
                      </a:r>
                      <a:r>
                        <a:rPr lang="en-US" sz="1200" b="0" dirty="0" err="1"/>
                        <a:t>prinsip</a:t>
                      </a:r>
                      <a:r>
                        <a:rPr lang="en-US" sz="1200" b="0" dirty="0"/>
                        <a:t> VIVO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Standar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Operasi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Prosedur</a:t>
                      </a:r>
                      <a:r>
                        <a:rPr lang="en-US" sz="1200" dirty="0"/>
                        <a:t> (SOP)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penggunaan</a:t>
                      </a:r>
                      <a:r>
                        <a:rPr lang="en-US" sz="1200" dirty="0"/>
                        <a:t> alat2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SOP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baik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SOP </a:t>
                      </a:r>
                      <a:r>
                        <a:rPr lang="en-US" sz="1200" dirty="0" err="1"/>
                        <a:t>penggunaan</a:t>
                      </a:r>
                      <a:r>
                        <a:rPr lang="en-US" sz="1200" dirty="0"/>
                        <a:t> alat2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&amp; SOP cleaning </a:t>
                      </a:r>
                      <a:r>
                        <a:rPr lang="en-US" sz="1200" dirty="0" err="1"/>
                        <a:t>alat-alat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Memahami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menganalisis</a:t>
                      </a:r>
                      <a:r>
                        <a:rPr lang="en-US" sz="1200" b="0" dirty="0"/>
                        <a:t> proses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solusi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SOP yang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lebih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baik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menetapkan</a:t>
                      </a:r>
                      <a:r>
                        <a:rPr lang="en-US" sz="1200" b="0" dirty="0"/>
                        <a:t> SOP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baku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diimplementasikan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Suhendro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Desain </a:t>
                      </a:r>
                      <a:r>
                        <a:rPr lang="en-US" sz="1200" dirty="0" err="1"/>
                        <a:t>kemasan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menarik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seluruh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dibutuhkan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Menentukan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informasi-informasi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dibutuhkan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di </a:t>
                      </a:r>
                      <a:r>
                        <a:rPr lang="en-US" sz="1200" dirty="0" err="1"/>
                        <a:t>terakan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dalam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kemasan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Memperbaiki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desain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kemasan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menjadi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infomatif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pengujian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masa </a:t>
                      </a:r>
                      <a:r>
                        <a:rPr lang="en-US" sz="1200" b="0" dirty="0" err="1"/>
                        <a:t>kadaluwarsa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dan market,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menentukan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tepat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perbaikan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kemasan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mencamtumkan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kadaluarsa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8288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0919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93E2641-F363-4E4F-98D4-E5DA1D763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66197"/>
              </p:ext>
            </p:extLst>
          </p:nvPr>
        </p:nvGraphicFramePr>
        <p:xfrm>
          <a:off x="458957" y="2033839"/>
          <a:ext cx="11274085" cy="4273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340380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Saluran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distribusi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mengandalkan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konsinyasi</a:t>
                      </a:r>
                      <a:r>
                        <a:rPr lang="en-US" sz="1200" dirty="0"/>
                        <a:t> (</a:t>
                      </a:r>
                      <a:r>
                        <a:rPr lang="en-US" sz="1200" dirty="0" err="1"/>
                        <a:t>titip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jual</a:t>
                      </a:r>
                      <a:r>
                        <a:rPr lang="en-US" sz="1200" dirty="0"/>
                        <a:t>)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konsinyasi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mitra</a:t>
                      </a: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Menambah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konsiyasi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sebanyak</a:t>
                      </a:r>
                      <a:r>
                        <a:rPr lang="en-US" sz="1200" dirty="0"/>
                        <a:t> 4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Mencari</a:t>
                      </a:r>
                      <a:r>
                        <a:rPr lang="en-US" sz="1200" dirty="0"/>
                        <a:t> data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survey </a:t>
                      </a:r>
                      <a:r>
                        <a:rPr lang="en-US" sz="1200" dirty="0" err="1"/>
                        <a:t>kelayakan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potensi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minta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konsiniasi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penjajakan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penawaran</a:t>
                      </a:r>
                      <a:r>
                        <a:rPr lang="en-US" sz="1200" b="0" dirty="0"/>
                        <a:t> Kerjasama </a:t>
                      </a:r>
                      <a:r>
                        <a:rPr lang="en-US" sz="1200" b="0" dirty="0" err="1"/>
                        <a:t>konsiniasi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8 </a:t>
                      </a:r>
                      <a:r>
                        <a:rPr lang="en-US" sz="1200" b="0" dirty="0" err="1"/>
                        <a:t>mitra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tambahan</a:t>
                      </a:r>
                      <a:r>
                        <a:rPr lang="en-US" sz="1200" b="0" dirty="0"/>
                        <a:t> 4 </a:t>
                      </a:r>
                      <a:r>
                        <a:rPr lang="en-US" sz="1200" b="0" dirty="0" err="1"/>
                        <a:t>kontrak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mitra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konsiniasi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baru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Merk/brand logo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slogan/tagline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Menambahkan</a:t>
                      </a:r>
                      <a:r>
                        <a:rPr lang="en-US" sz="1200" dirty="0"/>
                        <a:t> slogan/tagline pada brand </a:t>
                      </a:r>
                      <a:r>
                        <a:rPr lang="en-US" sz="1200" dirty="0" err="1"/>
                        <a:t>produk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analisis</a:t>
                      </a:r>
                      <a:r>
                        <a:rPr lang="en-US" sz="1200" b="0" dirty="0"/>
                        <a:t> value/</a:t>
                      </a:r>
                      <a:r>
                        <a:rPr lang="en-US" sz="1200" b="0" dirty="0" err="1"/>
                        <a:t>keunggulan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analisis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kompetitior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beberapa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alternantif</a:t>
                      </a:r>
                      <a:r>
                        <a:rPr lang="en-US" sz="1200" b="0" dirty="0"/>
                        <a:t> slogan/tagline yang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value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Memperbaiki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seluruh</a:t>
                      </a:r>
                      <a:r>
                        <a:rPr lang="en-US" sz="1200" b="0" dirty="0"/>
                        <a:t> media </a:t>
                      </a:r>
                      <a:r>
                        <a:rPr lang="en-US" sz="1200" b="0" dirty="0" err="1"/>
                        <a:t>promosi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terbaru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menyertai</a:t>
                      </a:r>
                      <a:r>
                        <a:rPr lang="en-US" sz="1200" b="0" dirty="0"/>
                        <a:t> slogan/tagline brand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terbaru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Merk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terdaftar</a:t>
                      </a:r>
                      <a:r>
                        <a:rPr lang="en-US" sz="1200" dirty="0"/>
                        <a:t> HAKI dan </a:t>
                      </a:r>
                      <a:r>
                        <a:rPr lang="en-US" sz="1200" dirty="0" err="1"/>
                        <a:t>berpotensi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ditiru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Mendaftarkan</a:t>
                      </a:r>
                      <a:r>
                        <a:rPr lang="en-US" sz="1200" dirty="0"/>
                        <a:t> Merk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</a:t>
                      </a:r>
                      <a:r>
                        <a:rPr lang="en-US" sz="1200" dirty="0"/>
                        <a:t> KEMENKUM &amp; HAM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Memastikan</a:t>
                      </a:r>
                      <a:r>
                        <a:rPr lang="en-US" sz="1200" b="0" dirty="0"/>
                        <a:t> brand/merk yang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didaftarakan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telah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citra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terhadap</a:t>
                      </a:r>
                      <a:r>
                        <a:rPr lang="en-US" sz="1200" b="0" dirty="0"/>
                        <a:t> merk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serupa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Menyiapkan</a:t>
                      </a:r>
                      <a:r>
                        <a:rPr lang="en-US" sz="1200" b="0" dirty="0"/>
                        <a:t> berkas2 </a:t>
                      </a:r>
                      <a:r>
                        <a:rPr lang="en-US" sz="1200" b="0" dirty="0" err="1"/>
                        <a:t>pendaftaran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pendaftaran</a:t>
                      </a:r>
                      <a:r>
                        <a:rPr lang="en-US" sz="1200" b="0" dirty="0"/>
                        <a:t> online dan </a:t>
                      </a:r>
                      <a:r>
                        <a:rPr lang="en-US" sz="1200" b="0" dirty="0" err="1"/>
                        <a:t>pembayaran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pendaftaran</a:t>
                      </a:r>
                      <a:r>
                        <a:rPr lang="en-US" sz="1200" b="0" dirty="0"/>
                        <a:t> merk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6607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B385AB4-91C1-4D0C-9660-C676ED1AC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878822"/>
              </p:ext>
            </p:extLst>
          </p:nvPr>
        </p:nvGraphicFramePr>
        <p:xfrm>
          <a:off x="458957" y="1929227"/>
          <a:ext cx="11274085" cy="4670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340380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Telah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WA Business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catalog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menarik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katalog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hanya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3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perbaikan</a:t>
                      </a:r>
                      <a:r>
                        <a:rPr lang="en-US" sz="1200" dirty="0"/>
                        <a:t> catalog digital di </a:t>
                      </a:r>
                      <a:r>
                        <a:rPr lang="en-US" sz="1200" dirty="0" err="1"/>
                        <a:t>wa</a:t>
                      </a:r>
                      <a:r>
                        <a:rPr lang="en-US" sz="1200" dirty="0"/>
                        <a:t> Business, dan </a:t>
                      </a:r>
                      <a:r>
                        <a:rPr lang="en-US" sz="1200" dirty="0" err="1"/>
                        <a:t>memperbaharui</a:t>
                      </a:r>
                      <a:r>
                        <a:rPr lang="en-US" sz="1200" dirty="0"/>
                        <a:t> catalog </a:t>
                      </a:r>
                      <a:r>
                        <a:rPr lang="en-US" sz="1200" dirty="0" err="1"/>
                        <a:t>tiap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minggunya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disesuaikan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promo2 yang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menarik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memiliki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nilai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jual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</a:t>
                      </a:r>
                      <a:r>
                        <a:rPr lang="en-US" sz="1200" b="0" dirty="0" err="1"/>
                        <a:t>deskrispsi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dimuat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dicatalog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Bahasa yang </a:t>
                      </a:r>
                      <a:r>
                        <a:rPr lang="en-US" sz="1200" b="0" dirty="0" err="1"/>
                        <a:t>menarik</a:t>
                      </a:r>
                      <a:r>
                        <a:rPr lang="en-US" sz="1200" b="0" dirty="0"/>
                        <a:t>, </a:t>
                      </a:r>
                      <a:r>
                        <a:rPr lang="en-US" sz="1200" b="0" dirty="0" err="1"/>
                        <a:t>informatif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mampu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mendorong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penjualan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Memperbaharui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serta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deskripsi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di catalog </a:t>
                      </a:r>
                      <a:r>
                        <a:rPr lang="en-US" sz="1200" b="0" dirty="0" err="1"/>
                        <a:t>tiap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minggunya</a:t>
                      </a:r>
                      <a:r>
                        <a:rPr lang="en-US" sz="1200" b="0" dirty="0"/>
                        <a:t>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Google Maps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google maps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titik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kordinat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tepat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tampilan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informatif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review yang </a:t>
                      </a:r>
                      <a:r>
                        <a:rPr lang="en-US" sz="1200" dirty="0" err="1"/>
                        <a:t>baik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Mendaftarkan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google maps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profil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sederhana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melalui</a:t>
                      </a:r>
                      <a:r>
                        <a:rPr lang="en-US" sz="1200" b="0" dirty="0"/>
                        <a:t> content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layanan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tersedia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Mendorong</a:t>
                      </a:r>
                      <a:r>
                        <a:rPr lang="en-US" sz="1200" b="0" dirty="0"/>
                        <a:t> review </a:t>
                      </a:r>
                      <a:r>
                        <a:rPr lang="en-US" sz="1200" b="0" dirty="0" err="1"/>
                        <a:t>baik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konsumen</a:t>
                      </a:r>
                      <a:r>
                        <a:rPr lang="en-US" sz="1200" b="0" dirty="0"/>
                        <a:t> di </a:t>
                      </a:r>
                      <a:r>
                        <a:rPr lang="en-US" sz="1200" b="0" dirty="0" err="1"/>
                        <a:t>akun</a:t>
                      </a:r>
                      <a:r>
                        <a:rPr lang="en-US" sz="1200" b="0" dirty="0"/>
                        <a:t> google </a:t>
                      </a:r>
                      <a:r>
                        <a:rPr lang="en-US" sz="1200" b="0" dirty="0" err="1"/>
                        <a:t>bisnis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terlah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terdaftar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Meningkatkan</a:t>
                      </a:r>
                      <a:r>
                        <a:rPr lang="en-US" sz="1200" b="0" dirty="0"/>
                        <a:t> SEO </a:t>
                      </a:r>
                      <a:r>
                        <a:rPr lang="en-US" sz="1200" b="0" dirty="0" err="1"/>
                        <a:t>Googlle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Bisnis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perusahaan</a:t>
                      </a:r>
                      <a:r>
                        <a:rPr lang="en-US" sz="1200" b="0" dirty="0"/>
                        <a:t> di daftar </a:t>
                      </a:r>
                      <a:r>
                        <a:rPr lang="en-US" sz="1200" b="0" dirty="0" err="1"/>
                        <a:t>teratas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pencarian</a:t>
                      </a:r>
                      <a:r>
                        <a:rPr lang="en-US" sz="1200" b="0" dirty="0"/>
                        <a:t>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Istagram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follower 150,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postingan</a:t>
                      </a:r>
                      <a:r>
                        <a:rPr lang="en-US" sz="1200" dirty="0"/>
                        <a:t> 15, dan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like </a:t>
                      </a:r>
                      <a:r>
                        <a:rPr lang="en-US" sz="1200" dirty="0" err="1"/>
                        <a:t>tertinggi</a:t>
                      </a:r>
                      <a:r>
                        <a:rPr lang="en-US" sz="1200" dirty="0"/>
                        <a:t> 10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Memperbaiki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meningkatkan</a:t>
                      </a:r>
                      <a:r>
                        <a:rPr lang="en-US" sz="1200" dirty="0"/>
                        <a:t> performance Instagram </a:t>
                      </a: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Meningkatkan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follower </a:t>
                      </a:r>
                      <a:r>
                        <a:rPr lang="en-US" sz="1200" dirty="0" err="1"/>
                        <a:t>menjadi</a:t>
                      </a:r>
                      <a:r>
                        <a:rPr lang="en-US" sz="1200" dirty="0"/>
                        <a:t> 5000 follower </a:t>
                      </a:r>
                      <a:r>
                        <a:rPr lang="en-US" sz="1200" dirty="0" err="1"/>
                        <a:t>dlm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bulan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postingan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intens</a:t>
                      </a:r>
                      <a:r>
                        <a:rPr lang="en-US" sz="1200" dirty="0"/>
                        <a:t>, dan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angagement</a:t>
                      </a:r>
                      <a:r>
                        <a:rPr lang="en-US" sz="1200" dirty="0"/>
                        <a:t> naik 100%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content </a:t>
                      </a:r>
                      <a:r>
                        <a:rPr lang="en-US" sz="1200" b="0" dirty="0" err="1"/>
                        <a:t>perhari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minal</a:t>
                      </a:r>
                      <a:r>
                        <a:rPr lang="en-US" sz="1200" b="0" dirty="0"/>
                        <a:t> 1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feed, dan 5 content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story dan reels,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event2 </a:t>
                      </a:r>
                      <a:r>
                        <a:rPr lang="en-US" sz="1200" b="0" dirty="0" err="1"/>
                        <a:t>promosi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meningkatkan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jumlah</a:t>
                      </a:r>
                      <a:r>
                        <a:rPr lang="en-US" sz="1200" b="0" dirty="0"/>
                        <a:t> follower dan engagement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IV.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Teknik </a:t>
            </a:r>
            <a:r>
              <a:rPr lang="en-US" dirty="0" err="1"/>
              <a:t>Pemasaran</a:t>
            </a:r>
            <a:r>
              <a:rPr lang="en-US" dirty="0"/>
              <a:t> Digital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846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DC9A85-668A-45E0-BB54-A8C2A67EE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037077"/>
              </p:ext>
            </p:extLst>
          </p:nvPr>
        </p:nvGraphicFramePr>
        <p:xfrm>
          <a:off x="458957" y="1724324"/>
          <a:ext cx="11274085" cy="4831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3416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493696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pernah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penciptaan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atau</a:t>
                      </a:r>
                      <a:r>
                        <a:rPr lang="en-US" sz="1200" dirty="0"/>
                        <a:t> ide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selama</a:t>
                      </a:r>
                      <a:r>
                        <a:rPr lang="en-US" sz="1200" dirty="0"/>
                        <a:t> 2 </a:t>
                      </a:r>
                      <a:r>
                        <a:rPr lang="en-US" sz="1200" dirty="0" err="1"/>
                        <a:t>tahun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terakhir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1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invasi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sesuai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kebutuhan</a:t>
                      </a:r>
                      <a:r>
                        <a:rPr lang="en-US" sz="1200" dirty="0"/>
                        <a:t> pasar/</a:t>
                      </a:r>
                      <a:r>
                        <a:rPr lang="en-US" sz="1200" dirty="0" err="1"/>
                        <a:t>konsumen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pasar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Analisa </a:t>
                      </a:r>
                      <a:r>
                        <a:rPr lang="en-US" sz="1200" b="0" dirty="0" err="1"/>
                        <a:t>kebutuhan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pelanggan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potensi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pengembangannya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prototype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inovasi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Uji test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inovasi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calon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pelanggan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perbaikan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Test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diperbaiki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ID" sz="1200" b="0" dirty="0" err="1"/>
                        <a:t>Membuat</a:t>
                      </a:r>
                      <a:r>
                        <a:rPr lang="en-ID" sz="1200" b="0" dirty="0"/>
                        <a:t> </a:t>
                      </a:r>
                      <a:r>
                        <a:rPr lang="en-ID" sz="1200" b="0" dirty="0" err="1"/>
                        <a:t>rencana</a:t>
                      </a:r>
                      <a:r>
                        <a:rPr lang="en-ID" sz="1200" b="0" dirty="0"/>
                        <a:t>  launching </a:t>
                      </a:r>
                      <a:r>
                        <a:rPr lang="en-ID" sz="1200" b="0" dirty="0" err="1"/>
                        <a:t>produk</a:t>
                      </a:r>
                      <a:r>
                        <a:rPr lang="en-ID" sz="1200" b="0" dirty="0"/>
                        <a:t> </a:t>
                      </a:r>
                      <a:r>
                        <a:rPr lang="en-ID" sz="1200" b="0" dirty="0" err="1"/>
                        <a:t>baru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131796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UMKM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Profile yang </a:t>
                      </a:r>
                      <a:r>
                        <a:rPr lang="en-US" sz="1200" dirty="0" err="1"/>
                        <a:t>terbaru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layak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dipromosikan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secara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masif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1 profile digital yang comprehensive, yang </a:t>
                      </a:r>
                      <a:r>
                        <a:rPr lang="en-US" sz="1200" dirty="0" err="1"/>
                        <a:t>memuat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layanan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keunggulan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saluran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distriibusi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informasi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dll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layanan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terbaru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terbaik</a:t>
                      </a:r>
                      <a:r>
                        <a:rPr lang="en-US" sz="1200" b="0" dirty="0"/>
                        <a:t> (minimal 10 </a:t>
                      </a:r>
                      <a:r>
                        <a:rPr lang="en-US" sz="1200" b="0" dirty="0" err="1"/>
                        <a:t>stok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menjadi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alaternatif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pilihan</a:t>
                      </a:r>
                      <a:r>
                        <a:rPr lang="en-US" sz="1200" b="0" dirty="0"/>
                        <a:t>)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Analisa </a:t>
                      </a:r>
                      <a:r>
                        <a:rPr lang="en-US" sz="1200" b="0" dirty="0" err="1"/>
                        <a:t>keunggulan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, </a:t>
                      </a:r>
                      <a:r>
                        <a:rPr lang="en-US" sz="1200" b="0" dirty="0" err="1"/>
                        <a:t>utamanya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dirasakan</a:t>
                      </a:r>
                      <a:r>
                        <a:rPr lang="en-US" sz="1200" b="0" dirty="0"/>
                        <a:t> oleh customer </a:t>
                      </a:r>
                      <a:r>
                        <a:rPr lang="en-US" sz="1200" b="0" dirty="0" err="1"/>
                        <a:t>saat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ini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penataan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lokasi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mencantumkan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lokasi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(offline dan </a:t>
                      </a:r>
                      <a:r>
                        <a:rPr lang="en-US" sz="1200" b="0" dirty="0" err="1"/>
                        <a:t>onlie</a:t>
                      </a:r>
                      <a:r>
                        <a:rPr lang="en-US" sz="1200" b="0" dirty="0"/>
                        <a:t>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961494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UMKM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proposal/ business plan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mendapatkan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akses</a:t>
                      </a:r>
                      <a:r>
                        <a:rPr lang="en-US" sz="1200" dirty="0"/>
                        <a:t> modal </a:t>
                      </a:r>
                      <a:r>
                        <a:rPr lang="en-US" sz="1200" dirty="0" err="1"/>
                        <a:t>mendukung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peningkatan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Business plan dan </a:t>
                      </a:r>
                      <a:r>
                        <a:rPr lang="en-US" sz="1200" dirty="0" err="1"/>
                        <a:t>mendapatkan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permodalan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dari</a:t>
                      </a:r>
                      <a:r>
                        <a:rPr lang="en-US" sz="1200" dirty="0"/>
                        <a:t> 1 Lembaga </a:t>
                      </a:r>
                      <a:r>
                        <a:rPr lang="en-US" sz="1200" dirty="0" err="1"/>
                        <a:t>perbankan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atau</a:t>
                      </a:r>
                      <a:r>
                        <a:rPr lang="en-US" sz="1200" dirty="0"/>
                        <a:t> investor (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)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lembaga2 </a:t>
                      </a:r>
                      <a:r>
                        <a:rPr lang="en-US" sz="1200" b="0" dirty="0" err="1"/>
                        <a:t>permodalan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menyediakan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pendanaan</a:t>
                      </a:r>
                      <a:r>
                        <a:rPr lang="en-US" sz="1200" b="0" dirty="0"/>
                        <a:t> (</a:t>
                      </a:r>
                      <a:r>
                        <a:rPr lang="en-US" sz="1200" b="0" dirty="0" err="1"/>
                        <a:t>Hibah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Pinjaman</a:t>
                      </a:r>
                      <a:r>
                        <a:rPr lang="en-US" sz="1200" b="0" dirty="0"/>
                        <a:t>)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tamplete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proposan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jadwal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mekanisme</a:t>
                      </a:r>
                      <a:r>
                        <a:rPr lang="en-US" sz="1200" b="0" dirty="0"/>
                        <a:t> pitching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Business plan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Dan </a:t>
                      </a:r>
                      <a:r>
                        <a:rPr lang="en-US" sz="1200" b="0" dirty="0" err="1"/>
                        <a:t>mengajukan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pendanaan</a:t>
                      </a:r>
                      <a:r>
                        <a:rPr lang="en-US" sz="1200" b="0" dirty="0"/>
                        <a:t> minimal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3 Lembaga </a:t>
                      </a:r>
                      <a:r>
                        <a:rPr lang="en-US" sz="1200" b="0" dirty="0" err="1"/>
                        <a:t>pendanaan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0" y="1258063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&amp; </a:t>
            </a:r>
            <a:r>
              <a:rPr lang="en-US" dirty="0" err="1"/>
              <a:t>permodalan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4307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1258</Words>
  <Application>Microsoft Office PowerPoint</Application>
  <PresentationFormat>Widescreen</PresentationFormat>
  <Paragraphs>196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MT</vt:lpstr>
      <vt:lpstr>Calibri</vt:lpstr>
      <vt:lpstr>Calibri Light</vt:lpstr>
      <vt:lpstr>Office Theme</vt:lpstr>
      <vt:lpstr>PENGEMBANGAN BISNIS Pendampingan UMKM </vt:lpstr>
      <vt:lpstr>KPI PROGRAM PENDAMPINGAN</vt:lpstr>
      <vt:lpstr>CONTOH RENCANA PROGRAM KERJA</vt:lpstr>
      <vt:lpstr>RENCANA PROGRAM KERJA</vt:lpstr>
      <vt:lpstr>RENCANA PROGRAM KERJA</vt:lpstr>
      <vt:lpstr>RENCANA PROGRAM KERJA</vt:lpstr>
      <vt:lpstr>RENCANA PROGRAM KERJA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Personal</dc:creator>
  <cp:lastModifiedBy>Personal</cp:lastModifiedBy>
  <cp:revision>53</cp:revision>
  <dcterms:created xsi:type="dcterms:W3CDTF">2023-03-15T16:26:05Z</dcterms:created>
  <dcterms:modified xsi:type="dcterms:W3CDTF">2024-03-18T04:53:05Z</dcterms:modified>
</cp:coreProperties>
</file>