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53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8A44B-259F-4E41-A286-0933298A1121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D3F401D-9509-4903-A5D1-5DD93096DE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8A44B-259F-4E41-A286-0933298A1121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F401D-9509-4903-A5D1-5DD93096DE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8A44B-259F-4E41-A286-0933298A1121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F401D-9509-4903-A5D1-5DD93096DE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8A44B-259F-4E41-A286-0933298A1121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6D3F401D-9509-4903-A5D1-5DD93096DE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8A44B-259F-4E41-A286-0933298A1121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F401D-9509-4903-A5D1-5DD93096DE35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8A44B-259F-4E41-A286-0933298A1121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F401D-9509-4903-A5D1-5DD93096DE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8A44B-259F-4E41-A286-0933298A1121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6D3F401D-9509-4903-A5D1-5DD93096DE3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8A44B-259F-4E41-A286-0933298A1121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F401D-9509-4903-A5D1-5DD93096DE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8A44B-259F-4E41-A286-0933298A1121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F401D-9509-4903-A5D1-5DD93096DE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8A44B-259F-4E41-A286-0933298A1121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F401D-9509-4903-A5D1-5DD93096DE3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98A44B-259F-4E41-A286-0933298A1121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3F401D-9509-4903-A5D1-5DD93096DE35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898A44B-259F-4E41-A286-0933298A1121}" type="datetimeFigureOut">
              <a:rPr lang="en-US" smtClean="0"/>
              <a:t>10/22/2024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6D3F401D-9509-4903-A5D1-5DD93096DE35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473227" y="1554045"/>
            <a:ext cx="8458200" cy="22725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6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5300" b="1" dirty="0" smtClean="0">
                <a:solidFill>
                  <a:srgbClr val="0000FF"/>
                </a:solidFill>
              </a:rPr>
              <a:t>BAB  V  </a:t>
            </a:r>
            <a:br>
              <a:rPr lang="en-US" sz="5300" b="1" dirty="0" smtClean="0">
                <a:solidFill>
                  <a:srgbClr val="0000FF"/>
                </a:solidFill>
              </a:rPr>
            </a:br>
            <a:r>
              <a:rPr lang="en-US" sz="5300" b="1" dirty="0">
                <a:solidFill>
                  <a:srgbClr val="0000FF"/>
                </a:solidFill>
              </a:rPr>
              <a:t>MENGENAL DIRI </a:t>
            </a:r>
            <a:endParaRPr lang="en-US" sz="5300" b="1" dirty="0" smtClean="0">
              <a:solidFill>
                <a:srgbClr val="0000FF"/>
              </a:solidFill>
            </a:endParaRPr>
          </a:p>
          <a:p>
            <a:r>
              <a:rPr lang="en-US" sz="5300" b="1" dirty="0" smtClean="0">
                <a:solidFill>
                  <a:srgbClr val="0000FF"/>
                </a:solidFill>
              </a:rPr>
              <a:t>&amp; </a:t>
            </a:r>
            <a:r>
              <a:rPr lang="en-US" sz="5300" b="1">
                <a:solidFill>
                  <a:srgbClr val="0000FF"/>
                </a:solidFill>
              </a:rPr>
              <a:t>TIPE-TIPE </a:t>
            </a:r>
            <a:r>
              <a:rPr lang="en-US" sz="5300" b="1" smtClean="0">
                <a:solidFill>
                  <a:srgbClr val="0000FF"/>
                </a:solidFill>
              </a:rPr>
              <a:t> KEPRIBADIAN </a:t>
            </a:r>
            <a:endParaRPr lang="en-US" sz="5300" dirty="0">
              <a:solidFill>
                <a:srgbClr val="0000FF"/>
              </a:solidFill>
            </a:endParaRPr>
          </a:p>
          <a:p>
            <a:r>
              <a:rPr lang="en-US" sz="4100" dirty="0" smtClean="0">
                <a:solidFill>
                  <a:srgbClr val="0000FF"/>
                </a:solidFill>
              </a:rPr>
              <a:t/>
            </a:r>
            <a:br>
              <a:rPr lang="en-US" sz="4100" dirty="0" smtClean="0">
                <a:solidFill>
                  <a:srgbClr val="0000FF"/>
                </a:solidFill>
              </a:rPr>
            </a:br>
            <a:endParaRPr lang="en-US" sz="4100" dirty="0">
              <a:solidFill>
                <a:srgbClr val="0000FF"/>
              </a:solidFill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289755" y="5549356"/>
            <a:ext cx="3581400" cy="41105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 err="1" smtClean="0">
                <a:solidFill>
                  <a:srgbClr val="0000FF"/>
                </a:solidFill>
                <a:cs typeface="Aharoni" panose="02010803020104030203" pitchFamily="2" charset="-79"/>
              </a:rPr>
              <a:t>Lukman</a:t>
            </a:r>
            <a:r>
              <a:rPr lang="en-US" b="1" dirty="0" smtClean="0">
                <a:solidFill>
                  <a:srgbClr val="0000FF"/>
                </a:solidFill>
                <a:cs typeface="Aharoni" panose="02010803020104030203" pitchFamily="2" charset="-79"/>
              </a:rPr>
              <a:t> Hakim, S.P., M.M.</a:t>
            </a:r>
            <a:endParaRPr lang="en-US" b="1" dirty="0">
              <a:solidFill>
                <a:srgbClr val="0000FF"/>
              </a:solidFill>
              <a:cs typeface="Aharoni" panose="02010803020104030203" pitchFamily="2" charset="-79"/>
            </a:endParaRPr>
          </a:p>
        </p:txBody>
      </p:sp>
      <p:pic>
        <p:nvPicPr>
          <p:cNvPr id="6" name="Picture 5" descr="C:\Users\digital marketing\Documents\2021\Oktober\ttt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55" y="-13243"/>
            <a:ext cx="9144000" cy="1567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" name="Group 6"/>
          <p:cNvGrpSpPr/>
          <p:nvPr/>
        </p:nvGrpSpPr>
        <p:grpSpPr>
          <a:xfrm>
            <a:off x="273897" y="3594189"/>
            <a:ext cx="5015858" cy="3330874"/>
            <a:chOff x="455386" y="178139"/>
            <a:chExt cx="11234055" cy="6279811"/>
          </a:xfrm>
          <a:blipFill dpi="0" rotWithShape="1">
            <a:blip r:embed="rId3"/>
            <a:srcRect/>
            <a:stretch>
              <a:fillRect/>
            </a:stretch>
          </a:blipFill>
        </p:grpSpPr>
        <p:sp>
          <p:nvSpPr>
            <p:cNvPr id="8" name="Rounded Rectangle 7"/>
            <p:cNvSpPr/>
            <p:nvPr/>
          </p:nvSpPr>
          <p:spPr>
            <a:xfrm>
              <a:off x="455386" y="1056820"/>
              <a:ext cx="595085" cy="4946311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9" name="Rounded Rectangle 8"/>
            <p:cNvSpPr/>
            <p:nvPr/>
          </p:nvSpPr>
          <p:spPr>
            <a:xfrm>
              <a:off x="1050471" y="1714044"/>
              <a:ext cx="595085" cy="314370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0" name="Rounded Rectangle 9"/>
            <p:cNvSpPr/>
            <p:nvPr/>
          </p:nvSpPr>
          <p:spPr>
            <a:xfrm>
              <a:off x="1645556" y="105682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1" name="Rounded Rectangle 10"/>
            <p:cNvSpPr/>
            <p:nvPr/>
          </p:nvSpPr>
          <p:spPr>
            <a:xfrm>
              <a:off x="2240641" y="482937"/>
              <a:ext cx="595085" cy="5520194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2" name="Rounded Rectangle 11"/>
            <p:cNvSpPr/>
            <p:nvPr/>
          </p:nvSpPr>
          <p:spPr>
            <a:xfrm>
              <a:off x="2817586" y="119017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3" name="Rounded Rectangle 12"/>
            <p:cNvSpPr/>
            <p:nvPr/>
          </p:nvSpPr>
          <p:spPr>
            <a:xfrm>
              <a:off x="3412671" y="1847394"/>
              <a:ext cx="595085" cy="314370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4" name="Rounded Rectangle 13"/>
            <p:cNvSpPr/>
            <p:nvPr/>
          </p:nvSpPr>
          <p:spPr>
            <a:xfrm>
              <a:off x="4007756" y="119017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5" name="Rounded Rectangle 14"/>
            <p:cNvSpPr/>
            <p:nvPr/>
          </p:nvSpPr>
          <p:spPr>
            <a:xfrm>
              <a:off x="4602841" y="616287"/>
              <a:ext cx="595085" cy="5520194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6" name="Rounded Rectangle 15"/>
            <p:cNvSpPr/>
            <p:nvPr/>
          </p:nvSpPr>
          <p:spPr>
            <a:xfrm>
              <a:off x="5197926" y="1835487"/>
              <a:ext cx="595085" cy="3288963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7" name="Rounded Rectangle 16"/>
            <p:cNvSpPr/>
            <p:nvPr/>
          </p:nvSpPr>
          <p:spPr>
            <a:xfrm>
              <a:off x="5774871" y="178139"/>
              <a:ext cx="595085" cy="6279811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8" name="Rounded Rectangle 17"/>
            <p:cNvSpPr/>
            <p:nvPr/>
          </p:nvSpPr>
          <p:spPr>
            <a:xfrm>
              <a:off x="6369956" y="835363"/>
              <a:ext cx="595085" cy="486058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6965041" y="132352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0" name="Rounded Rectangle 19"/>
            <p:cNvSpPr/>
            <p:nvPr/>
          </p:nvSpPr>
          <p:spPr>
            <a:xfrm>
              <a:off x="7560126" y="749637"/>
              <a:ext cx="595085" cy="5520194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1" name="Rounded Rectangle 20"/>
            <p:cNvSpPr/>
            <p:nvPr/>
          </p:nvSpPr>
          <p:spPr>
            <a:xfrm>
              <a:off x="8137071" y="132352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2" name="Rounded Rectangle 21"/>
            <p:cNvSpPr/>
            <p:nvPr/>
          </p:nvSpPr>
          <p:spPr>
            <a:xfrm>
              <a:off x="8732156" y="1980744"/>
              <a:ext cx="595085" cy="3143706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3" name="Rounded Rectangle 22"/>
            <p:cNvSpPr/>
            <p:nvPr/>
          </p:nvSpPr>
          <p:spPr>
            <a:xfrm>
              <a:off x="9327241" y="132352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4" name="Rounded Rectangle 23"/>
            <p:cNvSpPr/>
            <p:nvPr/>
          </p:nvSpPr>
          <p:spPr>
            <a:xfrm>
              <a:off x="9922326" y="749637"/>
              <a:ext cx="595085" cy="5520194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5" name="Rounded Rectangle 24"/>
            <p:cNvSpPr/>
            <p:nvPr/>
          </p:nvSpPr>
          <p:spPr>
            <a:xfrm>
              <a:off x="10499271" y="1456870"/>
              <a:ext cx="595085" cy="4372429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  <p:sp>
          <p:nvSpPr>
            <p:cNvPr id="26" name="Rounded Rectangle 25"/>
            <p:cNvSpPr/>
            <p:nvPr/>
          </p:nvSpPr>
          <p:spPr>
            <a:xfrm>
              <a:off x="11094356" y="859174"/>
              <a:ext cx="595085" cy="5446375"/>
            </a:xfrm>
            <a:prstGeom prst="roundRect">
              <a:avLst>
                <a:gd name="adj" fmla="val 5000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id-ID">
                  <a:solidFill>
                    <a:schemeClr val="lt1"/>
                  </a:solidFill>
                </a:defRPr>
              </a:defPPr>
              <a:lvl1pPr marL="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id-ID"/>
            </a:p>
          </p:txBody>
        </p:sp>
      </p:grpSp>
    </p:spTree>
    <p:extLst>
      <p:ext uri="{BB962C8B-B14F-4D97-AF65-F5344CB8AC3E}">
        <p14:creationId xmlns:p14="http://schemas.microsoft.com/office/powerpoint/2010/main" val="35437255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PENDAHULUAN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447800"/>
            <a:ext cx="4191000" cy="5105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 err="1"/>
              <a:t>Dalam</a:t>
            </a:r>
            <a:r>
              <a:rPr lang="en-US" sz="3000" dirty="0"/>
              <a:t> </a:t>
            </a:r>
            <a:r>
              <a:rPr lang="en-US" sz="3000" dirty="0" err="1"/>
              <a:t>kehidupan</a:t>
            </a:r>
            <a:r>
              <a:rPr lang="en-US" sz="3000" dirty="0"/>
              <a:t> </a:t>
            </a:r>
            <a:r>
              <a:rPr lang="en-US" sz="3000" dirty="0" err="1"/>
              <a:t>sehari-hari</a:t>
            </a:r>
            <a:r>
              <a:rPr lang="en-US" sz="3000" dirty="0"/>
              <a:t>, </a:t>
            </a:r>
            <a:r>
              <a:rPr lang="en-US" sz="3000" dirty="0" err="1"/>
              <a:t>pemahaman</a:t>
            </a:r>
            <a:r>
              <a:rPr lang="en-US" sz="3000" dirty="0"/>
              <a:t> </a:t>
            </a:r>
            <a:r>
              <a:rPr lang="en-US" sz="3000" dirty="0" err="1"/>
              <a:t>tentang</a:t>
            </a:r>
            <a:r>
              <a:rPr lang="en-US" sz="3000" dirty="0"/>
              <a:t> </a:t>
            </a:r>
            <a:r>
              <a:rPr lang="en-US" sz="3000" dirty="0" err="1"/>
              <a:t>diri</a:t>
            </a:r>
            <a:r>
              <a:rPr lang="en-US" sz="3000" dirty="0"/>
              <a:t> </a:t>
            </a:r>
            <a:r>
              <a:rPr lang="en-US" sz="3000" dirty="0" err="1"/>
              <a:t>sendiri</a:t>
            </a:r>
            <a:r>
              <a:rPr lang="en-US" sz="3000" dirty="0"/>
              <a:t> </a:t>
            </a:r>
            <a:r>
              <a:rPr lang="en-US" sz="3000" dirty="0" err="1"/>
              <a:t>tidak</a:t>
            </a:r>
            <a:r>
              <a:rPr lang="en-US" sz="3000" dirty="0"/>
              <a:t> </a:t>
            </a:r>
            <a:r>
              <a:rPr lang="en-US" sz="3000" dirty="0" err="1"/>
              <a:t>hanya</a:t>
            </a:r>
            <a:r>
              <a:rPr lang="en-US" sz="3000" dirty="0"/>
              <a:t> </a:t>
            </a:r>
            <a:r>
              <a:rPr lang="en-US" sz="3000" dirty="0" err="1"/>
              <a:t>mencakup</a:t>
            </a:r>
            <a:r>
              <a:rPr lang="en-US" sz="3000" dirty="0"/>
              <a:t> </a:t>
            </a:r>
            <a:r>
              <a:rPr lang="en-US" sz="3000" dirty="0" err="1"/>
              <a:t>aspek</a:t>
            </a:r>
            <a:r>
              <a:rPr lang="en-US" sz="3000" dirty="0"/>
              <a:t> </a:t>
            </a:r>
            <a:r>
              <a:rPr lang="en-US" sz="3000" dirty="0" err="1"/>
              <a:t>fisik</a:t>
            </a:r>
            <a:r>
              <a:rPr lang="en-US" sz="3000" dirty="0"/>
              <a:t>, </a:t>
            </a:r>
            <a:r>
              <a:rPr lang="en-US" sz="3000" dirty="0" err="1"/>
              <a:t>tetapi</a:t>
            </a:r>
            <a:r>
              <a:rPr lang="en-US" sz="3000" dirty="0"/>
              <a:t> juga </a:t>
            </a:r>
            <a:r>
              <a:rPr lang="en-US" sz="3000" dirty="0" err="1"/>
              <a:t>kepribadian</a:t>
            </a:r>
            <a:r>
              <a:rPr lang="en-US" sz="3000" dirty="0"/>
              <a:t>, </a:t>
            </a:r>
            <a:r>
              <a:rPr lang="en-US" sz="3000" dirty="0" err="1"/>
              <a:t>watak</a:t>
            </a:r>
            <a:r>
              <a:rPr lang="en-US" sz="3000" dirty="0"/>
              <a:t>, </a:t>
            </a:r>
            <a:r>
              <a:rPr lang="en-US" sz="3000" dirty="0" err="1"/>
              <a:t>temperamen</a:t>
            </a:r>
            <a:r>
              <a:rPr lang="en-US" sz="3000" dirty="0"/>
              <a:t>, </a:t>
            </a:r>
            <a:r>
              <a:rPr lang="en-US" sz="3000" dirty="0" err="1"/>
              <a:t>bakat</a:t>
            </a:r>
            <a:r>
              <a:rPr lang="en-US" sz="3000" dirty="0"/>
              <a:t>, </a:t>
            </a:r>
            <a:r>
              <a:rPr lang="en-US" sz="3000" dirty="0" err="1"/>
              <a:t>serta</a:t>
            </a:r>
            <a:r>
              <a:rPr lang="en-US" sz="3000" dirty="0"/>
              <a:t> </a:t>
            </a:r>
            <a:r>
              <a:rPr lang="en-US" sz="3000" dirty="0" err="1"/>
              <a:t>kekuatan</a:t>
            </a:r>
            <a:r>
              <a:rPr lang="en-US" sz="3000" dirty="0"/>
              <a:t> </a:t>
            </a:r>
            <a:r>
              <a:rPr lang="en-US" sz="3000" dirty="0" err="1"/>
              <a:t>dan</a:t>
            </a:r>
            <a:r>
              <a:rPr lang="en-US" sz="3000" dirty="0"/>
              <a:t> </a:t>
            </a:r>
            <a:r>
              <a:rPr lang="en-US" sz="3000" dirty="0" err="1"/>
              <a:t>kelemahan</a:t>
            </a:r>
            <a:r>
              <a:rPr lang="en-US" sz="3000" dirty="0"/>
              <a:t> yang </a:t>
            </a:r>
            <a:r>
              <a:rPr lang="en-US" sz="3000" dirty="0" err="1"/>
              <a:t>ada</a:t>
            </a:r>
            <a:r>
              <a:rPr lang="en-US" sz="3000" dirty="0"/>
              <a:t> </a:t>
            </a:r>
            <a:r>
              <a:rPr lang="en-US" sz="3000" dirty="0" err="1"/>
              <a:t>dalam</a:t>
            </a:r>
            <a:r>
              <a:rPr lang="en-US" sz="3000" dirty="0"/>
              <a:t> </a:t>
            </a:r>
            <a:r>
              <a:rPr lang="en-US" sz="3000" dirty="0" err="1"/>
              <a:t>diri</a:t>
            </a:r>
            <a:r>
              <a:rPr lang="en-US" sz="3000" dirty="0"/>
              <a:t> </a:t>
            </a:r>
            <a:r>
              <a:rPr lang="en-US" sz="3000" dirty="0" err="1"/>
              <a:t>kita</a:t>
            </a:r>
            <a:r>
              <a:rPr lang="en-US" sz="3000" dirty="0"/>
              <a:t>. </a:t>
            </a:r>
            <a:endParaRPr lang="en-US" sz="3000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81600" y="152400"/>
            <a:ext cx="3048000" cy="60198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0519990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effectLst/>
              </a:rPr>
              <a:t/>
            </a:r>
            <a:br>
              <a:rPr lang="en-US" b="1" dirty="0" smtClean="0">
                <a:effectLst/>
              </a:rPr>
            </a:br>
            <a:r>
              <a:rPr lang="en-US" b="1" dirty="0" smtClean="0">
                <a:effectLst/>
              </a:rPr>
              <a:t>1</a:t>
            </a:r>
            <a:r>
              <a:rPr lang="en-US" b="1" dirty="0">
                <a:effectLst/>
              </a:rPr>
              <a:t>. </a:t>
            </a:r>
            <a:r>
              <a:rPr lang="en-US" b="1" dirty="0" smtClean="0">
                <a:effectLst/>
              </a:rPr>
              <a:t> </a:t>
            </a:r>
            <a:r>
              <a:rPr lang="en-US" b="1" dirty="0" err="1" smtClean="0">
                <a:effectLst/>
              </a:rPr>
              <a:t>Tipe</a:t>
            </a:r>
            <a:r>
              <a:rPr lang="en-US" b="1" dirty="0" smtClean="0">
                <a:effectLst/>
              </a:rPr>
              <a:t> - </a:t>
            </a:r>
            <a:r>
              <a:rPr lang="en-US" b="1" dirty="0" err="1" smtClean="0">
                <a:effectLst/>
              </a:rPr>
              <a:t>Tipe</a:t>
            </a:r>
            <a:r>
              <a:rPr lang="en-US" b="1" dirty="0" smtClean="0">
                <a:effectLst/>
              </a:rPr>
              <a:t>  </a:t>
            </a:r>
            <a:r>
              <a:rPr lang="en-US" b="1" dirty="0" err="1" smtClean="0">
                <a:effectLst/>
              </a:rPr>
              <a:t>Fisik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295400"/>
            <a:ext cx="4191000" cy="5029200"/>
          </a:xfrm>
        </p:spPr>
        <p:txBody>
          <a:bodyPr/>
          <a:lstStyle/>
          <a:p>
            <a:pPr marL="0" indent="0">
              <a:buNone/>
            </a:pPr>
            <a:r>
              <a:rPr lang="en-US" sz="3000" dirty="0" err="1"/>
              <a:t>Teori</a:t>
            </a:r>
            <a:r>
              <a:rPr lang="en-US" sz="3000" dirty="0"/>
              <a:t> </a:t>
            </a:r>
            <a:r>
              <a:rPr lang="en-US" sz="3000" dirty="0" err="1"/>
              <a:t>somatotipe</a:t>
            </a:r>
            <a:r>
              <a:rPr lang="en-US" sz="3000" dirty="0"/>
              <a:t> </a:t>
            </a:r>
            <a:r>
              <a:rPr lang="en-US" sz="3000" dirty="0" err="1"/>
              <a:t>diperkenalkan</a:t>
            </a:r>
            <a:r>
              <a:rPr lang="en-US" sz="3000" dirty="0"/>
              <a:t> </a:t>
            </a:r>
            <a:r>
              <a:rPr lang="en-US" sz="3000" dirty="0" err="1"/>
              <a:t>oleh</a:t>
            </a:r>
            <a:r>
              <a:rPr lang="en-US" sz="3000" dirty="0"/>
              <a:t> William Sheldon, yang </a:t>
            </a:r>
            <a:r>
              <a:rPr lang="en-US" sz="3000" dirty="0" err="1"/>
              <a:t>membagi</a:t>
            </a:r>
            <a:r>
              <a:rPr lang="en-US" sz="3000" dirty="0"/>
              <a:t> </a:t>
            </a:r>
            <a:r>
              <a:rPr lang="en-US" sz="3000" dirty="0" err="1"/>
              <a:t>manusia</a:t>
            </a:r>
            <a:r>
              <a:rPr lang="en-US" sz="3000" dirty="0"/>
              <a:t> </a:t>
            </a:r>
            <a:r>
              <a:rPr lang="en-US" sz="3000" dirty="0" err="1"/>
              <a:t>ke</a:t>
            </a:r>
            <a:r>
              <a:rPr lang="en-US" sz="3000" dirty="0"/>
              <a:t> </a:t>
            </a:r>
            <a:r>
              <a:rPr lang="en-US" sz="3000" dirty="0" err="1"/>
              <a:t>dalam</a:t>
            </a:r>
            <a:r>
              <a:rPr lang="en-US" sz="3000" dirty="0"/>
              <a:t> </a:t>
            </a:r>
            <a:r>
              <a:rPr lang="en-US" sz="3000" dirty="0" err="1"/>
              <a:t>tiga</a:t>
            </a:r>
            <a:r>
              <a:rPr lang="en-US" sz="3000" dirty="0"/>
              <a:t> </a:t>
            </a:r>
            <a:r>
              <a:rPr lang="en-US" sz="3000" dirty="0" err="1"/>
              <a:t>tipe</a:t>
            </a:r>
            <a:r>
              <a:rPr lang="en-US" sz="3000" dirty="0"/>
              <a:t> </a:t>
            </a:r>
            <a:r>
              <a:rPr lang="en-US" sz="3000" dirty="0" err="1"/>
              <a:t>tubuh</a:t>
            </a:r>
            <a:r>
              <a:rPr lang="en-US" sz="3000" dirty="0"/>
              <a:t> </a:t>
            </a:r>
            <a:r>
              <a:rPr lang="en-US" sz="3000" dirty="0" err="1"/>
              <a:t>utama</a:t>
            </a:r>
            <a:r>
              <a:rPr lang="en-US" sz="3000" dirty="0" smtClean="0"/>
              <a:t>:</a:t>
            </a:r>
          </a:p>
          <a:p>
            <a:pPr marL="514350" indent="-514350">
              <a:buAutoNum type="alphaLcPeriod"/>
            </a:pPr>
            <a:r>
              <a:rPr lang="en-US" sz="3000" b="1" dirty="0" smtClean="0"/>
              <a:t>Ectomorph</a:t>
            </a:r>
          </a:p>
          <a:p>
            <a:pPr marL="514350" indent="-514350">
              <a:buAutoNum type="alphaLcPeriod"/>
            </a:pPr>
            <a:r>
              <a:rPr lang="en-US" sz="3000" b="1" dirty="0" smtClean="0"/>
              <a:t>Mesomorph</a:t>
            </a:r>
          </a:p>
          <a:p>
            <a:pPr marL="514350" indent="-514350">
              <a:buAutoNum type="alphaLcPeriod"/>
            </a:pPr>
            <a:r>
              <a:rPr lang="en-US" sz="3000" b="1" dirty="0"/>
              <a:t>Endomorph</a:t>
            </a:r>
            <a:endParaRPr lang="en-US" sz="3000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43400" y="1066800"/>
            <a:ext cx="4343400" cy="4033837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36602668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 smtClean="0">
                <a:effectLst/>
              </a:rPr>
              <a:t/>
            </a:r>
            <a:br>
              <a:rPr lang="en-US" b="1" dirty="0" smtClean="0">
                <a:effectLst/>
              </a:rPr>
            </a:br>
            <a:r>
              <a:rPr lang="en-US" b="1" dirty="0" smtClean="0">
                <a:effectLst/>
              </a:rPr>
              <a:t>2</a:t>
            </a:r>
            <a:r>
              <a:rPr lang="en-US" b="1" dirty="0">
                <a:effectLst/>
              </a:rPr>
              <a:t>.  </a:t>
            </a:r>
            <a:r>
              <a:rPr lang="en-US" b="1" dirty="0" err="1" smtClean="0">
                <a:effectLst/>
              </a:rPr>
              <a:t>Tipe</a:t>
            </a:r>
            <a:r>
              <a:rPr lang="en-US" b="1" dirty="0" smtClean="0">
                <a:effectLst/>
              </a:rPr>
              <a:t> - </a:t>
            </a:r>
            <a:r>
              <a:rPr lang="en-US" b="1" dirty="0" err="1" smtClean="0">
                <a:effectLst/>
              </a:rPr>
              <a:t>Tipe</a:t>
            </a:r>
            <a:r>
              <a:rPr lang="en-US" b="1" dirty="0" smtClean="0">
                <a:effectLst/>
              </a:rPr>
              <a:t>  </a:t>
            </a:r>
            <a:r>
              <a:rPr lang="en-US" b="1" dirty="0" err="1" smtClean="0">
                <a:effectLst/>
              </a:rPr>
              <a:t>Kepribadian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43200" y="1219200"/>
            <a:ext cx="6248400" cy="5410200"/>
          </a:xfrm>
        </p:spPr>
        <p:txBody>
          <a:bodyPr>
            <a:normAutofit/>
          </a:bodyPr>
          <a:lstStyle/>
          <a:p>
            <a:pPr marL="514350" indent="-514350">
              <a:spcBef>
                <a:spcPts val="0"/>
              </a:spcBef>
              <a:buAutoNum type="arabicPeriod"/>
            </a:pPr>
            <a:r>
              <a:rPr lang="en-US" sz="3200" b="1" dirty="0" err="1" smtClean="0"/>
              <a:t>Teori</a:t>
            </a:r>
            <a:r>
              <a:rPr lang="en-US" sz="3200" b="1" dirty="0" smtClean="0"/>
              <a:t> </a:t>
            </a:r>
            <a:r>
              <a:rPr lang="en-US" sz="3200" b="1" dirty="0"/>
              <a:t>Jung: </a:t>
            </a:r>
            <a:r>
              <a:rPr lang="en-US" sz="3200" b="1" dirty="0" smtClean="0"/>
              <a:t>Introvert v </a:t>
            </a:r>
            <a:r>
              <a:rPr lang="en-US" sz="3200" b="1" dirty="0" err="1" smtClean="0"/>
              <a:t>Ekstrovert</a:t>
            </a:r>
            <a:endParaRPr lang="en-US" sz="3200" b="1" dirty="0"/>
          </a:p>
          <a:p>
            <a:pPr marL="514350" indent="-514350">
              <a:spcBef>
                <a:spcPts val="0"/>
              </a:spcBef>
              <a:buFont typeface="Wingdings 2"/>
              <a:buAutoNum type="arabicPeriod"/>
            </a:pPr>
            <a:r>
              <a:rPr lang="en-US" sz="3200" b="1" dirty="0" smtClean="0"/>
              <a:t>Model </a:t>
            </a:r>
            <a:r>
              <a:rPr lang="en-US" sz="3200" b="1" dirty="0"/>
              <a:t>Big Five (OCEAN</a:t>
            </a:r>
            <a:r>
              <a:rPr lang="en-US" sz="3200" b="1" dirty="0" smtClean="0"/>
              <a:t>)</a:t>
            </a:r>
          </a:p>
          <a:p>
            <a:pPr marL="0" indent="0">
              <a:spcBef>
                <a:spcPts val="0"/>
              </a:spcBef>
              <a:buNone/>
            </a:pPr>
            <a:endParaRPr lang="en-US" sz="3200" b="1" dirty="0" smtClean="0"/>
          </a:p>
          <a:p>
            <a:pPr marL="514350" indent="-514350">
              <a:spcBef>
                <a:spcPts val="0"/>
              </a:spcBef>
              <a:buAutoNum type="alphaLcPeriod"/>
            </a:pPr>
            <a:r>
              <a:rPr lang="en-US" b="1" dirty="0" smtClean="0"/>
              <a:t>Openness </a:t>
            </a:r>
            <a:r>
              <a:rPr lang="en-US" b="1" dirty="0"/>
              <a:t>to Experience </a:t>
            </a:r>
            <a:r>
              <a:rPr lang="en-US" dirty="0"/>
              <a:t>(</a:t>
            </a:r>
            <a:r>
              <a:rPr lang="en-US" dirty="0" err="1"/>
              <a:t>Keterbukaan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Pengalaman</a:t>
            </a:r>
            <a:r>
              <a:rPr lang="en-US" dirty="0" smtClean="0"/>
              <a:t>)</a:t>
            </a:r>
          </a:p>
          <a:p>
            <a:pPr marL="514350" indent="-514350">
              <a:spcBef>
                <a:spcPts val="0"/>
              </a:spcBef>
              <a:buAutoNum type="alphaLcPeriod"/>
            </a:pPr>
            <a:r>
              <a:rPr lang="en-US" b="1" dirty="0"/>
              <a:t>Conscientiousness </a:t>
            </a:r>
            <a:endParaRPr lang="en-US" b="1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dirty="0"/>
              <a:t> </a:t>
            </a:r>
            <a:r>
              <a:rPr lang="en-US" dirty="0" smtClean="0"/>
              <a:t>     (</a:t>
            </a:r>
            <a:r>
              <a:rPr lang="en-US" dirty="0" err="1"/>
              <a:t>Kehati-hatian</a:t>
            </a:r>
            <a:r>
              <a:rPr lang="en-US" dirty="0" smtClean="0"/>
              <a:t>)</a:t>
            </a:r>
          </a:p>
          <a:p>
            <a:pPr marL="514350" indent="-514350">
              <a:spcBef>
                <a:spcPts val="0"/>
              </a:spcBef>
              <a:buAutoNum type="alphaLcPeriod"/>
            </a:pPr>
            <a:r>
              <a:rPr lang="en-US" b="1" dirty="0"/>
              <a:t>Extraversion </a:t>
            </a:r>
            <a:r>
              <a:rPr lang="en-US" dirty="0"/>
              <a:t>(</a:t>
            </a:r>
            <a:r>
              <a:rPr lang="en-US" dirty="0" err="1"/>
              <a:t>Ekstraversi</a:t>
            </a:r>
            <a:r>
              <a:rPr lang="en-US" dirty="0" smtClean="0"/>
              <a:t>)</a:t>
            </a:r>
          </a:p>
          <a:p>
            <a:pPr marL="514350" indent="-514350">
              <a:spcBef>
                <a:spcPts val="0"/>
              </a:spcBef>
              <a:buAutoNum type="alphaLcPeriod"/>
            </a:pPr>
            <a:r>
              <a:rPr lang="en-US" b="1" dirty="0"/>
              <a:t>Agreeableness </a:t>
            </a:r>
            <a:r>
              <a:rPr lang="en-US" dirty="0"/>
              <a:t>(</a:t>
            </a:r>
            <a:r>
              <a:rPr lang="en-US" dirty="0" err="1"/>
              <a:t>Kesepakatan</a:t>
            </a:r>
            <a:r>
              <a:rPr lang="en-US" dirty="0" smtClean="0"/>
              <a:t>)</a:t>
            </a:r>
          </a:p>
          <a:p>
            <a:pPr marL="514350" indent="-514350">
              <a:spcBef>
                <a:spcPts val="0"/>
              </a:spcBef>
              <a:buAutoNum type="alphaLcPeriod"/>
            </a:pPr>
            <a:r>
              <a:rPr lang="en-US" b="1" dirty="0"/>
              <a:t>Neuroticism </a:t>
            </a:r>
            <a:r>
              <a:rPr lang="en-US" dirty="0"/>
              <a:t>(</a:t>
            </a:r>
            <a:r>
              <a:rPr lang="en-US" dirty="0" err="1"/>
              <a:t>Neurotisisme</a:t>
            </a:r>
            <a:r>
              <a:rPr lang="en-US" dirty="0"/>
              <a:t>)</a:t>
            </a:r>
            <a:endParaRPr lang="en-US" dirty="0" smtClean="0"/>
          </a:p>
          <a:p>
            <a:pPr marL="514350" indent="-514350">
              <a:spcBef>
                <a:spcPts val="0"/>
              </a:spcBef>
              <a:buAutoNum type="alphaLcPeriod"/>
            </a:pPr>
            <a:endParaRPr lang="en-US" sz="3200" dirty="0"/>
          </a:p>
          <a:p>
            <a:pPr marL="0" indent="0">
              <a:spcBef>
                <a:spcPts val="0"/>
              </a:spcBef>
              <a:buNone/>
            </a:pPr>
            <a:endParaRPr lang="en-US" sz="3200" dirty="0" smtClean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1026" name="Picture 2" descr="C:\Users\Digital Marketing\Documents\2024\Bahan Ajar\Pendidikan Karakter dan Anti Korupsi\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52400" y="1371600"/>
            <a:ext cx="2506133" cy="41148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6960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>
                <a:effectLst/>
              </a:rPr>
              <a:t>3. </a:t>
            </a:r>
            <a:r>
              <a:rPr lang="en-US" b="1" dirty="0" err="1">
                <a:effectLst/>
              </a:rPr>
              <a:t>Mengenal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Diri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514350" indent="-514350">
              <a:buAutoNum type="alphaLcPeriod"/>
            </a:pPr>
            <a:r>
              <a:rPr lang="en-US" b="1" dirty="0" err="1" smtClean="0"/>
              <a:t>Mengenal</a:t>
            </a:r>
            <a:r>
              <a:rPr lang="en-US" b="1" dirty="0" smtClean="0"/>
              <a:t> </a:t>
            </a:r>
            <a:r>
              <a:rPr lang="en-US" b="1" dirty="0" err="1"/>
              <a:t>Ciri</a:t>
            </a:r>
            <a:r>
              <a:rPr lang="en-US" b="1" dirty="0"/>
              <a:t> </a:t>
            </a:r>
            <a:r>
              <a:rPr lang="en-US" b="1" dirty="0" err="1" smtClean="0"/>
              <a:t>Fisik</a:t>
            </a:r>
            <a:endParaRPr lang="en-US" b="1" dirty="0" smtClean="0"/>
          </a:p>
          <a:p>
            <a:pPr marL="514350" indent="-514350">
              <a:buAutoNum type="alphaLcPeriod"/>
            </a:pPr>
            <a:r>
              <a:rPr lang="en-US" b="1" dirty="0" err="1" smtClean="0"/>
              <a:t>Kepribadian</a:t>
            </a:r>
            <a:endParaRPr lang="en-US" b="1" dirty="0" smtClean="0"/>
          </a:p>
          <a:p>
            <a:pPr marL="514350" indent="-514350">
              <a:buAutoNum type="alphaLcPeriod"/>
            </a:pPr>
            <a:r>
              <a:rPr lang="en-US" b="1" dirty="0" err="1" smtClean="0"/>
              <a:t>Watak</a:t>
            </a:r>
            <a:r>
              <a:rPr lang="en-US" b="1" dirty="0" smtClean="0"/>
              <a:t>/</a:t>
            </a:r>
            <a:r>
              <a:rPr lang="en-US" b="1" dirty="0" err="1" smtClean="0"/>
              <a:t>Temperamen</a:t>
            </a:r>
            <a:endParaRPr lang="en-US" b="1" dirty="0" smtClean="0"/>
          </a:p>
          <a:p>
            <a:pPr marL="514350" indent="-514350">
              <a:buFont typeface="Wingdings 2"/>
              <a:buAutoNum type="alphaLcPeriod"/>
            </a:pPr>
            <a:r>
              <a:rPr lang="en-US" b="1" dirty="0" err="1" smtClean="0"/>
              <a:t>Bakat</a:t>
            </a:r>
            <a:endParaRPr lang="en-US" b="1" dirty="0" smtClean="0"/>
          </a:p>
          <a:p>
            <a:pPr marL="514350" indent="-514350">
              <a:buFont typeface="Wingdings 2"/>
              <a:buAutoNum type="alphaLcPeriod"/>
            </a:pPr>
            <a:r>
              <a:rPr lang="en-US" b="1" dirty="0" err="1"/>
              <a:t>Kekuatan</a:t>
            </a:r>
            <a:r>
              <a:rPr lang="en-US" b="1" dirty="0"/>
              <a:t> </a:t>
            </a:r>
            <a:r>
              <a:rPr lang="en-US" b="1" dirty="0" err="1"/>
              <a:t>dan</a:t>
            </a:r>
            <a:r>
              <a:rPr lang="en-US" b="1" dirty="0"/>
              <a:t> </a:t>
            </a:r>
            <a:r>
              <a:rPr lang="en-US" b="1" dirty="0" err="1"/>
              <a:t>Kelemahan</a:t>
            </a:r>
            <a:r>
              <a:rPr lang="en-US" b="1" dirty="0"/>
              <a:t> </a:t>
            </a:r>
            <a:r>
              <a:rPr lang="en-US" b="1" dirty="0" err="1"/>
              <a:t>Diri</a:t>
            </a:r>
            <a:endParaRPr lang="en-US" dirty="0"/>
          </a:p>
          <a:p>
            <a:pPr marL="514350" indent="-514350">
              <a:buAutoNum type="alphaLcPeriod"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Oval Callout 4"/>
          <p:cNvSpPr/>
          <p:nvPr/>
        </p:nvSpPr>
        <p:spPr>
          <a:xfrm>
            <a:off x="5181600" y="1676400"/>
            <a:ext cx="3886200" cy="3352800"/>
          </a:xfrm>
          <a:prstGeom prst="wedgeEllipseCallout">
            <a:avLst>
              <a:gd name="adj1" fmla="val -74368"/>
              <a:gd name="adj2" fmla="val -1215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en-US" sz="3600" b="1" i="1" dirty="0" err="1" smtClean="0">
                <a:solidFill>
                  <a:srgbClr val="0000FF"/>
                </a:solidFill>
              </a:rPr>
              <a:t>Sanguinis</a:t>
            </a:r>
            <a:r>
              <a:rPr lang="en-US" sz="3600" b="1" i="1" dirty="0" smtClean="0">
                <a:solidFill>
                  <a:srgbClr val="0000FF"/>
                </a:solidFill>
              </a:rPr>
              <a:t> </a:t>
            </a:r>
          </a:p>
          <a:p>
            <a:pPr lvl="0" algn="ctr"/>
            <a:r>
              <a:rPr lang="en-US" sz="3600" b="1" i="1" dirty="0" err="1" smtClean="0">
                <a:solidFill>
                  <a:srgbClr val="0000FF"/>
                </a:solidFill>
              </a:rPr>
              <a:t>Koleris</a:t>
            </a:r>
            <a:endParaRPr lang="en-US" sz="3600" b="1" i="1" dirty="0" smtClean="0">
              <a:solidFill>
                <a:srgbClr val="0000FF"/>
              </a:solidFill>
            </a:endParaRPr>
          </a:p>
          <a:p>
            <a:pPr lvl="0" algn="ctr"/>
            <a:r>
              <a:rPr lang="en-US" sz="3600" b="1" i="1" dirty="0" err="1" smtClean="0">
                <a:solidFill>
                  <a:srgbClr val="0000FF"/>
                </a:solidFill>
              </a:rPr>
              <a:t>Melankolis</a:t>
            </a:r>
            <a:endParaRPr lang="en-US" sz="3600" b="1" i="1" dirty="0" smtClean="0">
              <a:solidFill>
                <a:srgbClr val="0000FF"/>
              </a:solidFill>
            </a:endParaRPr>
          </a:p>
          <a:p>
            <a:pPr lvl="0" algn="ctr"/>
            <a:r>
              <a:rPr lang="en-US" sz="3600" b="1" i="1" dirty="0" err="1" smtClean="0">
                <a:solidFill>
                  <a:srgbClr val="0000FF"/>
                </a:solidFill>
              </a:rPr>
              <a:t>Plegmatis</a:t>
            </a:r>
            <a:endParaRPr lang="en-US" sz="3600" b="1" i="1" dirty="0">
              <a:solidFill>
                <a:srgbClr val="0000FF"/>
              </a:solidFill>
            </a:endParaRP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6885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>
                <a:effectLst/>
              </a:rPr>
              <a:t>4. </a:t>
            </a:r>
            <a:r>
              <a:rPr lang="en-US" b="1" dirty="0" err="1">
                <a:effectLst/>
              </a:rPr>
              <a:t>Menerima</a:t>
            </a:r>
            <a:r>
              <a:rPr lang="en-US" b="1" dirty="0">
                <a:effectLst/>
              </a:rPr>
              <a:t> </a:t>
            </a:r>
            <a:r>
              <a:rPr lang="en-US" b="1" dirty="0" err="1">
                <a:effectLst/>
              </a:rPr>
              <a:t>Diri</a:t>
            </a:r>
            <a:r>
              <a:rPr lang="en-US" dirty="0">
                <a:effectLst/>
              </a:rPr>
              <a:t/>
            </a:r>
            <a:br>
              <a:rPr lang="en-US" dirty="0">
                <a:effectLst/>
              </a:rPr>
            </a:b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1295400"/>
            <a:ext cx="3276600" cy="44196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81400" y="1219200"/>
            <a:ext cx="5410200" cy="533400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dicapai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 smtClean="0"/>
              <a:t>:</a:t>
            </a:r>
          </a:p>
          <a:p>
            <a:pPr lvl="0"/>
            <a:r>
              <a:rPr lang="en-US" b="1" dirty="0" err="1"/>
              <a:t>Kesadaran</a:t>
            </a:r>
            <a:r>
              <a:rPr lang="en-US" b="1" dirty="0"/>
              <a:t> </a:t>
            </a:r>
            <a:r>
              <a:rPr lang="en-US" b="1" dirty="0" err="1"/>
              <a:t>diri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Menyadari</a:t>
            </a:r>
            <a:r>
              <a:rPr lang="en-US" dirty="0"/>
              <a:t> </a:t>
            </a:r>
            <a:r>
              <a:rPr lang="en-US" dirty="0" err="1"/>
              <a:t>perasaan</a:t>
            </a:r>
            <a:r>
              <a:rPr lang="en-US" dirty="0"/>
              <a:t>, </a:t>
            </a:r>
            <a:r>
              <a:rPr lang="en-US" dirty="0" err="1"/>
              <a:t>pikiran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.</a:t>
            </a:r>
          </a:p>
          <a:p>
            <a:pPr lvl="0"/>
            <a:r>
              <a:rPr lang="en-US" b="1" dirty="0" err="1"/>
              <a:t>Penghargaan</a:t>
            </a:r>
            <a:r>
              <a:rPr lang="en-US" b="1" dirty="0"/>
              <a:t> </a:t>
            </a:r>
            <a:r>
              <a:rPr lang="en-US" b="1" dirty="0" err="1"/>
              <a:t>terhadap</a:t>
            </a:r>
            <a:r>
              <a:rPr lang="en-US" b="1" dirty="0"/>
              <a:t> </a:t>
            </a:r>
            <a:r>
              <a:rPr lang="en-US" b="1" dirty="0" err="1"/>
              <a:t>diri</a:t>
            </a:r>
            <a:r>
              <a:rPr lang="en-US" b="1" dirty="0"/>
              <a:t> </a:t>
            </a:r>
            <a:r>
              <a:rPr lang="en-US" b="1" dirty="0" err="1"/>
              <a:t>sendiri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Menghargai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terlepas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kekurangan</a:t>
            </a:r>
            <a:r>
              <a:rPr lang="en-US" dirty="0"/>
              <a:t>.</a:t>
            </a:r>
          </a:p>
          <a:p>
            <a:pPr lvl="0"/>
            <a:r>
              <a:rPr lang="en-US" b="1" dirty="0" err="1"/>
              <a:t>Menghindari</a:t>
            </a:r>
            <a:r>
              <a:rPr lang="en-US" b="1" dirty="0"/>
              <a:t> </a:t>
            </a:r>
            <a:r>
              <a:rPr lang="en-US" b="1" dirty="0" err="1"/>
              <a:t>perbandingan</a:t>
            </a:r>
            <a:r>
              <a:rPr lang="en-US" b="1" dirty="0"/>
              <a:t> yang </a:t>
            </a:r>
            <a:r>
              <a:rPr lang="en-US" b="1" dirty="0" err="1"/>
              <a:t>berlebihan</a:t>
            </a:r>
            <a:r>
              <a:rPr lang="en-US" b="1" dirty="0"/>
              <a:t>:</a:t>
            </a:r>
            <a:r>
              <a:rPr lang="en-US" dirty="0"/>
              <a:t> </a:t>
            </a:r>
            <a:r>
              <a:rPr lang="en-US" dirty="0" err="1"/>
              <a:t>Berfokus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perkem-bangan</a:t>
            </a:r>
            <a:r>
              <a:rPr lang="en-US" dirty="0"/>
              <a:t> </a:t>
            </a:r>
            <a:r>
              <a:rPr lang="en-US" dirty="0" err="1"/>
              <a:t>diri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terlalu</a:t>
            </a:r>
            <a:r>
              <a:rPr lang="en-US" dirty="0"/>
              <a:t> </a:t>
            </a:r>
            <a:r>
              <a:rPr lang="en-US" dirty="0" err="1"/>
              <a:t>membandingkan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orang lain.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2855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Content Placeholder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0" y="1295400"/>
            <a:ext cx="5638800" cy="3429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  <p:extLst>
      <p:ext uri="{BB962C8B-B14F-4D97-AF65-F5344CB8AC3E}">
        <p14:creationId xmlns:p14="http://schemas.microsoft.com/office/powerpoint/2010/main" val="45682164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113</TotalTime>
  <Words>161</Words>
  <Application>Microsoft Office PowerPoint</Application>
  <PresentationFormat>On-screen Show (4:3)</PresentationFormat>
  <Paragraphs>38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Trek</vt:lpstr>
      <vt:lpstr>PowerPoint Presentation</vt:lpstr>
      <vt:lpstr>PENDAHULUAN</vt:lpstr>
      <vt:lpstr> 1.  Tipe - Tipe  Fisik </vt:lpstr>
      <vt:lpstr> 2.  Tipe - Tipe  Kepribadian </vt:lpstr>
      <vt:lpstr> 3. Mengenal Diri </vt:lpstr>
      <vt:lpstr> 4. Menerima Diri 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Digital Marketing</dc:creator>
  <cp:lastModifiedBy>Digital Marketing</cp:lastModifiedBy>
  <cp:revision>7</cp:revision>
  <dcterms:created xsi:type="dcterms:W3CDTF">2024-10-22T01:39:25Z</dcterms:created>
  <dcterms:modified xsi:type="dcterms:W3CDTF">2024-10-22T03:33:17Z</dcterms:modified>
</cp:coreProperties>
</file>