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2A06D2-FE1D-4DD1-A4AB-0232583CBE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2167B5-7901-489D-869F-C78A76B982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227" y="1554045"/>
            <a:ext cx="8458200" cy="1874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>BAB  </a:t>
            </a:r>
            <a:r>
              <a:rPr lang="en-US" sz="4500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>VI  </a:t>
            </a:r>
            <a:r>
              <a:rPr lang="en-US" sz="4500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/>
            </a:r>
            <a:br>
              <a:rPr lang="en-US" sz="4500" dirty="0" smtClean="0">
                <a:solidFill>
                  <a:srgbClr val="0000FF"/>
                </a:solidFill>
                <a:latin typeface="Bauhaus 93" panose="04030905020B02020C02" pitchFamily="82" charset="0"/>
              </a:rPr>
            </a:br>
            <a:r>
              <a:rPr lang="en-US" sz="4500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>PENGEMBANGAN DIRI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89755" y="5549356"/>
            <a:ext cx="3581400" cy="411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FF"/>
                </a:solidFill>
                <a:cs typeface="Aharoni" panose="02010803020104030203" pitchFamily="2" charset="-79"/>
              </a:rPr>
              <a:t>Lukman</a:t>
            </a:r>
            <a:r>
              <a:rPr lang="en-US" b="1" dirty="0" smtClean="0">
                <a:solidFill>
                  <a:srgbClr val="0000FF"/>
                </a:solidFill>
                <a:cs typeface="Aharoni" panose="02010803020104030203" pitchFamily="2" charset="-79"/>
              </a:rPr>
              <a:t> Hakim, S.P., M.M.</a:t>
            </a:r>
            <a:endParaRPr lang="en-US" b="1" dirty="0">
              <a:solidFill>
                <a:srgbClr val="0000FF"/>
              </a:solidFill>
              <a:cs typeface="Aharoni" panose="02010803020104030203" pitchFamily="2" charset="-79"/>
            </a:endParaRPr>
          </a:p>
        </p:txBody>
      </p:sp>
      <p:pic>
        <p:nvPicPr>
          <p:cNvPr id="6" name="Picture 5" descr="C:\Users\digital marketing\Documents\2021\Oktober\t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3897" y="3594189"/>
            <a:ext cx="5015858" cy="3330874"/>
            <a:chOff x="455386" y="178139"/>
            <a:chExt cx="11234055" cy="6279811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8" name="Rounded Rectangle 7"/>
            <p:cNvSpPr/>
            <p:nvPr/>
          </p:nvSpPr>
          <p:spPr>
            <a:xfrm>
              <a:off x="455386" y="1056820"/>
              <a:ext cx="595085" cy="49463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50471" y="17140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45556" y="10568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40641" y="4829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1758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12671" y="184739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0775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02841" y="61628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197926" y="1835487"/>
              <a:ext cx="595085" cy="32889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74871" y="178139"/>
              <a:ext cx="595085" cy="62798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369956" y="835363"/>
              <a:ext cx="595085" cy="48605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9650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5601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732156" y="19807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3272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9223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499271" y="14568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094356" y="859174"/>
              <a:ext cx="595085" cy="5446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2417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4346448" cy="8412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dirty="0" smtClean="0">
                <a:solidFill>
                  <a:srgbClr val="150876"/>
                </a:solidFill>
                <a:effectLst/>
                <a:latin typeface="Bauhaus 93" panose="04030905020B02020C02" pitchFamily="82" charset="0"/>
              </a:rPr>
              <a:t>A</a:t>
            </a:r>
            <a:r>
              <a:rPr lang="en-US" dirty="0">
                <a:solidFill>
                  <a:srgbClr val="150876"/>
                </a:solidFill>
                <a:effectLst/>
                <a:latin typeface="Bauhaus 93" panose="04030905020B02020C02" pitchFamily="82" charset="0"/>
              </a:rPr>
              <a:t>. </a:t>
            </a:r>
            <a:r>
              <a:rPr lang="en-US" dirty="0" err="1">
                <a:solidFill>
                  <a:srgbClr val="150876"/>
                </a:solidFill>
                <a:effectLst/>
                <a:latin typeface="Bauhaus 93" panose="04030905020B02020C02" pitchFamily="82" charset="0"/>
              </a:rPr>
              <a:t>Pendahuluan</a:t>
            </a:r>
            <a:r>
              <a:rPr lang="en-US" dirty="0">
                <a:solidFill>
                  <a:srgbClr val="150876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2060"/>
                </a:solidFill>
              </a:rPr>
              <a:t>Pengembangan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adalah</a:t>
            </a:r>
            <a:r>
              <a:rPr lang="en-US" b="1" dirty="0">
                <a:solidFill>
                  <a:srgbClr val="002060"/>
                </a:solidFill>
              </a:rPr>
              <a:t> proses yang </a:t>
            </a:r>
            <a:r>
              <a:rPr lang="en-US" b="1" dirty="0" err="1">
                <a:solidFill>
                  <a:srgbClr val="002060"/>
                </a:solidFill>
              </a:rPr>
              <a:t>membantu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seseorang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untuk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memahami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memaksimalkan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potensi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meningkatkan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kualitas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diri</a:t>
            </a:r>
            <a:r>
              <a:rPr lang="en-US" b="1" dirty="0">
                <a:solidFill>
                  <a:srgbClr val="002060"/>
                </a:solidFill>
              </a:rPr>
              <a:t> agar </a:t>
            </a:r>
            <a:r>
              <a:rPr lang="en-US" b="1" dirty="0" err="1">
                <a:solidFill>
                  <a:srgbClr val="002060"/>
                </a:solidFill>
              </a:rPr>
              <a:t>mampu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berkontribusi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dalam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berbagai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aspek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kehidupan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baik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itu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karier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hubungan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sosial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maupun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kehidupan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pribadi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4343400" cy="506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77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1</a:t>
            </a:r>
            <a:r>
              <a:rPr lang="en-US" b="1" dirty="0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. </a:t>
            </a:r>
            <a:r>
              <a:rPr lang="en-US" b="1" dirty="0" smtClean="0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 Mental </a:t>
            </a:r>
            <a:r>
              <a:rPr lang="en-US" b="1" dirty="0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yang </a:t>
            </a:r>
            <a:r>
              <a:rPr lang="en-US" b="1" dirty="0" err="1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Kuat</a:t>
            </a:r>
            <a:r>
              <a:rPr lang="en-US" b="1" dirty="0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dan</a:t>
            </a:r>
            <a:r>
              <a:rPr lang="en-US" b="1" dirty="0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Bauhaus 93" panose="04030905020B02020C02" pitchFamily="82" charset="0"/>
              </a:rPr>
              <a:t>Sehat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1910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.  </a:t>
            </a:r>
            <a:r>
              <a:rPr lang="en-US" b="1" dirty="0" err="1" smtClean="0"/>
              <a:t>Definisi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Pentingnya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err="1" smtClean="0"/>
              <a:t>Kesehatan</a:t>
            </a:r>
            <a:r>
              <a:rPr lang="en-US" b="1" dirty="0" smtClean="0"/>
              <a:t> Mental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C00000"/>
                </a:solidFill>
              </a:rPr>
              <a:t>Kesehatan</a:t>
            </a:r>
            <a:r>
              <a:rPr lang="en-US" b="1" dirty="0">
                <a:solidFill>
                  <a:srgbClr val="C00000"/>
                </a:solidFill>
              </a:rPr>
              <a:t> mental </a:t>
            </a:r>
            <a:r>
              <a:rPr lang="en-US" b="1" dirty="0" err="1">
                <a:solidFill>
                  <a:srgbClr val="C00000"/>
                </a:solidFill>
              </a:rPr>
              <a:t>menjadi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landasan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untuk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segala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aktivitas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karena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berpengaruh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pada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cara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seseorang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berpikir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merasa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dan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bertindak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dalam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menghadapi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tantangan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hidup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0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4038600" cy="35052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Bauhaus 93" panose="04030905020B02020C02" pitchFamily="82" charset="0"/>
              </a:rPr>
              <a:t>b. </a:t>
            </a:r>
            <a:r>
              <a:rPr lang="en-US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auhaus 93" panose="04030905020B02020C02" pitchFamily="82" charset="0"/>
              </a:rPr>
              <a:t>Aspek</a:t>
            </a:r>
            <a:r>
              <a:rPr lang="en-US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Bauhaus 93" panose="04030905020B02020C02" pitchFamily="82" charset="0"/>
              </a:rPr>
              <a:t>Mental yang </a:t>
            </a:r>
            <a:endParaRPr lang="en-US" dirty="0" smtClean="0">
              <a:solidFill>
                <a:srgbClr val="7030A0"/>
              </a:solidFill>
              <a:latin typeface="Bauhaus 93" panose="04030905020B02020C02" pitchFamily="8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Bauhaus 93" panose="04030905020B02020C02" pitchFamily="8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     </a:t>
            </a:r>
            <a:r>
              <a:rPr lang="en-US" dirty="0" err="1" smtClean="0">
                <a:solidFill>
                  <a:srgbClr val="7030A0"/>
                </a:solidFill>
                <a:latin typeface="Bauhaus 93" panose="04030905020B02020C02" pitchFamily="82" charset="0"/>
              </a:rPr>
              <a:t>Kuat</a:t>
            </a:r>
            <a:endParaRPr lang="en-US" dirty="0">
              <a:solidFill>
                <a:srgbClr val="7030A0"/>
              </a:solidFill>
              <a:latin typeface="Bauhaus 93" panose="04030905020B02020C02" pitchFamily="82" charset="0"/>
            </a:endParaRPr>
          </a:p>
          <a:p>
            <a:pPr marL="514350" indent="-514350">
              <a:buAutoNum type="arabicPeriod"/>
            </a:pPr>
            <a:r>
              <a:rPr lang="en-US" b="1" dirty="0" err="1" smtClean="0"/>
              <a:t>Kemampuan</a:t>
            </a:r>
            <a:r>
              <a:rPr lang="en-US" b="1" dirty="0" smtClean="0"/>
              <a:t> </a:t>
            </a:r>
            <a:r>
              <a:rPr lang="en-US" b="1" dirty="0" err="1"/>
              <a:t>Resiliensi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Mengelola</a:t>
            </a:r>
            <a:r>
              <a:rPr lang="en-US" b="1" dirty="0"/>
              <a:t> </a:t>
            </a:r>
            <a:r>
              <a:rPr lang="en-US" b="1" dirty="0" err="1"/>
              <a:t>Emosi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b="1" dirty="0" err="1"/>
              <a:t>Pengendalian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dirty="0"/>
              <a:t>: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"/>
            <a:ext cx="4495800" cy="6477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Bauhaus 93" panose="04030905020B02020C02" pitchFamily="82" charset="0"/>
              </a:rPr>
              <a:t>c. </a:t>
            </a:r>
            <a:r>
              <a:rPr lang="en-US" dirty="0" err="1">
                <a:solidFill>
                  <a:srgbClr val="7030A0"/>
                </a:solidFill>
                <a:latin typeface="Bauhaus 93" panose="04030905020B02020C02" pitchFamily="82" charset="0"/>
              </a:rPr>
              <a:t>Manfaat</a:t>
            </a:r>
            <a:r>
              <a:rPr lang="en-US" dirty="0">
                <a:solidFill>
                  <a:srgbClr val="7030A0"/>
                </a:solidFill>
                <a:latin typeface="Bauhaus 93" panose="04030905020B02020C02" pitchFamily="82" charset="0"/>
              </a:rPr>
              <a:t> Mental yang </a:t>
            </a:r>
            <a:endParaRPr lang="en-US" dirty="0" smtClean="0">
              <a:solidFill>
                <a:srgbClr val="7030A0"/>
              </a:solidFill>
              <a:latin typeface="Bauhaus 93" panose="04030905020B02020C02" pitchFamily="8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Bauhaus 93" panose="04030905020B02020C02" pitchFamily="8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    </a:t>
            </a:r>
            <a:r>
              <a:rPr lang="en-US" dirty="0" err="1" smtClean="0">
                <a:solidFill>
                  <a:srgbClr val="7030A0"/>
                </a:solidFill>
                <a:latin typeface="Bauhaus 93" panose="04030905020B02020C02" pitchFamily="82" charset="0"/>
              </a:rPr>
              <a:t>Sehat</a:t>
            </a:r>
            <a:endParaRPr lang="en-US" dirty="0" smtClean="0">
              <a:solidFill>
                <a:srgbClr val="7030A0"/>
              </a:solidFill>
              <a:latin typeface="Bauhaus 93" panose="04030905020B02020C02" pitchFamily="82" charset="0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</a:rPr>
              <a:t>Seseorang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mental yang </a:t>
            </a:r>
            <a:r>
              <a:rPr lang="en-US" b="1" dirty="0" err="1">
                <a:solidFill>
                  <a:srgbClr val="0070C0"/>
                </a:solidFill>
              </a:rPr>
              <a:t>sehat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mampu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berfungsi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lingkungan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sosial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profesional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Manfaat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lainnya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termasuk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peningkatan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produktivitas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pengendalian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stres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baik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serta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kemampuan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berempati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membina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hubungan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sehat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igital Marketing\Documents\2024\Bahan Ajar\Pendidikan Karakter dan Anti Korupsi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1398"/>
            <a:ext cx="3657600" cy="2861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2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dirty="0" smtClean="0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2</a:t>
            </a:r>
            <a:r>
              <a:rPr lang="en-US" dirty="0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. </a:t>
            </a:r>
            <a:r>
              <a:rPr lang="en-US" dirty="0" err="1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Integritas</a:t>
            </a:r>
            <a:r>
              <a:rPr lang="en-US" dirty="0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Diri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a.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Pengertian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Integritas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b.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Aspek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Penting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err="1" smtClean="0"/>
              <a:t>Integritas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b="1" dirty="0" err="1" smtClean="0"/>
              <a:t>Kejujuran</a:t>
            </a:r>
            <a:r>
              <a:rPr lang="en-US" dirty="0"/>
              <a:t>: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err="1"/>
              <a:t>Komitmen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Prinsip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b="1" dirty="0" err="1"/>
              <a:t>Transparansi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c.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Manfaat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Integritas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b="1" dirty="0" err="1" smtClean="0">
                <a:solidFill>
                  <a:srgbClr val="0070C0"/>
                </a:solidFill>
              </a:rPr>
              <a:t>dalam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Pengembangan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b="1" dirty="0" err="1" smtClean="0">
                <a:solidFill>
                  <a:srgbClr val="0070C0"/>
                </a:solidFill>
              </a:rPr>
              <a:t>Diri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1910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10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dirty="0" smtClean="0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3</a:t>
            </a:r>
            <a:r>
              <a:rPr lang="en-US" dirty="0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. </a:t>
            </a:r>
            <a:r>
              <a:rPr lang="en-US" dirty="0" err="1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Mandiri</a:t>
            </a:r>
            <a:r>
              <a:rPr lang="en-US" dirty="0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Kreatif</a:t>
            </a:r>
            <a:r>
              <a:rPr lang="en-US" dirty="0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dan</a:t>
            </a:r>
            <a:r>
              <a:rPr lang="en-US" dirty="0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Bauhaus 93" panose="04030905020B02020C02" pitchFamily="82" charset="0"/>
              </a:rPr>
              <a:t>Inovatif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064000" cy="431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274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n-US" b="1" dirty="0" err="1"/>
              <a:t>Mandiri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 err="1"/>
              <a:t>Kreativitas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b="1" dirty="0" err="1"/>
              <a:t>Inovasi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d. </a:t>
            </a:r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Mandiri</a:t>
            </a:r>
            <a:r>
              <a:rPr lang="en-US" b="1" dirty="0"/>
              <a:t>, </a:t>
            </a:r>
            <a:r>
              <a:rPr lang="en-US" b="1" dirty="0" err="1"/>
              <a:t>Kreatif</a:t>
            </a:r>
            <a:r>
              <a:rPr lang="en-US" b="1" dirty="0"/>
              <a:t>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/>
              <a:t>Inovatif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Digital Marketing\Documents\2024\Bahan Ajar\Pendidikan Karakter dan Anti Korupsi\Hakekat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191000" cy="2615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1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gital Marketing\Documents\2024\Bahan Ajar\Manajemen Periklanan\istockphoto-1391352876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45" y="2229465"/>
            <a:ext cx="5431848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gital Marketing\Documents\2024\Bahan Ajar\Manajemen Periklanan\karaketr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" y="358877"/>
            <a:ext cx="4495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63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185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PowerPoint Presentation</vt:lpstr>
      <vt:lpstr> A. Pendahuluan  </vt:lpstr>
      <vt:lpstr> 1.  Mental yang Kuat dan Sehat </vt:lpstr>
      <vt:lpstr>PowerPoint Presentation</vt:lpstr>
      <vt:lpstr> 2. Integritas Diri </vt:lpstr>
      <vt:lpstr> 3. Mandiri, Kreatif, dan Inovatif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 Marketing</dc:creator>
  <cp:lastModifiedBy>Digital Marketing</cp:lastModifiedBy>
  <cp:revision>11</cp:revision>
  <dcterms:created xsi:type="dcterms:W3CDTF">2024-10-29T00:46:47Z</dcterms:created>
  <dcterms:modified xsi:type="dcterms:W3CDTF">2024-10-29T01:12:10Z</dcterms:modified>
</cp:coreProperties>
</file>