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23C960D-9B7D-41A9-A3D5-F1058FDBA72D}" type="datetimeFigureOut">
              <a:rPr lang="id-ID" smtClean="0"/>
              <a:t>07/10/2022</a:t>
            </a:fld>
            <a:endParaRPr lang="id-ID"/>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id-ID"/>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941CB9E-29BE-48ED-ABF0-685B3E9A1EB5}"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23C960D-9B7D-41A9-A3D5-F1058FDBA72D}" type="datetimeFigureOut">
              <a:rPr lang="id-ID" smtClean="0"/>
              <a:t>07/10/2022</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D941CB9E-29BE-48ED-ABF0-685B3E9A1EB5}"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23C960D-9B7D-41A9-A3D5-F1058FDBA72D}" type="datetimeFigureOut">
              <a:rPr lang="id-ID" smtClean="0"/>
              <a:t>07/10/2022</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D941CB9E-29BE-48ED-ABF0-685B3E9A1EB5}"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23C960D-9B7D-41A9-A3D5-F1058FDBA72D}" type="datetimeFigureOut">
              <a:rPr lang="id-ID" smtClean="0"/>
              <a:t>07/10/2022</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D941CB9E-29BE-48ED-ABF0-685B3E9A1EB5}" type="slidenum">
              <a:rPr lang="id-ID" smtClean="0"/>
              <a:t>‹#›</a:t>
            </a:fld>
            <a:endParaRPr lang="id-ID"/>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23C960D-9B7D-41A9-A3D5-F1058FDBA72D}" type="datetimeFigureOut">
              <a:rPr lang="id-ID" smtClean="0"/>
              <a:t>07/10/2022</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D941CB9E-29BE-48ED-ABF0-685B3E9A1EB5}" type="slidenum">
              <a:rPr lang="id-ID" smtClean="0"/>
              <a:t>‹#›</a:t>
            </a:fld>
            <a:endParaRPr lang="id-ID"/>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23C960D-9B7D-41A9-A3D5-F1058FDBA72D}" type="datetimeFigureOut">
              <a:rPr lang="id-ID" smtClean="0"/>
              <a:t>07/10/2022</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D941CB9E-29BE-48ED-ABF0-685B3E9A1EB5}" type="slidenum">
              <a:rPr lang="id-ID" smtClean="0"/>
              <a:t>‹#›</a:t>
            </a:fld>
            <a:endParaRPr lang="id-ID"/>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23C960D-9B7D-41A9-A3D5-F1058FDBA72D}" type="datetimeFigureOut">
              <a:rPr lang="id-ID" smtClean="0"/>
              <a:t>07/10/2022</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D941CB9E-29BE-48ED-ABF0-685B3E9A1EB5}"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23C960D-9B7D-41A9-A3D5-F1058FDBA72D}" type="datetimeFigureOut">
              <a:rPr lang="id-ID" smtClean="0"/>
              <a:t>07/10/2022</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D941CB9E-29BE-48ED-ABF0-685B3E9A1EB5}" type="slidenum">
              <a:rPr lang="id-ID" smtClean="0"/>
              <a:t>‹#›</a:t>
            </a:fld>
            <a:endParaRPr lang="id-ID"/>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23C960D-9B7D-41A9-A3D5-F1058FDBA72D}" type="datetimeFigureOut">
              <a:rPr lang="id-ID" smtClean="0"/>
              <a:t>07/10/2022</a:t>
            </a:fld>
            <a:endParaRPr lang="id-ID"/>
          </a:p>
        </p:txBody>
      </p:sp>
      <p:sp>
        <p:nvSpPr>
          <p:cNvPr id="3" name="Footer Placeholder 2"/>
          <p:cNvSpPr>
            <a:spLocks noGrp="1"/>
          </p:cNvSpPr>
          <p:nvPr>
            <p:ph type="ftr" sz="quarter" idx="11"/>
          </p:nvPr>
        </p:nvSpPr>
        <p:spPr/>
        <p:txBody>
          <a:bodyPr/>
          <a:lstStyle>
            <a:extLst/>
          </a:lstStyle>
          <a:p>
            <a:endParaRPr lang="id-ID"/>
          </a:p>
        </p:txBody>
      </p:sp>
      <p:sp>
        <p:nvSpPr>
          <p:cNvPr id="4" name="Slide Number Placeholder 3"/>
          <p:cNvSpPr>
            <a:spLocks noGrp="1"/>
          </p:cNvSpPr>
          <p:nvPr>
            <p:ph type="sldNum" sz="quarter" idx="12"/>
          </p:nvPr>
        </p:nvSpPr>
        <p:spPr/>
        <p:txBody>
          <a:bodyPr/>
          <a:lstStyle>
            <a:extLst/>
          </a:lstStyle>
          <a:p>
            <a:fld id="{D941CB9E-29BE-48ED-ABF0-685B3E9A1EB5}"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723C960D-9B7D-41A9-A3D5-F1058FDBA72D}" type="datetimeFigureOut">
              <a:rPr lang="id-ID" smtClean="0"/>
              <a:t>07/10/2022</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D941CB9E-29BE-48ED-ABF0-685B3E9A1EB5}"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23C960D-9B7D-41A9-A3D5-F1058FDBA72D}" type="datetimeFigureOut">
              <a:rPr lang="id-ID" smtClean="0"/>
              <a:t>07/10/2022</a:t>
            </a:fld>
            <a:endParaRPr lang="id-ID"/>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id-ID"/>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941CB9E-29BE-48ED-ABF0-685B3E9A1EB5}" type="slidenum">
              <a:rPr lang="id-ID" smtClean="0"/>
              <a:t>‹#›</a:t>
            </a:fld>
            <a:endParaRPr lang="id-ID"/>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23C960D-9B7D-41A9-A3D5-F1058FDBA72D}" type="datetimeFigureOut">
              <a:rPr lang="id-ID" smtClean="0"/>
              <a:t>07/10/2022</a:t>
            </a:fld>
            <a:endParaRPr lang="id-ID"/>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id-ID"/>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941CB9E-29BE-48ED-ABF0-685B3E9A1EB5}"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sz="3600" dirty="0" smtClean="0"/>
              <a:t>RISET GAP</a:t>
            </a:r>
            <a:endParaRPr lang="id-ID" sz="3600" dirty="0"/>
          </a:p>
        </p:txBody>
      </p:sp>
      <p:sp>
        <p:nvSpPr>
          <p:cNvPr id="3" name="Subtitle 2"/>
          <p:cNvSpPr>
            <a:spLocks noGrp="1"/>
          </p:cNvSpPr>
          <p:nvPr>
            <p:ph type="subTitle" idx="1"/>
          </p:nvPr>
        </p:nvSpPr>
        <p:spPr/>
        <p:txBody>
          <a:bodyPr/>
          <a:lstStyle/>
          <a:p>
            <a:r>
              <a:rPr lang="id-ID" dirty="0" smtClean="0"/>
              <a:t>Pertemuan ke-2</a:t>
            </a:r>
          </a:p>
          <a:p>
            <a:r>
              <a:rPr lang="id-ID" dirty="0" smtClean="0"/>
              <a:t>Sesi 1</a:t>
            </a:r>
            <a:endParaRPr lang="id-ID" dirty="0"/>
          </a:p>
        </p:txBody>
      </p:sp>
    </p:spTree>
    <p:extLst>
      <p:ext uri="{BB962C8B-B14F-4D97-AF65-F5344CB8AC3E}">
        <p14:creationId xmlns:p14="http://schemas.microsoft.com/office/powerpoint/2010/main" val="4245250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id-ID" i="1" dirty="0"/>
              <a:t>Research gap</a:t>
            </a:r>
            <a:r>
              <a:rPr lang="id-ID" dirty="0"/>
              <a:t> </a:t>
            </a:r>
            <a:r>
              <a:rPr lang="id-ID" dirty="0" smtClean="0"/>
              <a:t> </a:t>
            </a:r>
            <a:r>
              <a:rPr lang="id-ID" dirty="0"/>
              <a:t>diartikan sebagai kesenjangan penelitian yang di dalamnya berasal dari perbedaan hasil penelitian terdahulu, mulai dari konsep, teori, data ataupun masalah yang terjadi di lapangan, yang akan menjadi celah untuk penelitian yang selanjutnya.</a:t>
            </a:r>
          </a:p>
        </p:txBody>
      </p:sp>
      <p:sp>
        <p:nvSpPr>
          <p:cNvPr id="2" name="Title 1"/>
          <p:cNvSpPr>
            <a:spLocks noGrp="1"/>
          </p:cNvSpPr>
          <p:nvPr>
            <p:ph type="title"/>
          </p:nvPr>
        </p:nvSpPr>
        <p:spPr/>
        <p:txBody>
          <a:bodyPr/>
          <a:lstStyle/>
          <a:p>
            <a:r>
              <a:rPr lang="id-ID" dirty="0" smtClean="0"/>
              <a:t> Pengertian Riset </a:t>
            </a:r>
            <a:r>
              <a:rPr lang="id-ID" dirty="0" smtClean="0"/>
              <a:t>Gap</a:t>
            </a:r>
            <a:endParaRPr lang="id-ID" dirty="0"/>
          </a:p>
        </p:txBody>
      </p:sp>
    </p:spTree>
    <p:extLst>
      <p:ext uri="{BB962C8B-B14F-4D97-AF65-F5344CB8AC3E}">
        <p14:creationId xmlns:p14="http://schemas.microsoft.com/office/powerpoint/2010/main" val="2211500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id-ID" b="1" dirty="0" smtClean="0"/>
              <a:t>(1) Theoretical </a:t>
            </a:r>
            <a:r>
              <a:rPr lang="id-ID" b="1" dirty="0"/>
              <a:t>Gap</a:t>
            </a:r>
          </a:p>
          <a:p>
            <a:r>
              <a:rPr lang="id-ID" dirty="0"/>
              <a:t>Theoretical gap adalah suatu kesenjangan yang terjadi melalui teori apa yang menjadi dasar di dalam penelitian yang selanjutnya.</a:t>
            </a:r>
          </a:p>
          <a:p>
            <a:r>
              <a:rPr lang="id-ID" dirty="0"/>
              <a:t>Terdapat kemungkinan teori dasar sebelumnya yang mempunyai keterbatasan ataupun kelemahan yang belum mampu mendukung penelitian. Bisa juga hasil dari penelitian yang didapat belum dijelaskan oleh teori apapun.</a:t>
            </a:r>
          </a:p>
          <a:p>
            <a:endParaRPr lang="id-ID" dirty="0"/>
          </a:p>
        </p:txBody>
      </p:sp>
      <p:sp>
        <p:nvSpPr>
          <p:cNvPr id="2" name="Title 1"/>
          <p:cNvSpPr>
            <a:spLocks noGrp="1"/>
          </p:cNvSpPr>
          <p:nvPr>
            <p:ph type="title"/>
          </p:nvPr>
        </p:nvSpPr>
        <p:spPr/>
        <p:txBody>
          <a:bodyPr>
            <a:normAutofit fontScale="90000"/>
          </a:bodyPr>
          <a:lstStyle/>
          <a:p>
            <a:r>
              <a:rPr lang="id-ID" b="1" dirty="0"/>
              <a:t>Jenis-Jenis Research Gap</a:t>
            </a:r>
            <a:br>
              <a:rPr lang="id-ID" b="1" dirty="0"/>
            </a:br>
            <a:endParaRPr lang="id-ID" dirty="0"/>
          </a:p>
        </p:txBody>
      </p:sp>
    </p:spTree>
    <p:extLst>
      <p:ext uri="{BB962C8B-B14F-4D97-AF65-F5344CB8AC3E}">
        <p14:creationId xmlns:p14="http://schemas.microsoft.com/office/powerpoint/2010/main" val="1844708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marL="0" indent="0">
              <a:buNone/>
            </a:pPr>
            <a:r>
              <a:rPr lang="id-ID" b="1" dirty="0" smtClean="0"/>
              <a:t>(2) Evidence </a:t>
            </a:r>
            <a:r>
              <a:rPr lang="id-ID" b="1" dirty="0"/>
              <a:t>Gap</a:t>
            </a:r>
          </a:p>
          <a:p>
            <a:r>
              <a:rPr lang="id-ID" dirty="0"/>
              <a:t> </a:t>
            </a:r>
            <a:r>
              <a:rPr lang="id-ID" i="1" dirty="0" smtClean="0"/>
              <a:t>Evidence </a:t>
            </a:r>
            <a:r>
              <a:rPr lang="id-ID" i="1" dirty="0"/>
              <a:t>gap</a:t>
            </a:r>
            <a:r>
              <a:rPr lang="id-ID" dirty="0"/>
              <a:t> yakni penelitian yang lebih fokus pada kesenjangan bukti penelitian. Tolak ukur di dalamnya adalah fakta umum yang sudah biasa terjadi. Itu artinya, penelitian ini akan menemukan titik kesenjangan antara fenomena yang tidak asing dengan bukti yang terdapat di lapangan.</a:t>
            </a:r>
          </a:p>
          <a:p>
            <a:r>
              <a:rPr lang="id-ID" dirty="0"/>
              <a:t>Sehingga, setiap peneliti nantinya bisa mengatur strategi dengan berdasarkan hasil penelitian terbaru</a:t>
            </a:r>
          </a:p>
          <a:p>
            <a:endParaRPr lang="id-ID" dirty="0"/>
          </a:p>
        </p:txBody>
      </p:sp>
      <p:sp>
        <p:nvSpPr>
          <p:cNvPr id="2" name="Title 1"/>
          <p:cNvSpPr>
            <a:spLocks noGrp="1"/>
          </p:cNvSpPr>
          <p:nvPr>
            <p:ph type="title"/>
          </p:nvPr>
        </p:nvSpPr>
        <p:spPr/>
        <p:txBody>
          <a:bodyPr>
            <a:normAutofit/>
          </a:bodyPr>
          <a:lstStyle/>
          <a:p>
            <a:r>
              <a:rPr lang="id-ID" sz="3200" dirty="0" smtClean="0"/>
              <a:t>Lanjutan </a:t>
            </a:r>
            <a:endParaRPr lang="id-ID" sz="3200" dirty="0"/>
          </a:p>
        </p:txBody>
      </p:sp>
    </p:spTree>
    <p:extLst>
      <p:ext uri="{BB962C8B-B14F-4D97-AF65-F5344CB8AC3E}">
        <p14:creationId xmlns:p14="http://schemas.microsoft.com/office/powerpoint/2010/main" val="3870147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id-ID" b="1" dirty="0" smtClean="0"/>
              <a:t>(3) Population </a:t>
            </a:r>
            <a:r>
              <a:rPr lang="id-ID" b="1" dirty="0"/>
              <a:t>Gap</a:t>
            </a:r>
          </a:p>
          <a:p>
            <a:r>
              <a:rPr lang="id-ID" i="1" dirty="0"/>
              <a:t>Population</a:t>
            </a:r>
            <a:r>
              <a:rPr lang="id-ID" dirty="0"/>
              <a:t> gap adalah jenis </a:t>
            </a:r>
            <a:r>
              <a:rPr lang="id-ID" i="1" dirty="0"/>
              <a:t>research gap</a:t>
            </a:r>
            <a:r>
              <a:rPr lang="id-ID" dirty="0"/>
              <a:t> yang lebih berdasarkan pada produktivitas bisnis dan juga jangkauan populasi dalam hal mengambil data penelitian. Dalam dunia bisnis, umumnya menggunakan penentuan </a:t>
            </a:r>
            <a:r>
              <a:rPr lang="id-ID" i="1" dirty="0"/>
              <a:t>target market</a:t>
            </a:r>
            <a:r>
              <a:rPr lang="id-ID" dirty="0"/>
              <a:t> yang dijadikan dasar dalam melihat apakah terjadi </a:t>
            </a:r>
            <a:r>
              <a:rPr lang="id-ID" i="1" dirty="0"/>
              <a:t>population gap</a:t>
            </a:r>
            <a:r>
              <a:rPr lang="id-ID" dirty="0"/>
              <a:t> di dalam penelitian sebelumnya.</a:t>
            </a:r>
          </a:p>
          <a:p>
            <a:endParaRPr lang="id-ID" dirty="0"/>
          </a:p>
        </p:txBody>
      </p:sp>
      <p:sp>
        <p:nvSpPr>
          <p:cNvPr id="2" name="Title 1"/>
          <p:cNvSpPr>
            <a:spLocks noGrp="1"/>
          </p:cNvSpPr>
          <p:nvPr>
            <p:ph type="title"/>
          </p:nvPr>
        </p:nvSpPr>
        <p:spPr/>
        <p:txBody>
          <a:bodyPr/>
          <a:lstStyle/>
          <a:p>
            <a:r>
              <a:rPr lang="id-ID" dirty="0" smtClean="0"/>
              <a:t>.</a:t>
            </a:r>
            <a:endParaRPr lang="id-ID" dirty="0"/>
          </a:p>
        </p:txBody>
      </p:sp>
    </p:spTree>
    <p:extLst>
      <p:ext uri="{BB962C8B-B14F-4D97-AF65-F5344CB8AC3E}">
        <p14:creationId xmlns:p14="http://schemas.microsoft.com/office/powerpoint/2010/main" val="3227714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marL="0" indent="0">
              <a:buNone/>
            </a:pPr>
            <a:r>
              <a:rPr lang="id-ID" b="1" dirty="0" smtClean="0"/>
              <a:t>(4) Empirical </a:t>
            </a:r>
            <a:r>
              <a:rPr lang="id-ID" b="1" dirty="0"/>
              <a:t>Gap</a:t>
            </a:r>
          </a:p>
          <a:p>
            <a:pPr marL="0" indent="0">
              <a:buNone/>
            </a:pPr>
            <a:r>
              <a:rPr lang="id-ID" dirty="0"/>
              <a:t>  </a:t>
            </a:r>
            <a:r>
              <a:rPr lang="id-ID" i="1" dirty="0" smtClean="0"/>
              <a:t>Empirical </a:t>
            </a:r>
            <a:r>
              <a:rPr lang="id-ID" i="1" dirty="0"/>
              <a:t>gap</a:t>
            </a:r>
            <a:r>
              <a:rPr lang="id-ID" dirty="0"/>
              <a:t> yang lebih merujuk pada kesenjangan fenomena empiris. Adanya kesenjangan akan terlihat pada hasil penelitian. Untuk itu, setiap peneliti wajib memperhatikan apakah memang ada inkonsistensi di dalam penelitiannya atau tidak.</a:t>
            </a:r>
          </a:p>
          <a:p>
            <a:r>
              <a:rPr lang="id-ID" dirty="0"/>
              <a:t>Kehadiran kesenjangan akan secara otomatis ditampilkan dari adanya inkonsistensi antara hasil dan data faktual. Pada kondisi ini, peneliti bisa memanfaatkan kekurangan yang ada menjadi bahan riset. Cara mengatasinya adalah dengan melakukan perbandingan dengan kajian yang ada sebelumnya, dan ditunjang dengan teori yang pas.</a:t>
            </a:r>
          </a:p>
          <a:p>
            <a:endParaRPr lang="id-ID" dirty="0"/>
          </a:p>
        </p:txBody>
      </p:sp>
      <p:sp>
        <p:nvSpPr>
          <p:cNvPr id="2" name="Title 1"/>
          <p:cNvSpPr>
            <a:spLocks noGrp="1"/>
          </p:cNvSpPr>
          <p:nvPr>
            <p:ph type="title"/>
          </p:nvPr>
        </p:nvSpPr>
        <p:spPr/>
        <p:txBody>
          <a:bodyPr/>
          <a:lstStyle/>
          <a:p>
            <a:r>
              <a:rPr lang="id-ID" dirty="0" smtClean="0"/>
              <a:t>lanjutan</a:t>
            </a:r>
            <a:endParaRPr lang="id-ID" dirty="0"/>
          </a:p>
        </p:txBody>
      </p:sp>
    </p:spTree>
    <p:extLst>
      <p:ext uri="{BB962C8B-B14F-4D97-AF65-F5344CB8AC3E}">
        <p14:creationId xmlns:p14="http://schemas.microsoft.com/office/powerpoint/2010/main" val="7686310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endParaRPr lang="id-ID" b="1" i="1" dirty="0"/>
          </a:p>
          <a:p>
            <a:pPr marL="0" indent="0">
              <a:buNone/>
            </a:pPr>
            <a:r>
              <a:rPr lang="id-ID" dirty="0" smtClean="0"/>
              <a:t>Review Artikel </a:t>
            </a:r>
          </a:p>
          <a:p>
            <a:pPr marL="0" indent="0">
              <a:buNone/>
            </a:pPr>
            <a:endParaRPr lang="id-ID" b="1" i="1" dirty="0"/>
          </a:p>
        </p:txBody>
      </p:sp>
      <p:sp>
        <p:nvSpPr>
          <p:cNvPr id="2" name="Title 1"/>
          <p:cNvSpPr>
            <a:spLocks noGrp="1"/>
          </p:cNvSpPr>
          <p:nvPr>
            <p:ph type="title"/>
          </p:nvPr>
        </p:nvSpPr>
        <p:spPr/>
        <p:txBody>
          <a:bodyPr/>
          <a:lstStyle/>
          <a:p>
            <a:r>
              <a:rPr lang="id-ID" dirty="0" smtClean="0"/>
              <a:t>.</a:t>
            </a:r>
            <a:endParaRPr lang="id-ID" dirty="0"/>
          </a:p>
        </p:txBody>
      </p:sp>
    </p:spTree>
    <p:extLst>
      <p:ext uri="{BB962C8B-B14F-4D97-AF65-F5344CB8AC3E}">
        <p14:creationId xmlns:p14="http://schemas.microsoft.com/office/powerpoint/2010/main" val="3815002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id-ID" dirty="0" smtClean="0"/>
          </a:p>
          <a:p>
            <a:endParaRPr lang="id-ID" dirty="0"/>
          </a:p>
          <a:p>
            <a:endParaRPr lang="id-ID" dirty="0" smtClean="0"/>
          </a:p>
          <a:p>
            <a:pPr marL="109728" indent="0">
              <a:buNone/>
            </a:pPr>
            <a:endParaRPr lang="id-ID" dirty="0" smtClean="0"/>
          </a:p>
          <a:p>
            <a:r>
              <a:rPr lang="id-ID" i="1" dirty="0" smtClean="0"/>
              <a:t>Terimakasih....</a:t>
            </a:r>
          </a:p>
          <a:p>
            <a:endParaRPr lang="id-ID" i="1" dirty="0"/>
          </a:p>
        </p:txBody>
      </p:sp>
      <p:sp>
        <p:nvSpPr>
          <p:cNvPr id="3" name="Title 2"/>
          <p:cNvSpPr>
            <a:spLocks noGrp="1"/>
          </p:cNvSpPr>
          <p:nvPr>
            <p:ph type="title"/>
          </p:nvPr>
        </p:nvSpPr>
        <p:spPr/>
        <p:txBody>
          <a:bodyPr/>
          <a:lstStyle/>
          <a:p>
            <a:r>
              <a:rPr lang="id-ID" dirty="0" smtClean="0"/>
              <a:t>.</a:t>
            </a:r>
            <a:endParaRPr lang="id-ID" dirty="0"/>
          </a:p>
        </p:txBody>
      </p:sp>
    </p:spTree>
    <p:extLst>
      <p:ext uri="{BB962C8B-B14F-4D97-AF65-F5344CB8AC3E}">
        <p14:creationId xmlns:p14="http://schemas.microsoft.com/office/powerpoint/2010/main" val="32982661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27</TotalTime>
  <Words>94</Words>
  <Application>Microsoft Office PowerPoint</Application>
  <PresentationFormat>On-screen Show (4:3)</PresentationFormat>
  <Paragraphs>29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Concourse</vt:lpstr>
      <vt:lpstr>RISET GAP</vt:lpstr>
      <vt:lpstr> Pengertian Riset Gap</vt:lpstr>
      <vt:lpstr>Jenis-Jenis Research Gap </vt:lpstr>
      <vt:lpstr>Lanjutan </vt:lpstr>
      <vt:lpstr>.</vt:lpstr>
      <vt:lpstr>lanjutan</vt:lpstr>
      <vt:lpstr>.</vt:lpstr>
      <vt:lpst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RISET GAP</dc:title>
  <dc:creator>Windows User</dc:creator>
  <cp:lastModifiedBy>Windows User</cp:lastModifiedBy>
  <cp:revision>6</cp:revision>
  <dcterms:created xsi:type="dcterms:W3CDTF">2022-08-22T00:37:21Z</dcterms:created>
  <dcterms:modified xsi:type="dcterms:W3CDTF">2022-10-07T01:41:29Z</dcterms:modified>
</cp:coreProperties>
</file>