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33CC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33CC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33CC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280" y="3103879"/>
            <a:ext cx="9062720" cy="51054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95119" y="3713479"/>
            <a:ext cx="6068059" cy="51054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56079" y="4272279"/>
            <a:ext cx="5829300" cy="4597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33CC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634" y="2593022"/>
            <a:ext cx="8380730" cy="13329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33CC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257" y="1986978"/>
            <a:ext cx="8015605" cy="392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919466" y="6408251"/>
            <a:ext cx="69215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527175" marR="5080" indent="-1514475">
              <a:lnSpc>
                <a:spcPct val="100000"/>
              </a:lnSpc>
              <a:spcBef>
                <a:spcPts val="100"/>
              </a:spcBef>
              <a:tabLst>
                <a:tab pos="2763520" algn="l"/>
              </a:tabLst>
            </a:pPr>
            <a:r>
              <a:rPr dirty="0" sz="4000" spc="-10">
                <a:solidFill>
                  <a:srgbClr val="001F5F"/>
                </a:solidFill>
              </a:rPr>
              <a:t>TUJUAN</a:t>
            </a:r>
            <a:r>
              <a:rPr dirty="0" sz="4000" spc="-195">
                <a:solidFill>
                  <a:srgbClr val="001F5F"/>
                </a:solidFill>
              </a:rPr>
              <a:t> </a:t>
            </a:r>
            <a:r>
              <a:rPr dirty="0" sz="4000">
                <a:solidFill>
                  <a:srgbClr val="001F5F"/>
                </a:solidFill>
              </a:rPr>
              <a:t>DAN</a:t>
            </a:r>
            <a:r>
              <a:rPr dirty="0" sz="4000" spc="-190">
                <a:solidFill>
                  <a:srgbClr val="001F5F"/>
                </a:solidFill>
              </a:rPr>
              <a:t> </a:t>
            </a:r>
            <a:r>
              <a:rPr dirty="0" sz="4000" spc="-105">
                <a:solidFill>
                  <a:srgbClr val="001F5F"/>
                </a:solidFill>
              </a:rPr>
              <a:t>MANFAAT</a:t>
            </a:r>
            <a:r>
              <a:rPr dirty="0" sz="4000" spc="-114">
                <a:solidFill>
                  <a:srgbClr val="001F5F"/>
                </a:solidFill>
              </a:rPr>
              <a:t> </a:t>
            </a:r>
            <a:r>
              <a:rPr dirty="0" sz="4000" spc="-10">
                <a:solidFill>
                  <a:srgbClr val="001F5F"/>
                </a:solidFill>
              </a:rPr>
              <a:t>PENELITIAN </a:t>
            </a:r>
            <a:r>
              <a:rPr dirty="0" sz="4000" spc="-25">
                <a:solidFill>
                  <a:srgbClr val="001F5F"/>
                </a:solidFill>
              </a:rPr>
              <a:t>DAN</a:t>
            </a:r>
            <a:r>
              <a:rPr dirty="0" sz="4000">
                <a:solidFill>
                  <a:srgbClr val="001F5F"/>
                </a:solidFill>
              </a:rPr>
              <a:t>	REVIEW</a:t>
            </a:r>
            <a:r>
              <a:rPr dirty="0" sz="4000" spc="-185">
                <a:solidFill>
                  <a:srgbClr val="001F5F"/>
                </a:solidFill>
              </a:rPr>
              <a:t> </a:t>
            </a:r>
            <a:r>
              <a:rPr dirty="0" sz="4000" spc="-10">
                <a:solidFill>
                  <a:srgbClr val="001F5F"/>
                </a:solidFill>
              </a:rPr>
              <a:t>ARTIKEL</a:t>
            </a:r>
            <a:endParaRPr sz="40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49957" y="3950589"/>
            <a:ext cx="5227574" cy="43789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15250" y="142900"/>
            <a:ext cx="1244320" cy="124432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536257" y="6401266"/>
            <a:ext cx="783590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10">
                <a:latin typeface="Arial MT"/>
                <a:cs typeface="Arial MT"/>
              </a:rPr>
              <a:t>08/03/2017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16350" y="6401266"/>
            <a:ext cx="1724660" cy="3790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>
                <a:latin typeface="Arial MT"/>
                <a:cs typeface="Arial MT"/>
              </a:rPr>
              <a:t>Kode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Seminar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SDM</a:t>
            </a:r>
            <a:endParaRPr sz="1200">
              <a:latin typeface="Arial MT"/>
              <a:cs typeface="Arial MT"/>
            </a:endParaRPr>
          </a:p>
          <a:p>
            <a:pPr marL="459105">
              <a:lnSpc>
                <a:spcPct val="100000"/>
              </a:lnSpc>
            </a:pPr>
            <a:r>
              <a:rPr dirty="0" sz="1200">
                <a:latin typeface="Arial MT"/>
                <a:cs typeface="Arial MT"/>
              </a:rPr>
              <a:t>: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21465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1070" y="532765"/>
            <a:ext cx="472503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000000"/>
                </a:solidFill>
                <a:latin typeface="Arial"/>
                <a:cs typeface="Arial"/>
              </a:rPr>
              <a:t>TUJUAN </a:t>
            </a:r>
            <a:r>
              <a:rPr dirty="0" sz="3600" spc="-10">
                <a:solidFill>
                  <a:srgbClr val="000000"/>
                </a:solidFill>
                <a:latin typeface="Arial"/>
                <a:cs typeface="Arial"/>
              </a:rPr>
              <a:t>PENELITIAN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36257" y="6401266"/>
            <a:ext cx="783590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10">
                <a:latin typeface="Arial MT"/>
                <a:cs typeface="Arial MT"/>
              </a:rPr>
              <a:t>08/03/2017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16350" y="6401266"/>
            <a:ext cx="1724660" cy="3790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>
                <a:latin typeface="Arial MT"/>
                <a:cs typeface="Arial MT"/>
              </a:rPr>
              <a:t>Kode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Seminar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SDM</a:t>
            </a:r>
            <a:endParaRPr sz="1200">
              <a:latin typeface="Arial MT"/>
              <a:cs typeface="Arial MT"/>
            </a:endParaRPr>
          </a:p>
          <a:p>
            <a:pPr marL="459105">
              <a:lnSpc>
                <a:spcPct val="100000"/>
              </a:lnSpc>
            </a:pPr>
            <a:r>
              <a:rPr dirty="0" sz="1200">
                <a:latin typeface="Arial MT"/>
                <a:cs typeface="Arial MT"/>
              </a:rPr>
              <a:t>: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21465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11760" rIns="0" bIns="0" rtlCol="0" vert="horz">
            <a:spAutoFit/>
          </a:bodyPr>
          <a:lstStyle/>
          <a:p>
            <a:pPr marL="528320" marR="1182370" indent="-515620">
              <a:lnSpc>
                <a:spcPct val="79700"/>
              </a:lnSpc>
              <a:spcBef>
                <a:spcPts val="880"/>
              </a:spcBef>
              <a:buAutoNum type="arabicParenBoth"/>
              <a:tabLst>
                <a:tab pos="528320" algn="l"/>
              </a:tabLst>
            </a:pPr>
            <a:r>
              <a:rPr dirty="0"/>
              <a:t>Sejalan</a:t>
            </a:r>
            <a:r>
              <a:rPr dirty="0" spc="-60"/>
              <a:t> </a:t>
            </a:r>
            <a:r>
              <a:rPr dirty="0"/>
              <a:t>dan</a:t>
            </a:r>
            <a:r>
              <a:rPr dirty="0" spc="-45"/>
              <a:t> </a:t>
            </a:r>
            <a:r>
              <a:rPr dirty="0"/>
              <a:t>konsisten</a:t>
            </a:r>
            <a:r>
              <a:rPr dirty="0" spc="-25"/>
              <a:t> </a:t>
            </a:r>
            <a:r>
              <a:rPr dirty="0"/>
              <a:t>dengan</a:t>
            </a:r>
            <a:r>
              <a:rPr dirty="0" spc="-55"/>
              <a:t> </a:t>
            </a:r>
            <a:r>
              <a:rPr dirty="0" spc="-10"/>
              <a:t>rumusan penelitian</a:t>
            </a:r>
          </a:p>
          <a:p>
            <a:pPr marL="528320" marR="976630" indent="-515620">
              <a:lnSpc>
                <a:spcPct val="80000"/>
              </a:lnSpc>
              <a:spcBef>
                <a:spcPts val="770"/>
              </a:spcBef>
              <a:buAutoNum type="arabicParenBoth"/>
              <a:tabLst>
                <a:tab pos="528320" algn="l"/>
              </a:tabLst>
            </a:pPr>
            <a:r>
              <a:rPr dirty="0"/>
              <a:t>Apa</a:t>
            </a:r>
            <a:r>
              <a:rPr dirty="0" spc="-60"/>
              <a:t> </a:t>
            </a:r>
            <a:r>
              <a:rPr dirty="0"/>
              <a:t>yang</a:t>
            </a:r>
            <a:r>
              <a:rPr dirty="0" spc="-95"/>
              <a:t> </a:t>
            </a:r>
            <a:r>
              <a:rPr dirty="0"/>
              <a:t>dinyatakan</a:t>
            </a:r>
            <a:r>
              <a:rPr dirty="0" spc="-60"/>
              <a:t> </a:t>
            </a:r>
            <a:r>
              <a:rPr dirty="0"/>
              <a:t>dalam</a:t>
            </a:r>
            <a:r>
              <a:rPr dirty="0" spc="-55"/>
              <a:t> </a:t>
            </a:r>
            <a:r>
              <a:rPr dirty="0" spc="-10"/>
              <a:t>rumusan </a:t>
            </a:r>
            <a:r>
              <a:rPr dirty="0"/>
              <a:t>penelitian</a:t>
            </a:r>
            <a:r>
              <a:rPr dirty="0" spc="-45"/>
              <a:t> </a:t>
            </a:r>
            <a:r>
              <a:rPr dirty="0"/>
              <a:t>juga</a:t>
            </a:r>
            <a:r>
              <a:rPr dirty="0" spc="-75"/>
              <a:t> </a:t>
            </a:r>
            <a:r>
              <a:rPr dirty="0"/>
              <a:t>dinyatakan</a:t>
            </a:r>
            <a:r>
              <a:rPr dirty="0" spc="-95"/>
              <a:t> </a:t>
            </a:r>
            <a:r>
              <a:rPr dirty="0"/>
              <a:t>dalam</a:t>
            </a:r>
            <a:r>
              <a:rPr dirty="0" spc="-45"/>
              <a:t> </a:t>
            </a:r>
            <a:r>
              <a:rPr dirty="0" spc="-10"/>
              <a:t>tujuan </a:t>
            </a:r>
            <a:r>
              <a:rPr dirty="0"/>
              <a:t>penelitian</a:t>
            </a:r>
            <a:r>
              <a:rPr dirty="0" spc="-55"/>
              <a:t> </a:t>
            </a:r>
            <a:r>
              <a:rPr dirty="0"/>
              <a:t>dan</a:t>
            </a:r>
            <a:r>
              <a:rPr dirty="0" spc="-75"/>
              <a:t> </a:t>
            </a:r>
            <a:r>
              <a:rPr dirty="0"/>
              <a:t>formulasinya</a:t>
            </a:r>
            <a:r>
              <a:rPr dirty="0" spc="-70"/>
              <a:t> </a:t>
            </a:r>
            <a:r>
              <a:rPr dirty="0" spc="-10"/>
              <a:t>berbeda</a:t>
            </a:r>
          </a:p>
          <a:p>
            <a:pPr marL="528320" marR="5080" indent="-515620">
              <a:lnSpc>
                <a:spcPts val="3080"/>
              </a:lnSpc>
              <a:spcBef>
                <a:spcPts val="740"/>
              </a:spcBef>
              <a:buAutoNum type="arabicParenBoth"/>
              <a:tabLst>
                <a:tab pos="528320" algn="l"/>
              </a:tabLst>
            </a:pPr>
            <a:r>
              <a:rPr dirty="0" spc="-10"/>
              <a:t>Mengungkapkan</a:t>
            </a:r>
            <a:r>
              <a:rPr dirty="0" spc="-70"/>
              <a:t> </a:t>
            </a:r>
            <a:r>
              <a:rPr dirty="0"/>
              <a:t>sasaran</a:t>
            </a:r>
            <a:r>
              <a:rPr dirty="0" spc="-50"/>
              <a:t> </a:t>
            </a:r>
            <a:r>
              <a:rPr dirty="0"/>
              <a:t>yang</a:t>
            </a:r>
            <a:r>
              <a:rPr dirty="0" spc="-114"/>
              <a:t> </a:t>
            </a:r>
            <a:r>
              <a:rPr dirty="0"/>
              <a:t>hendak</a:t>
            </a:r>
            <a:r>
              <a:rPr dirty="0" spc="-60"/>
              <a:t> </a:t>
            </a:r>
            <a:r>
              <a:rPr dirty="0" spc="-10"/>
              <a:t>dicapai </a:t>
            </a:r>
            <a:r>
              <a:rPr dirty="0"/>
              <a:t>dalam</a:t>
            </a:r>
            <a:r>
              <a:rPr dirty="0" spc="-90"/>
              <a:t> </a:t>
            </a:r>
            <a:r>
              <a:rPr dirty="0" spc="-10"/>
              <a:t>penelitian</a:t>
            </a:r>
          </a:p>
          <a:p>
            <a:pPr marL="528320" marR="255270" indent="-515620">
              <a:lnSpc>
                <a:spcPts val="3080"/>
              </a:lnSpc>
              <a:spcBef>
                <a:spcPts val="765"/>
              </a:spcBef>
              <a:buAutoNum type="arabicParenBoth"/>
              <a:tabLst>
                <a:tab pos="528320" algn="l"/>
              </a:tabLst>
            </a:pPr>
            <a:r>
              <a:rPr dirty="0"/>
              <a:t>Isi</a:t>
            </a:r>
            <a:r>
              <a:rPr dirty="0" spc="-80"/>
              <a:t> </a:t>
            </a:r>
            <a:r>
              <a:rPr dirty="0"/>
              <a:t>dan</a:t>
            </a:r>
            <a:r>
              <a:rPr dirty="0" spc="-85"/>
              <a:t> </a:t>
            </a:r>
            <a:r>
              <a:rPr dirty="0"/>
              <a:t>rumusan</a:t>
            </a:r>
            <a:r>
              <a:rPr dirty="0" spc="-40"/>
              <a:t> </a:t>
            </a:r>
            <a:r>
              <a:rPr dirty="0"/>
              <a:t>penelitian</a:t>
            </a:r>
            <a:r>
              <a:rPr dirty="0" spc="-55"/>
              <a:t> </a:t>
            </a:r>
            <a:r>
              <a:rPr dirty="0"/>
              <a:t>mengacu</a:t>
            </a:r>
            <a:r>
              <a:rPr dirty="0" spc="-60"/>
              <a:t> </a:t>
            </a:r>
            <a:r>
              <a:rPr dirty="0"/>
              <a:t>pada</a:t>
            </a:r>
            <a:r>
              <a:rPr dirty="0" spc="-85"/>
              <a:t> </a:t>
            </a:r>
            <a:r>
              <a:rPr dirty="0" spc="-25"/>
              <a:t>isi </a:t>
            </a:r>
            <a:r>
              <a:rPr dirty="0"/>
              <a:t>dan</a:t>
            </a:r>
            <a:r>
              <a:rPr dirty="0" spc="-80"/>
              <a:t> </a:t>
            </a:r>
            <a:r>
              <a:rPr dirty="0"/>
              <a:t>rumusan</a:t>
            </a:r>
            <a:r>
              <a:rPr dirty="0" spc="-35"/>
              <a:t> </a:t>
            </a:r>
            <a:r>
              <a:rPr dirty="0"/>
              <a:t>masalah</a:t>
            </a:r>
            <a:r>
              <a:rPr dirty="0" spc="-30"/>
              <a:t> </a:t>
            </a:r>
            <a:r>
              <a:rPr dirty="0"/>
              <a:t>atau</a:t>
            </a:r>
            <a:r>
              <a:rPr dirty="0" spc="-80"/>
              <a:t> </a:t>
            </a:r>
            <a:r>
              <a:rPr dirty="0"/>
              <a:t>fokus</a:t>
            </a:r>
            <a:r>
              <a:rPr dirty="0" spc="-75"/>
              <a:t> </a:t>
            </a:r>
            <a:r>
              <a:rPr dirty="0" spc="-10"/>
              <a:t>penelitian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36257" y="1743328"/>
            <a:ext cx="8034655" cy="3633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3185" indent="574040">
              <a:lnSpc>
                <a:spcPct val="100000"/>
              </a:lnSpc>
              <a:spcBef>
                <a:spcPts val="100"/>
              </a:spcBef>
              <a:buAutoNum type="arabicParenBoth" startAt="5"/>
              <a:tabLst>
                <a:tab pos="586740" algn="l"/>
              </a:tabLst>
            </a:pPr>
            <a:r>
              <a:rPr dirty="0" sz="3200">
                <a:latin typeface="Times New Roman"/>
                <a:cs typeface="Times New Roman"/>
              </a:rPr>
              <a:t>Masalah</a:t>
            </a:r>
            <a:r>
              <a:rPr dirty="0" sz="3200" spc="-114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penelitian</a:t>
            </a:r>
            <a:r>
              <a:rPr dirty="0" sz="3200" spc="-9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menggunakan</a:t>
            </a:r>
            <a:r>
              <a:rPr dirty="0" sz="3200" spc="-114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kalimat </a:t>
            </a:r>
            <a:r>
              <a:rPr dirty="0" sz="3200">
                <a:latin typeface="Times New Roman"/>
                <a:cs typeface="Times New Roman"/>
              </a:rPr>
              <a:t>tanya</a:t>
            </a:r>
            <a:r>
              <a:rPr dirty="0" sz="3200" spc="-1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sedangkan</a:t>
            </a:r>
            <a:r>
              <a:rPr dirty="0" sz="3200" spc="-8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tujuan</a:t>
            </a:r>
            <a:r>
              <a:rPr dirty="0" sz="3200" spc="-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penelitian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dalam</a:t>
            </a:r>
            <a:r>
              <a:rPr dirty="0" sz="3200" spc="-6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kalimat pernyataan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85"/>
              </a:spcBef>
              <a:buFont typeface="Times New Roman"/>
              <a:buAutoNum type="arabicParenBoth" startAt="5"/>
            </a:pPr>
            <a:endParaRPr sz="3200">
              <a:latin typeface="Times New Roman"/>
              <a:cs typeface="Times New Roman"/>
            </a:endParaRPr>
          </a:p>
          <a:p>
            <a:pPr marL="12700" marR="5080" indent="574040">
              <a:lnSpc>
                <a:spcPct val="100000"/>
              </a:lnSpc>
              <a:buAutoNum type="arabicParenBoth" startAt="5"/>
              <a:tabLst>
                <a:tab pos="586740" algn="l"/>
                <a:tab pos="4707255" algn="l"/>
              </a:tabLst>
            </a:pPr>
            <a:r>
              <a:rPr dirty="0" sz="3200">
                <a:latin typeface="Times New Roman"/>
                <a:cs typeface="Times New Roman"/>
              </a:rPr>
              <a:t>Dirumuskan</a:t>
            </a:r>
            <a:r>
              <a:rPr dirty="0" sz="3200" spc="-7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sebagai</a:t>
            </a:r>
            <a:r>
              <a:rPr dirty="0" sz="3200" spc="-114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kalimat</a:t>
            </a:r>
            <a:r>
              <a:rPr dirty="0" sz="3200" spc="-7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pernyataan</a:t>
            </a:r>
            <a:r>
              <a:rPr dirty="0" sz="3200" spc="-114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yang </a:t>
            </a:r>
            <a:r>
              <a:rPr dirty="0" sz="3200">
                <a:latin typeface="Times New Roman"/>
                <a:cs typeface="Times New Roman"/>
              </a:rPr>
              <a:t>konkrit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tentang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apa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yang</a:t>
            </a:r>
            <a:r>
              <a:rPr dirty="0" sz="3200" spc="-9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akan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diuji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50">
                <a:latin typeface="Times New Roman"/>
                <a:cs typeface="Times New Roman"/>
              </a:rPr>
              <a:t>, </a:t>
            </a:r>
            <a:r>
              <a:rPr dirty="0" sz="3200">
                <a:latin typeface="Times New Roman"/>
                <a:cs typeface="Times New Roman"/>
              </a:rPr>
              <a:t>dikonfirmasi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,dibandingkan</a:t>
            </a:r>
            <a:r>
              <a:rPr dirty="0" sz="3200">
                <a:latin typeface="Times New Roman"/>
                <a:cs typeface="Times New Roman"/>
              </a:rPr>
              <a:t>	dalam</a:t>
            </a:r>
            <a:r>
              <a:rPr dirty="0" sz="3200" spc="-9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penelitian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36257" y="6401266"/>
            <a:ext cx="69913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10">
                <a:latin typeface="Arial MT"/>
                <a:cs typeface="Arial MT"/>
              </a:rPr>
              <a:t>17/9/2015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12590" y="6401266"/>
            <a:ext cx="1725295" cy="379095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416559" marR="5080" indent="-404495">
              <a:lnSpc>
                <a:spcPts val="1440"/>
              </a:lnSpc>
              <a:spcBef>
                <a:spcPts val="35"/>
              </a:spcBef>
            </a:pPr>
            <a:r>
              <a:rPr dirty="0" sz="1200">
                <a:latin typeface="Arial MT"/>
                <a:cs typeface="Arial MT"/>
              </a:rPr>
              <a:t>Kode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Seminar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SDM </a:t>
            </a:r>
            <a:r>
              <a:rPr dirty="0" sz="1200">
                <a:latin typeface="Arial MT"/>
                <a:cs typeface="Arial MT"/>
              </a:rPr>
              <a:t>MAN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:</a:t>
            </a:r>
            <a:r>
              <a:rPr dirty="0" sz="1200" spc="-10">
                <a:latin typeface="Arial MT"/>
                <a:cs typeface="Arial MT"/>
              </a:rPr>
              <a:t> 21465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36257" y="1153413"/>
            <a:ext cx="7919720" cy="4124325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marL="367665">
              <a:lnSpc>
                <a:spcPct val="100000"/>
              </a:lnSpc>
              <a:spcBef>
                <a:spcPts val="780"/>
              </a:spcBef>
            </a:pPr>
            <a:r>
              <a:rPr dirty="0" sz="2800" b="1">
                <a:solidFill>
                  <a:srgbClr val="C00000"/>
                </a:solidFill>
                <a:latin typeface="Times New Roman"/>
                <a:cs typeface="Times New Roman"/>
              </a:rPr>
              <a:t>LIMA</a:t>
            </a:r>
            <a:r>
              <a:rPr dirty="0" sz="2800" spc="-17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85" b="1">
                <a:solidFill>
                  <a:srgbClr val="C00000"/>
                </a:solidFill>
                <a:latin typeface="Times New Roman"/>
                <a:cs typeface="Times New Roman"/>
              </a:rPr>
              <a:t>PERNYATAAN</a:t>
            </a:r>
            <a:r>
              <a:rPr dirty="0" sz="2800" spc="-7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b="1">
                <a:solidFill>
                  <a:srgbClr val="C00000"/>
                </a:solidFill>
                <a:latin typeface="Times New Roman"/>
                <a:cs typeface="Times New Roman"/>
              </a:rPr>
              <a:t>TUJUAN</a:t>
            </a:r>
            <a:r>
              <a:rPr dirty="0" sz="2800" spc="-20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800" spc="-10" b="1">
                <a:solidFill>
                  <a:srgbClr val="C00000"/>
                </a:solidFill>
                <a:latin typeface="Times New Roman"/>
                <a:cs typeface="Times New Roman"/>
              </a:rPr>
              <a:t>PENELITIAN</a:t>
            </a:r>
            <a:endParaRPr sz="2800">
              <a:latin typeface="Times New Roman"/>
              <a:cs typeface="Times New Roman"/>
            </a:endParaRPr>
          </a:p>
          <a:p>
            <a:pPr algn="just" marL="528320" marR="104775" indent="-515620">
              <a:lnSpc>
                <a:spcPct val="100000"/>
              </a:lnSpc>
              <a:spcBef>
                <a:spcPts val="685"/>
              </a:spcBef>
              <a:buAutoNum type="arabicParenBoth"/>
              <a:tabLst>
                <a:tab pos="528320" algn="l"/>
              </a:tabLst>
            </a:pPr>
            <a:r>
              <a:rPr dirty="0" sz="2800" b="1">
                <a:solidFill>
                  <a:srgbClr val="FF0000"/>
                </a:solidFill>
                <a:latin typeface="Times New Roman"/>
                <a:cs typeface="Times New Roman"/>
              </a:rPr>
              <a:t>Mengetahui,</a:t>
            </a:r>
            <a:r>
              <a:rPr dirty="0" sz="2800" spc="-4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sekedar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mengetahui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“ada”</a:t>
            </a:r>
            <a:r>
              <a:rPr dirty="0" sz="2800" spc="-5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atau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“tidal </a:t>
            </a:r>
            <a:r>
              <a:rPr dirty="0" sz="2800">
                <a:latin typeface="Times New Roman"/>
                <a:cs typeface="Times New Roman"/>
              </a:rPr>
              <a:t>ada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“hubungan variabel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satu dengan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lainnya,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tanpa </a:t>
            </a:r>
            <a:r>
              <a:rPr dirty="0" sz="2800">
                <a:latin typeface="Times New Roman"/>
                <a:cs typeface="Times New Roman"/>
              </a:rPr>
              <a:t>menjelaskan</a:t>
            </a:r>
            <a:r>
              <a:rPr dirty="0" sz="2800" spc="-3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makna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hubungan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tersebut</a:t>
            </a:r>
            <a:endParaRPr sz="2800">
              <a:latin typeface="Times New Roman"/>
              <a:cs typeface="Times New Roman"/>
            </a:endParaRPr>
          </a:p>
          <a:p>
            <a:pPr marL="528320" marR="5080" indent="-515620">
              <a:lnSpc>
                <a:spcPct val="100000"/>
              </a:lnSpc>
              <a:spcBef>
                <a:spcPts val="660"/>
              </a:spcBef>
              <a:buAutoNum type="arabicParenBoth"/>
              <a:tabLst>
                <a:tab pos="528320" algn="l"/>
                <a:tab pos="616585" algn="l"/>
              </a:tabLst>
            </a:pP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b="1">
                <a:solidFill>
                  <a:srgbClr val="548ED4"/>
                </a:solidFill>
                <a:latin typeface="Times New Roman"/>
                <a:cs typeface="Times New Roman"/>
              </a:rPr>
              <a:t>Menjelaskan</a:t>
            </a:r>
            <a:r>
              <a:rPr dirty="0" sz="2800">
                <a:latin typeface="Times New Roman"/>
                <a:cs typeface="Times New Roman"/>
              </a:rPr>
              <a:t>, yaitu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mengapa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fenomena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itu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bisa </a:t>
            </a:r>
            <a:r>
              <a:rPr dirty="0" sz="2800">
                <a:latin typeface="Times New Roman"/>
                <a:cs typeface="Times New Roman"/>
              </a:rPr>
              <a:t>terjadi.</a:t>
            </a:r>
            <a:r>
              <a:rPr dirty="0" sz="2800" spc="-3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Jika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terjadi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hubungan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,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pengaruh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atau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peran, </a:t>
            </a:r>
            <a:r>
              <a:rPr dirty="0" sz="2800">
                <a:latin typeface="Times New Roman"/>
                <a:cs typeface="Times New Roman"/>
              </a:rPr>
              <a:t>maka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menguraikan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juga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baik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secara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kualitatif </a:t>
            </a:r>
            <a:r>
              <a:rPr dirty="0" sz="2800">
                <a:latin typeface="Times New Roman"/>
                <a:cs typeface="Times New Roman"/>
              </a:rPr>
              <a:t>maupun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kuantitatif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“mengapa”dan</a:t>
            </a:r>
            <a:r>
              <a:rPr dirty="0" sz="2800" spc="-3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bagaimana </a:t>
            </a:r>
            <a:r>
              <a:rPr dirty="0" sz="2800">
                <a:latin typeface="Times New Roman"/>
                <a:cs typeface="Times New Roman"/>
              </a:rPr>
              <a:t>fenomena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terjadi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36257" y="6401266"/>
            <a:ext cx="69913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10">
                <a:latin typeface="Arial MT"/>
                <a:cs typeface="Arial MT"/>
              </a:rPr>
              <a:t>17/9/2015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55771" y="6401266"/>
            <a:ext cx="1636395" cy="379095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449580" marR="5080" indent="-437515">
              <a:lnSpc>
                <a:spcPts val="1440"/>
              </a:lnSpc>
              <a:spcBef>
                <a:spcPts val="35"/>
              </a:spcBef>
            </a:pPr>
            <a:r>
              <a:rPr dirty="0" sz="1200">
                <a:latin typeface="Arial MT"/>
                <a:cs typeface="Arial MT"/>
              </a:rPr>
              <a:t>Kode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MK </a:t>
            </a:r>
            <a:r>
              <a:rPr dirty="0" sz="1200" spc="-10">
                <a:latin typeface="Arial MT"/>
                <a:cs typeface="Arial MT"/>
              </a:rPr>
              <a:t>:SeminarSDM </a:t>
            </a:r>
            <a:r>
              <a:rPr dirty="0" sz="1200">
                <a:latin typeface="Arial MT"/>
                <a:cs typeface="Arial MT"/>
              </a:rPr>
              <a:t>MK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:21465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41057" y="2134615"/>
            <a:ext cx="8060055" cy="3524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55600">
              <a:lnSpc>
                <a:spcPct val="100000"/>
              </a:lnSpc>
              <a:spcBef>
                <a:spcPts val="100"/>
              </a:spcBef>
            </a:pPr>
            <a:r>
              <a:rPr dirty="0" sz="2800">
                <a:latin typeface="Times New Roman"/>
                <a:cs typeface="Times New Roman"/>
              </a:rPr>
              <a:t>3)</a:t>
            </a:r>
            <a:r>
              <a:rPr dirty="0" sz="2800" b="1">
                <a:latin typeface="Times New Roman"/>
                <a:cs typeface="Times New Roman"/>
              </a:rPr>
              <a:t>Mendeskripsikan</a:t>
            </a:r>
            <a:r>
              <a:rPr dirty="0" sz="2800" spc="50" b="1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,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tujuan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ini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hanya</a:t>
            </a:r>
            <a:r>
              <a:rPr dirty="0" sz="2800" spc="-5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memaparkan </a:t>
            </a:r>
            <a:r>
              <a:rPr dirty="0" sz="2800">
                <a:latin typeface="Times New Roman"/>
                <a:cs typeface="Times New Roman"/>
              </a:rPr>
              <a:t>atau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menggambarkan fenomena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yang</a:t>
            </a:r>
            <a:r>
              <a:rPr dirty="0" sz="2800" spc="-5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diteliti,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bisa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dalam </a:t>
            </a:r>
            <a:r>
              <a:rPr dirty="0" sz="2800">
                <a:latin typeface="Times New Roman"/>
                <a:cs typeface="Times New Roman"/>
              </a:rPr>
              <a:t>paparan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kualitatif</a:t>
            </a:r>
            <a:r>
              <a:rPr dirty="0" sz="2800" spc="-3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atau</a:t>
            </a:r>
            <a:r>
              <a:rPr dirty="0" sz="2800" spc="-3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kuantitatif.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Biasanya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pemaparan </a:t>
            </a:r>
            <a:r>
              <a:rPr dirty="0" sz="2800">
                <a:latin typeface="Times New Roman"/>
                <a:cs typeface="Times New Roman"/>
              </a:rPr>
              <a:t>ini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untuk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penelitian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kualitatif</a:t>
            </a:r>
            <a:endParaRPr sz="2800">
              <a:latin typeface="Times New Roman"/>
              <a:cs typeface="Times New Roman"/>
            </a:endParaRPr>
          </a:p>
          <a:p>
            <a:pPr marL="12700" marR="61594">
              <a:lnSpc>
                <a:spcPct val="100000"/>
              </a:lnSpc>
              <a:spcBef>
                <a:spcPts val="665"/>
              </a:spcBef>
              <a:tabLst>
                <a:tab pos="2779395" algn="l"/>
              </a:tabLst>
            </a:pPr>
            <a:r>
              <a:rPr dirty="0" sz="2800">
                <a:latin typeface="Times New Roman"/>
                <a:cs typeface="Times New Roman"/>
              </a:rPr>
              <a:t>(4)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10" b="1">
                <a:solidFill>
                  <a:srgbClr val="FF0000"/>
                </a:solidFill>
                <a:latin typeface="Times New Roman"/>
                <a:cs typeface="Times New Roman"/>
              </a:rPr>
              <a:t>Menganalisis</a:t>
            </a:r>
            <a:r>
              <a:rPr dirty="0" sz="2800" spc="-10">
                <a:latin typeface="Times New Roman"/>
                <a:cs typeface="Times New Roman"/>
              </a:rPr>
              <a:t>,</a:t>
            </a:r>
            <a:r>
              <a:rPr dirty="0" sz="2800">
                <a:latin typeface="Times New Roman"/>
                <a:cs typeface="Times New Roman"/>
              </a:rPr>
              <a:t>	yi</a:t>
            </a:r>
            <a:r>
              <a:rPr dirty="0" sz="2800" spc="-7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mengurai,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membedakan,</a:t>
            </a:r>
            <a:r>
              <a:rPr dirty="0" sz="2800" spc="1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memilah </a:t>
            </a:r>
            <a:r>
              <a:rPr dirty="0" sz="2800">
                <a:latin typeface="Times New Roman"/>
                <a:cs typeface="Times New Roman"/>
              </a:rPr>
              <a:t>sesuatu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untuk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digolongkan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dan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dikelompokkan</a:t>
            </a:r>
            <a:r>
              <a:rPr dirty="0" sz="2800" spc="-10">
                <a:latin typeface="Times New Roman"/>
                <a:cs typeface="Times New Roman"/>
              </a:rPr>
              <a:t> menurut </a:t>
            </a:r>
            <a:r>
              <a:rPr dirty="0" sz="2800">
                <a:latin typeface="Times New Roman"/>
                <a:cs typeface="Times New Roman"/>
              </a:rPr>
              <a:t>kriteria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tertentu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dan dicari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kaitannya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dan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ditafsirkan maknanya.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36257" y="6401266"/>
            <a:ext cx="69913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10">
                <a:latin typeface="Arial MT"/>
                <a:cs typeface="Arial MT"/>
              </a:rPr>
              <a:t>17/9/2015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55771" y="6401266"/>
            <a:ext cx="1636395" cy="379095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449580" marR="5080" indent="-437515">
              <a:lnSpc>
                <a:spcPts val="1440"/>
              </a:lnSpc>
              <a:spcBef>
                <a:spcPts val="35"/>
              </a:spcBef>
            </a:pPr>
            <a:r>
              <a:rPr dirty="0" sz="1200">
                <a:latin typeface="Arial MT"/>
                <a:cs typeface="Arial MT"/>
              </a:rPr>
              <a:t>Kode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MK </a:t>
            </a:r>
            <a:r>
              <a:rPr dirty="0" sz="1200" spc="-10">
                <a:latin typeface="Arial MT"/>
                <a:cs typeface="Arial MT"/>
              </a:rPr>
              <a:t>:SeminarSDM </a:t>
            </a:r>
            <a:r>
              <a:rPr dirty="0" sz="1200">
                <a:latin typeface="Arial MT"/>
                <a:cs typeface="Arial MT"/>
              </a:rPr>
              <a:t>MK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:21465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36257" y="1534413"/>
            <a:ext cx="3314700" cy="1052830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80"/>
              </a:spcBef>
              <a:buFont typeface="Arial MT"/>
              <a:buChar char="•"/>
              <a:tabLst>
                <a:tab pos="354965" algn="l"/>
              </a:tabLst>
            </a:pPr>
            <a:r>
              <a:rPr dirty="0" sz="2800" spc="-20">
                <a:latin typeface="Times New Roman"/>
                <a:cs typeface="Times New Roman"/>
              </a:rPr>
              <a:t>REVIEW</a:t>
            </a:r>
            <a:r>
              <a:rPr dirty="0" sz="2800" spc="-18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ARTIKEL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2800">
                <a:latin typeface="Times New Roman"/>
                <a:cs typeface="Times New Roman"/>
              </a:rPr>
              <a:t>Per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Kelompok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36257" y="6401266"/>
            <a:ext cx="69913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10">
                <a:latin typeface="Arial MT"/>
                <a:cs typeface="Arial MT"/>
              </a:rPr>
              <a:t>17/9/2015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55771" y="6401266"/>
            <a:ext cx="1636395" cy="379095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449580" marR="5080" indent="-437515">
              <a:lnSpc>
                <a:spcPts val="1440"/>
              </a:lnSpc>
              <a:spcBef>
                <a:spcPts val="35"/>
              </a:spcBef>
            </a:pPr>
            <a:r>
              <a:rPr dirty="0" sz="1200">
                <a:latin typeface="Arial MT"/>
                <a:cs typeface="Arial MT"/>
              </a:rPr>
              <a:t>Kode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MK </a:t>
            </a:r>
            <a:r>
              <a:rPr dirty="0" sz="1200" spc="-10">
                <a:latin typeface="Arial MT"/>
                <a:cs typeface="Arial MT"/>
              </a:rPr>
              <a:t>:SeminarSDM </a:t>
            </a:r>
            <a:r>
              <a:rPr dirty="0" sz="1200">
                <a:latin typeface="Arial MT"/>
                <a:cs typeface="Arial MT"/>
              </a:rPr>
              <a:t>MK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:21465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dirty="0" spc="-45"/>
              <a:t> </a:t>
            </a:r>
            <a:r>
              <a:rPr dirty="0" spc="-25"/>
              <a:t>00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919466" y="6393815"/>
            <a:ext cx="6921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Revisi: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497704" y="532765"/>
            <a:ext cx="15303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0" b="1"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36257" y="6386829"/>
            <a:ext cx="7835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08/03/2017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49668" rIns="0" bIns="0" rtlCol="0" vert="horz">
            <a:spAutoFit/>
          </a:bodyPr>
          <a:lstStyle/>
          <a:p>
            <a:pPr marL="2275840">
              <a:lnSpc>
                <a:spcPct val="100000"/>
              </a:lnSpc>
              <a:spcBef>
                <a:spcPts val="100"/>
              </a:spcBef>
            </a:pPr>
            <a:r>
              <a:rPr dirty="0"/>
              <a:t>TERIMA</a:t>
            </a:r>
            <a:r>
              <a:rPr dirty="0" spc="-5"/>
              <a:t> </a:t>
            </a:r>
            <a:r>
              <a:rPr dirty="0" spc="-20"/>
              <a:t>KASIH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CTC</dc:creator>
  <dc:title>Sub title …………….</dc:title>
  <dcterms:created xsi:type="dcterms:W3CDTF">2025-08-07T05:17:39Z</dcterms:created>
  <dcterms:modified xsi:type="dcterms:W3CDTF">2025-08-07T05:17:39Z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2025-08-07T00:00:00Z</vt:filetime>
  </property>
  <property fmtid="{D5CDD505-2E9C-101B-9397-08002B2CF9AE}" pid="5" name="Producer">
    <vt:lpwstr>Microsoft® PowerPoint® 2010</vt:lpwstr>
  </property>
</Properties>
</file>