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6" r:id="rId2"/>
    <p:sldId id="311" r:id="rId3"/>
    <p:sldId id="312" r:id="rId4"/>
    <p:sldId id="314" r:id="rId5"/>
    <p:sldId id="315" r:id="rId6"/>
    <p:sldId id="310" r:id="rId7"/>
    <p:sldId id="292" r:id="rId8"/>
    <p:sldId id="316" r:id="rId9"/>
    <p:sldId id="309" r:id="rId10"/>
    <p:sldId id="303" r:id="rId11"/>
  </p:sldIdLst>
  <p:sldSz cx="9144000" cy="6858000" type="screen4x3"/>
  <p:notesSz cx="6761163" cy="9942513"/>
  <p:custDataLst>
    <p:tags r:id="rId1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19F3F3"/>
    <a:srgbClr val="08E823"/>
    <a:srgbClr val="33CC33"/>
    <a:srgbClr val="00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667" autoAdjust="0"/>
    <p:restoredTop sz="94656" autoAdjust="0"/>
  </p:normalViewPr>
  <p:slideViewPr>
    <p:cSldViewPr>
      <p:cViewPr varScale="1">
        <p:scale>
          <a:sx n="41" d="100"/>
          <a:sy n="41" d="100"/>
        </p:scale>
        <p:origin x="1320" y="4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8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29837" cy="49712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29761" y="0"/>
            <a:ext cx="2929837" cy="497126"/>
          </a:xfrm>
          <a:prstGeom prst="rect">
            <a:avLst/>
          </a:prstGeom>
        </p:spPr>
        <p:txBody>
          <a:bodyPr vert="horz" lIns="91440" tIns="45720" rIns="91440" bIns="45720" rtlCol="0"/>
          <a:lstStyle>
            <a:lvl1pPr algn="r">
              <a:defRPr sz="1200"/>
            </a:lvl1pPr>
          </a:lstStyle>
          <a:p>
            <a:endParaRPr lang="en-US"/>
          </a:p>
        </p:txBody>
      </p:sp>
      <p:sp>
        <p:nvSpPr>
          <p:cNvPr id="4" name="Footer Placeholder 3"/>
          <p:cNvSpPr>
            <a:spLocks noGrp="1"/>
          </p:cNvSpPr>
          <p:nvPr>
            <p:ph type="ftr" sz="quarter" idx="2"/>
          </p:nvPr>
        </p:nvSpPr>
        <p:spPr>
          <a:xfrm>
            <a:off x="0" y="9443662"/>
            <a:ext cx="2929837" cy="497126"/>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29761" y="9443662"/>
            <a:ext cx="2929837" cy="497126"/>
          </a:xfrm>
          <a:prstGeom prst="rect">
            <a:avLst/>
          </a:prstGeom>
        </p:spPr>
        <p:txBody>
          <a:bodyPr vert="horz" lIns="91440" tIns="45720" rIns="91440" bIns="45720"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29837" cy="49712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29761" y="0"/>
            <a:ext cx="2929837" cy="497126"/>
          </a:xfrm>
          <a:prstGeom prst="rect">
            <a:avLst/>
          </a:prstGeom>
        </p:spPr>
        <p:txBody>
          <a:bodyPr vert="horz" lIns="91440" tIns="45720" rIns="91440" bIns="45720" rtlCol="0"/>
          <a:lstStyle>
            <a:lvl1pPr algn="r">
              <a:defRPr sz="1200"/>
            </a:lvl1pPr>
          </a:lstStyle>
          <a:p>
            <a:endParaRPr lang="en-US"/>
          </a:p>
        </p:txBody>
      </p:sp>
      <p:sp>
        <p:nvSpPr>
          <p:cNvPr id="4" name="Slide Image Placeholder 3"/>
          <p:cNvSpPr>
            <a:spLocks noGrp="1" noRot="1" noChangeAspect="1"/>
          </p:cNvSpPr>
          <p:nvPr>
            <p:ph type="sldImg" idx="2"/>
          </p:nvPr>
        </p:nvSpPr>
        <p:spPr>
          <a:xfrm>
            <a:off x="896938" y="746125"/>
            <a:ext cx="4967287" cy="37274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6117" y="4722694"/>
            <a:ext cx="5408930" cy="447413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43662"/>
            <a:ext cx="2929837" cy="497126"/>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29761" y="9443662"/>
            <a:ext cx="2929837" cy="497126"/>
          </a:xfrm>
          <a:prstGeom prst="rect">
            <a:avLst/>
          </a:prstGeom>
        </p:spPr>
        <p:txBody>
          <a:bodyPr vert="horz" lIns="91440" tIns="45720" rIns="91440" bIns="45720"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4733767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4733767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6" name="Slide Number Placeholder 5"/>
          <p:cNvSpPr>
            <a:spLocks noGrp="1"/>
          </p:cNvSpPr>
          <p:nvPr>
            <p:ph type="sldNum" sz="quarter" idx="12"/>
          </p:nvPr>
        </p:nvSpPr>
        <p:spPr/>
        <p:txBody>
          <a:bodyPr/>
          <a:lstStyle>
            <a:lvl1pPr>
              <a:defRPr/>
            </a:lvl1pPr>
          </a:lstStyle>
          <a:p>
            <a:fld id="{9AA526D9-A5A6-41AF-8A00-46949A839F48}" type="slidenum">
              <a:rPr lang="en-US" smtClean="0"/>
              <a:pPr/>
              <a:t>‹#›</a:t>
            </a:fld>
            <a:endParaRPr lang="en-US" dirty="0"/>
          </a:p>
        </p:txBody>
      </p:sp>
      <p:sp>
        <p:nvSpPr>
          <p:cNvPr id="8" name="TextBox 7"/>
          <p:cNvSpPr txBox="1"/>
          <p:nvPr userDrawn="1"/>
        </p:nvSpPr>
        <p:spPr>
          <a:xfrm>
            <a:off x="6553200" y="6363328"/>
            <a:ext cx="2133600" cy="276999"/>
          </a:xfrm>
          <a:prstGeom prst="rect">
            <a:avLst/>
          </a:prstGeom>
          <a:noFill/>
        </p:spPr>
        <p:txBody>
          <a:bodyPr wrap="square" rtlCol="0">
            <a:spAutoFit/>
          </a:bodyPr>
          <a:lstStyle/>
          <a:p>
            <a:pPr algn="r"/>
            <a:r>
              <a:rPr lang="id-ID" sz="1200" dirty="0">
                <a:latin typeface="Arial" panose="020B0604020202020204" pitchFamily="34" charset="0"/>
                <a:cs typeface="Arial" panose="020B0604020202020204" pitchFamily="34" charset="0"/>
              </a:rPr>
              <a:t>Revisi: 00</a:t>
            </a:r>
            <a:endParaRPr lang="id-ID" sz="1600" dirty="0">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r>
              <a:rPr lang="id-ID"/>
              <a:t>17/9/2015</a:t>
            </a:r>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a:t>Kode MK : MK :</a:t>
            </a:r>
            <a:endParaRPr lang="en-US" dirty="0"/>
          </a:p>
        </p:txBody>
      </p:sp>
      <p:sp>
        <p:nvSpPr>
          <p:cNvPr id="6" name="Slide Number Placeholder 5"/>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r>
              <a:rPr lang="id-ID"/>
              <a:t>17/9/2015</a:t>
            </a:r>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a:t>Kode MK : MK :</a:t>
            </a:r>
            <a:endParaRPr lang="en-US" dirty="0"/>
          </a:p>
        </p:txBody>
      </p:sp>
      <p:sp>
        <p:nvSpPr>
          <p:cNvPr id="6" name="Slide Number Placeholder 5"/>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1" y="816429"/>
            <a:ext cx="8839199" cy="58782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4" name="Picture 12" descr="http://www.a-star.edu.sg/Portals/69/Skins/SIMTech/images/bannerPattern.png"/>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r="46667" b="13979"/>
          <a:stretch/>
        </p:blipFill>
        <p:spPr bwMode="auto">
          <a:xfrm flipH="1">
            <a:off x="4267200" y="4408714"/>
            <a:ext cx="4876800" cy="2449286"/>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ChangeArrowheads="1"/>
          </p:cNvSpPr>
          <p:nvPr userDrawn="1"/>
        </p:nvSpPr>
        <p:spPr bwMode="blackWhite">
          <a:xfrm>
            <a:off x="0" y="1"/>
            <a:ext cx="9144000" cy="571500"/>
          </a:xfrm>
          <a:prstGeom prst="rect">
            <a:avLst/>
          </a:prstGeom>
          <a:solidFill>
            <a:srgbClr val="CC6600"/>
          </a:solidFill>
          <a:ln w="3175">
            <a:noFill/>
            <a:miter lim="800000"/>
            <a:headEnd/>
            <a:tailEnd/>
          </a:ln>
          <a:effectLst>
            <a:outerShdw blurRad="50800" dist="38100" dir="5400000" algn="t" rotWithShape="0">
              <a:prstClr val="black">
                <a:alpha val="40000"/>
              </a:prstClr>
            </a:outerShdw>
          </a:effectLst>
        </p:spPr>
        <p:txBody>
          <a:bodyPr lIns="182880" anchor="ct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marL="457200" fontAlgn="base">
              <a:spcBef>
                <a:spcPct val="0"/>
              </a:spcBef>
              <a:spcAft>
                <a:spcPct val="0"/>
              </a:spcAft>
              <a:defRPr sz="2400">
                <a:solidFill>
                  <a:schemeClr val="tx1"/>
                </a:solidFill>
                <a:latin typeface="Times New Roman" panose="02020603050405020304" pitchFamily="18" charset="0"/>
              </a:defRPr>
            </a:lvl6pPr>
            <a:lvl7pPr marL="914400" fontAlgn="base">
              <a:spcBef>
                <a:spcPct val="0"/>
              </a:spcBef>
              <a:spcAft>
                <a:spcPct val="0"/>
              </a:spcAft>
              <a:defRPr sz="2400">
                <a:solidFill>
                  <a:schemeClr val="tx1"/>
                </a:solidFill>
                <a:latin typeface="Times New Roman" panose="02020603050405020304" pitchFamily="18" charset="0"/>
              </a:defRPr>
            </a:lvl7pPr>
            <a:lvl8pPr marL="1371600" fontAlgn="base">
              <a:spcBef>
                <a:spcPct val="0"/>
              </a:spcBef>
              <a:spcAft>
                <a:spcPct val="0"/>
              </a:spcAft>
              <a:defRPr sz="2400">
                <a:solidFill>
                  <a:schemeClr val="tx1"/>
                </a:solidFill>
                <a:latin typeface="Times New Roman" panose="02020603050405020304" pitchFamily="18" charset="0"/>
              </a:defRPr>
            </a:lvl8pPr>
            <a:lvl9pPr marL="1828800" fontAlgn="base">
              <a:spcBef>
                <a:spcPct val="0"/>
              </a:spcBef>
              <a:spcAft>
                <a:spcPct val="0"/>
              </a:spcAft>
              <a:defRPr sz="2400">
                <a:solidFill>
                  <a:schemeClr val="tx1"/>
                </a:solidFill>
                <a:latin typeface="Times New Roman" panose="02020603050405020304" pitchFamily="18" charset="0"/>
              </a:defRPr>
            </a:lvl9pPr>
          </a:lstStyle>
          <a:p>
            <a:pPr algn="ctr"/>
            <a:endParaRPr lang="en-US" altLang="en-US" sz="3200" dirty="0">
              <a:solidFill>
                <a:schemeClr val="bg1"/>
              </a:solidFill>
              <a:latin typeface="Arial" panose="020B0604020202020204" pitchFamily="34" charset="0"/>
              <a:cs typeface="Arial" panose="020B0604020202020204" pitchFamily="34" charset="0"/>
            </a:endParaRPr>
          </a:p>
        </p:txBody>
      </p:sp>
      <p:sp>
        <p:nvSpPr>
          <p:cNvPr id="6" name="Title 1"/>
          <p:cNvSpPr>
            <a:spLocks noGrp="1"/>
          </p:cNvSpPr>
          <p:nvPr>
            <p:ph type="title"/>
          </p:nvPr>
        </p:nvSpPr>
        <p:spPr>
          <a:xfrm>
            <a:off x="0" y="2675"/>
            <a:ext cx="9144000" cy="568827"/>
          </a:xfrm>
        </p:spPr>
        <p:txBody>
          <a:bodyPr/>
          <a:lstStyle>
            <a:lvl1pPr>
              <a:defRPr sz="3200">
                <a:solidFill>
                  <a:schemeClr val="bg1"/>
                </a:solidFill>
                <a:latin typeface="Arial" panose="020B0604020202020204" pitchFamily="34" charset="0"/>
                <a:cs typeface="Arial" panose="020B0604020202020204" pitchFamily="34" charset="0"/>
              </a:defRPr>
            </a:lvl1pPr>
          </a:lstStyle>
          <a:p>
            <a:r>
              <a:rPr lang="en-US"/>
              <a:t>Click to edit Master title style</a:t>
            </a:r>
          </a:p>
        </p:txBody>
      </p:sp>
    </p:spTree>
    <p:extLst>
      <p:ext uri="{BB962C8B-B14F-4D97-AF65-F5344CB8AC3E}">
        <p14:creationId xmlns:p14="http://schemas.microsoft.com/office/powerpoint/2010/main" val="1169905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sz="1200">
                <a:solidFill>
                  <a:schemeClr val="tx1"/>
                </a:solidFill>
                <a:latin typeface="Arial" panose="020B0604020202020204" pitchFamily="34" charset="0"/>
                <a:cs typeface="Arial" panose="020B0604020202020204" pitchFamily="34" charset="0"/>
              </a:defRPr>
            </a:lvl1pPr>
          </a:lstStyle>
          <a:p>
            <a:r>
              <a:rPr lang="id-ID"/>
              <a:t>17/9/2015</a:t>
            </a: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lgn="ctr">
              <a:defRPr sz="1200">
                <a:solidFill>
                  <a:schemeClr val="tx1"/>
                </a:solidFill>
                <a:latin typeface="Arial" panose="020B0604020202020204" pitchFamily="34" charset="0"/>
                <a:cs typeface="Arial" panose="020B0604020202020204" pitchFamily="34" charset="0"/>
              </a:defRPr>
            </a:lvl1pPr>
          </a:lstStyle>
          <a:p>
            <a:r>
              <a:rPr lang="en-US" dirty="0" err="1"/>
              <a:t>Kode</a:t>
            </a:r>
            <a:r>
              <a:rPr lang="en-US" dirty="0"/>
              <a:t> MK :</a:t>
            </a:r>
            <a:endParaRPr lang="id-ID" dirty="0"/>
          </a:p>
          <a:p>
            <a:r>
              <a:rPr lang="en-US" dirty="0"/>
              <a:t>MK :</a:t>
            </a:r>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DA80A70C-902A-499B-8946-FDFF5F575613}" type="slidenum">
              <a:rPr lang="en-US" smtClean="0"/>
              <a:pPr/>
              <a:t>‹#›</a:t>
            </a:fld>
            <a:endParaRPr lang="en-US" dirty="0"/>
          </a:p>
        </p:txBody>
      </p:sp>
      <p:sp>
        <p:nvSpPr>
          <p:cNvPr id="8" name="TextBox 7"/>
          <p:cNvSpPr txBox="1"/>
          <p:nvPr userDrawn="1"/>
        </p:nvSpPr>
        <p:spPr>
          <a:xfrm>
            <a:off x="6553200" y="6363328"/>
            <a:ext cx="2133600" cy="276999"/>
          </a:xfrm>
          <a:prstGeom prst="rect">
            <a:avLst/>
          </a:prstGeom>
          <a:noFill/>
        </p:spPr>
        <p:txBody>
          <a:bodyPr wrap="square" rtlCol="0">
            <a:spAutoFit/>
          </a:bodyPr>
          <a:lstStyle/>
          <a:p>
            <a:pPr algn="r"/>
            <a:r>
              <a:rPr lang="id-ID" sz="1200" dirty="0">
                <a:latin typeface="Arial" panose="020B0604020202020204" pitchFamily="34" charset="0"/>
                <a:cs typeface="Arial" panose="020B0604020202020204" pitchFamily="34" charset="0"/>
              </a:rPr>
              <a:t>Revisi: 00</a:t>
            </a:r>
            <a:endParaRPr lang="id-ID" sz="1600" dirty="0">
              <a:latin typeface="Arial" panose="020B0604020202020204" pitchFamily="34" charset="0"/>
              <a:cs typeface="Arial" panose="020B0604020202020204" pitchFamily="34" charset="0"/>
            </a:endParaRPr>
          </a:p>
        </p:txBody>
      </p:sp>
    </p:spTree>
  </p:cSld>
  <p:clrMapOvr>
    <a:masterClrMapping/>
  </p:clrMapOvr>
  <p:transition spd="slow">
    <p:fade thruBlk="1"/>
  </p:transition>
  <p:hf sldNum="0" hdr="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sz="1200">
                <a:solidFill>
                  <a:schemeClr val="tx1"/>
                </a:solidFill>
                <a:latin typeface="Arial" panose="020B0604020202020204" pitchFamily="34" charset="0"/>
                <a:cs typeface="Arial" panose="020B0604020202020204" pitchFamily="34" charset="0"/>
              </a:defRPr>
            </a:lvl1pPr>
          </a:lstStyle>
          <a:p>
            <a:r>
              <a:rPr lang="id-ID"/>
              <a:t>17/9/2015</a:t>
            </a: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lgn="ctr">
              <a:defRPr sz="1200">
                <a:solidFill>
                  <a:schemeClr val="tx1"/>
                </a:solidFill>
                <a:latin typeface="Arial" panose="020B0604020202020204" pitchFamily="34" charset="0"/>
                <a:cs typeface="Arial" panose="020B0604020202020204" pitchFamily="34" charset="0"/>
              </a:defRPr>
            </a:lvl1pPr>
          </a:lstStyle>
          <a:p>
            <a:r>
              <a:rPr lang="en-US"/>
              <a:t>Kode MK : MK :</a:t>
            </a:r>
            <a:endParaRPr lang="en-US" dirty="0"/>
          </a:p>
        </p:txBody>
      </p:sp>
      <p:sp>
        <p:nvSpPr>
          <p:cNvPr id="6" name="Slide Number Placeholder 5"/>
          <p:cNvSpPr>
            <a:spLocks noGrp="1"/>
          </p:cNvSpPr>
          <p:nvPr>
            <p:ph type="sldNum" sz="quarter" idx="12"/>
          </p:nvPr>
        </p:nvSpPr>
        <p:spPr/>
        <p:txBody>
          <a:bodyPr/>
          <a:lstStyle/>
          <a:p>
            <a:fld id="{DA80A70C-902A-499B-8946-FDFF5F575613}" type="slidenum">
              <a:rPr lang="en-US" smtClean="0"/>
              <a:pPr/>
              <a:t>‹#›</a:t>
            </a:fld>
            <a:endParaRPr lang="en-US"/>
          </a:p>
        </p:txBody>
      </p:sp>
      <p:sp>
        <p:nvSpPr>
          <p:cNvPr id="8" name="TextBox 7"/>
          <p:cNvSpPr txBox="1"/>
          <p:nvPr userDrawn="1"/>
        </p:nvSpPr>
        <p:spPr>
          <a:xfrm>
            <a:off x="6553200" y="6363328"/>
            <a:ext cx="2133600" cy="276999"/>
          </a:xfrm>
          <a:prstGeom prst="rect">
            <a:avLst/>
          </a:prstGeom>
          <a:noFill/>
        </p:spPr>
        <p:txBody>
          <a:bodyPr wrap="square" rtlCol="0">
            <a:spAutoFit/>
          </a:bodyPr>
          <a:lstStyle/>
          <a:p>
            <a:pPr algn="r"/>
            <a:r>
              <a:rPr lang="id-ID" sz="1200" dirty="0">
                <a:latin typeface="Arial" panose="020B0604020202020204" pitchFamily="34" charset="0"/>
                <a:cs typeface="Arial" panose="020B0604020202020204" pitchFamily="34" charset="0"/>
              </a:rPr>
              <a:t>Versi : 01</a:t>
            </a:r>
            <a:endParaRPr lang="id-ID" sz="1600" dirty="0">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r>
              <a:rPr lang="id-ID"/>
              <a:t>17/9/2015</a:t>
            </a:r>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a:t>Kode MK : MK :</a:t>
            </a:r>
            <a:endParaRPr lang="en-US" dirty="0"/>
          </a:p>
        </p:txBody>
      </p:sp>
      <p:sp>
        <p:nvSpPr>
          <p:cNvPr id="7" name="Slide Number Placeholder 6"/>
          <p:cNvSpPr>
            <a:spLocks noGrp="1"/>
          </p:cNvSpPr>
          <p:nvPr>
            <p:ph type="sldNum" sz="quarter" idx="12"/>
          </p:nvPr>
        </p:nvSpPr>
        <p:spPr/>
        <p:txBody>
          <a:bodyPr/>
          <a:lstStyle/>
          <a:p>
            <a:fld id="{DA80A70C-902A-499B-8946-FDFF5F575613}" type="slidenum">
              <a:rPr lang="en-US" smtClean="0"/>
              <a:pPr/>
              <a:t>‹#›</a:t>
            </a:fld>
            <a:endParaRPr lang="en-US"/>
          </a:p>
        </p:txBody>
      </p:sp>
      <p:sp>
        <p:nvSpPr>
          <p:cNvPr id="9" name="TextBox 8"/>
          <p:cNvSpPr txBox="1"/>
          <p:nvPr userDrawn="1"/>
        </p:nvSpPr>
        <p:spPr>
          <a:xfrm>
            <a:off x="6553200" y="6363328"/>
            <a:ext cx="2133600" cy="276999"/>
          </a:xfrm>
          <a:prstGeom prst="rect">
            <a:avLst/>
          </a:prstGeom>
          <a:noFill/>
        </p:spPr>
        <p:txBody>
          <a:bodyPr wrap="square" rtlCol="0">
            <a:spAutoFit/>
          </a:bodyPr>
          <a:lstStyle/>
          <a:p>
            <a:pPr algn="r"/>
            <a:r>
              <a:rPr lang="id-ID" sz="1200" dirty="0">
                <a:latin typeface="Arial" panose="020B0604020202020204" pitchFamily="34" charset="0"/>
                <a:cs typeface="Arial" panose="020B0604020202020204" pitchFamily="34" charset="0"/>
              </a:rPr>
              <a:t>Versi : 01</a:t>
            </a:r>
            <a:endParaRPr lang="id-ID" sz="1600" dirty="0">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r>
              <a:rPr lang="id-ID"/>
              <a:t>17/9/2015</a:t>
            </a:r>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r>
              <a:rPr lang="en-US" dirty="0" err="1"/>
              <a:t>Kode</a:t>
            </a:r>
            <a:r>
              <a:rPr lang="en-US" dirty="0"/>
              <a:t> MK :</a:t>
            </a:r>
            <a:endParaRPr lang="id-ID" dirty="0"/>
          </a:p>
          <a:p>
            <a:r>
              <a:rPr lang="en-US" dirty="0"/>
              <a:t>MK :</a:t>
            </a:r>
          </a:p>
        </p:txBody>
      </p:sp>
      <p:sp>
        <p:nvSpPr>
          <p:cNvPr id="9" name="Slide Number Placeholder 8"/>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457200" y="6356350"/>
            <a:ext cx="2133600" cy="365125"/>
          </a:xfrm>
          <a:prstGeom prst="rect">
            <a:avLst/>
          </a:prstGeom>
        </p:spPr>
        <p:txBody>
          <a:bodyPr/>
          <a:lstStyle/>
          <a:p>
            <a:r>
              <a:rPr lang="id-ID"/>
              <a:t>17/9/2015</a:t>
            </a:r>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r>
              <a:rPr lang="en-US"/>
              <a:t>Kode MK : MK :</a:t>
            </a:r>
            <a:endParaRPr lang="en-US" dirty="0"/>
          </a:p>
        </p:txBody>
      </p:sp>
      <p:sp>
        <p:nvSpPr>
          <p:cNvPr id="5" name="Slide Number Placeholder 4"/>
          <p:cNvSpPr>
            <a:spLocks noGrp="1"/>
          </p:cNvSpPr>
          <p:nvPr>
            <p:ph type="sldNum" sz="quarter" idx="12"/>
          </p:nvPr>
        </p:nvSpPr>
        <p:spPr/>
        <p:txBody>
          <a:bodyPr/>
          <a:lstStyle/>
          <a:p>
            <a:fld id="{DA80A70C-902A-499B-8946-FDFF5F575613}" type="slidenum">
              <a:rPr lang="en-US" smtClean="0"/>
              <a:pPr/>
              <a:t>‹#›</a:t>
            </a:fld>
            <a:endParaRPr lang="en-US"/>
          </a:p>
        </p:txBody>
      </p:sp>
      <p:sp>
        <p:nvSpPr>
          <p:cNvPr id="6" name="Title 5"/>
          <p:cNvSpPr>
            <a:spLocks noGrp="1"/>
          </p:cNvSpPr>
          <p:nvPr>
            <p:ph type="title"/>
          </p:nvPr>
        </p:nvSpPr>
        <p:spPr/>
        <p:txBody>
          <a:bodyPr/>
          <a:lstStyle/>
          <a:p>
            <a:r>
              <a:rPr lang="en-US"/>
              <a:t>Click to edit Master title style</a:t>
            </a:r>
            <a:endParaRPr lang="id-ID"/>
          </a:p>
        </p:txBody>
      </p:sp>
    </p:spTree>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r>
              <a:rPr lang="id-ID"/>
              <a:t>17/9/2015</a:t>
            </a:r>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r>
              <a:rPr lang="en-US"/>
              <a:t>Kode MK : MK :</a:t>
            </a:r>
            <a:endParaRPr lang="en-US" dirty="0"/>
          </a:p>
        </p:txBody>
      </p:sp>
      <p:sp>
        <p:nvSpPr>
          <p:cNvPr id="4" name="Slide Number Placeholder 3"/>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r>
              <a:rPr lang="id-ID"/>
              <a:t>17/9/2015</a:t>
            </a:r>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a:t>Kode MK : MK :</a:t>
            </a:r>
            <a:endParaRPr lang="en-US" dirty="0"/>
          </a:p>
        </p:txBody>
      </p:sp>
      <p:sp>
        <p:nvSpPr>
          <p:cNvPr id="7" name="Slide Number Placeholder 6"/>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r>
              <a:rPr lang="id-ID"/>
              <a:t>17/9/2015</a:t>
            </a:r>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a:t>Kode MK : MK :</a:t>
            </a:r>
            <a:endParaRPr lang="en-US" dirty="0"/>
          </a:p>
        </p:txBody>
      </p:sp>
      <p:sp>
        <p:nvSpPr>
          <p:cNvPr id="7" name="Slide Number Placeholder 6"/>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80A70C-902A-499B-8946-FDFF5F575613}" type="slidenum">
              <a:rPr lang="en-US" smtClean="0"/>
              <a:pPr/>
              <a:t>‹#›</a:t>
            </a:fld>
            <a:endParaRPr lang="en-US"/>
          </a:p>
        </p:txBody>
      </p:sp>
      <p:sp>
        <p:nvSpPr>
          <p:cNvPr id="7" name="TextBox 6"/>
          <p:cNvSpPr txBox="1"/>
          <p:nvPr/>
        </p:nvSpPr>
        <p:spPr>
          <a:xfrm>
            <a:off x="6553200" y="6363328"/>
            <a:ext cx="2133600" cy="276999"/>
          </a:xfrm>
          <a:prstGeom prst="rect">
            <a:avLst/>
          </a:prstGeom>
          <a:noFill/>
        </p:spPr>
        <p:txBody>
          <a:bodyPr wrap="square" rtlCol="0">
            <a:spAutoFit/>
          </a:bodyPr>
          <a:lstStyle/>
          <a:p>
            <a:pPr algn="r"/>
            <a:r>
              <a:rPr lang="id-ID" sz="1200" dirty="0">
                <a:latin typeface="Arial" panose="020B0604020202020204" pitchFamily="34" charset="0"/>
                <a:cs typeface="Arial" panose="020B0604020202020204" pitchFamily="34" charset="0"/>
              </a:rPr>
              <a:t>Versi : 01</a:t>
            </a:r>
            <a:endParaRPr lang="id-ID" sz="1600" dirty="0">
              <a:latin typeface="Arial" panose="020B0604020202020204" pitchFamily="34" charset="0"/>
              <a:cs typeface="Arial" panose="020B0604020202020204" pitchFamily="34" charset="0"/>
            </a:endParaRPr>
          </a:p>
        </p:txBody>
      </p:sp>
      <p:sp>
        <p:nvSpPr>
          <p:cNvPr id="8" name="TextBox 7"/>
          <p:cNvSpPr txBox="1"/>
          <p:nvPr/>
        </p:nvSpPr>
        <p:spPr>
          <a:xfrm>
            <a:off x="323528" y="404664"/>
            <a:ext cx="1656183" cy="276999"/>
          </a:xfrm>
          <a:prstGeom prst="rect">
            <a:avLst/>
          </a:prstGeom>
          <a:noFill/>
        </p:spPr>
        <p:txBody>
          <a:bodyPr wrap="square" rtlCol="0">
            <a:spAutoFit/>
          </a:bodyPr>
          <a:lstStyle/>
          <a:p>
            <a:r>
              <a:rPr lang="id-ID" sz="1200" b="1" dirty="0">
                <a:latin typeface="Arial" panose="020B0604020202020204" pitchFamily="34" charset="0"/>
                <a:cs typeface="Arial" panose="020B0604020202020204" pitchFamily="34" charset="0"/>
              </a:rPr>
              <a:t>I.</a:t>
            </a:r>
            <a:fld id="{4452BE83-FDDD-4C44-83F4-34328A082FE7}" type="slidenum">
              <a:rPr lang="id-ID" sz="1200" b="1" smtClean="0">
                <a:latin typeface="Arial" panose="020B0604020202020204" pitchFamily="34" charset="0"/>
                <a:cs typeface="Arial" panose="020B0604020202020204" pitchFamily="34" charset="0"/>
              </a:rPr>
              <a:pPr/>
              <a:t>‹#›</a:t>
            </a:fld>
            <a:endParaRPr lang="id-ID" sz="1200" b="1" dirty="0">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4.gif"/><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877437"/>
          </a:xfrm>
          <a:prstGeom prst="rect">
            <a:avLst/>
          </a:prstGeom>
          <a:noFill/>
        </p:spPr>
        <p:txBody>
          <a:bodyPr wrap="square" lIns="91440" tIns="45720" rIns="91440" bIns="45720">
            <a:spAutoFit/>
          </a:bodyPr>
          <a:lstStyle/>
          <a:p>
            <a:pPr algn="ct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MENYUSUN LANDASAN TEORI DAN REVIEW ARTIKEL  </a:t>
            </a: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id-ID" sz="3600" b="1">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5(sesi </a:t>
            </a: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a:t>
            </a:r>
            <a:r>
              <a:rPr lang="id-ID" sz="3600" b="1">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a:t>
            </a:r>
            <a:endPar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11" name="Picture 2" descr="D:\Picture\logo ibi small.gif"/>
          <p:cNvPicPr>
            <a:picLocks noChangeAspect="1" noChangeArrowheads="1"/>
          </p:cNvPicPr>
          <p:nvPr/>
        </p:nvPicPr>
        <p:blipFill>
          <a:blip r:embed="rId5"/>
          <a:srcRect/>
          <a:stretch>
            <a:fillRect/>
          </a:stretch>
        </p:blipFill>
        <p:spPr bwMode="auto">
          <a:xfrm>
            <a:off x="7715272" y="142852"/>
            <a:ext cx="1244319" cy="1244320"/>
          </a:xfrm>
          <a:prstGeom prst="rect">
            <a:avLst/>
          </a:prstGeom>
          <a:noFill/>
        </p:spPr>
      </p:pic>
      <p:sp>
        <p:nvSpPr>
          <p:cNvPr id="2" name="Date Placeholder 1"/>
          <p:cNvSpPr>
            <a:spLocks noGrp="1"/>
          </p:cNvSpPr>
          <p:nvPr>
            <p:ph type="dt" sz="half" idx="4294967295"/>
          </p:nvPr>
        </p:nvSpPr>
        <p:spPr>
          <a:xfrm>
            <a:off x="457200" y="6356350"/>
            <a:ext cx="2133600" cy="365125"/>
          </a:xfrm>
          <a:prstGeom prst="rect">
            <a:avLst/>
          </a:prstGeom>
        </p:spPr>
        <p:txBody>
          <a:bodyPr/>
          <a:lstStyle/>
          <a:p>
            <a:r>
              <a:rPr lang="id-ID" sz="1200" dirty="0">
                <a:latin typeface="Arial" panose="020B0604020202020204" pitchFamily="34" charset="0"/>
                <a:cs typeface="Arial" panose="020B0604020202020204" pitchFamily="34" charset="0"/>
              </a:rPr>
              <a:t>0</a:t>
            </a:r>
            <a:r>
              <a:rPr lang="en-US" sz="1200" dirty="0">
                <a:latin typeface="Arial" panose="020B0604020202020204" pitchFamily="34" charset="0"/>
                <a:cs typeface="Arial" panose="020B0604020202020204" pitchFamily="34" charset="0"/>
              </a:rPr>
              <a:t>8</a:t>
            </a:r>
            <a:r>
              <a:rPr lang="id-ID" sz="1200" dirty="0">
                <a:latin typeface="Arial" panose="020B0604020202020204" pitchFamily="34" charset="0"/>
                <a:cs typeface="Arial" panose="020B0604020202020204" pitchFamily="34" charset="0"/>
              </a:rPr>
              <a:t>/</a:t>
            </a:r>
            <a:r>
              <a:rPr lang="en-US" sz="1200" dirty="0">
                <a:latin typeface="Arial" panose="020B0604020202020204" pitchFamily="34" charset="0"/>
                <a:cs typeface="Arial" panose="020B0604020202020204" pitchFamily="34" charset="0"/>
              </a:rPr>
              <a:t>03</a:t>
            </a:r>
            <a:r>
              <a:rPr lang="id-ID" sz="1200" dirty="0">
                <a:latin typeface="Arial" panose="020B0604020202020204" pitchFamily="34" charset="0"/>
                <a:cs typeface="Arial" panose="020B0604020202020204" pitchFamily="34" charset="0"/>
              </a:rPr>
              <a:t>/201</a:t>
            </a:r>
            <a:r>
              <a:rPr lang="en-US" sz="1200" dirty="0">
                <a:latin typeface="Arial" panose="020B0604020202020204" pitchFamily="34" charset="0"/>
                <a:cs typeface="Arial" panose="020B0604020202020204" pitchFamily="34" charset="0"/>
              </a:rPr>
              <a:t>7</a:t>
            </a:r>
          </a:p>
        </p:txBody>
      </p:sp>
      <p:sp>
        <p:nvSpPr>
          <p:cNvPr id="3" name="Footer Placeholder 2"/>
          <p:cNvSpPr>
            <a:spLocks noGrp="1"/>
          </p:cNvSpPr>
          <p:nvPr>
            <p:ph type="ftr" sz="quarter" idx="4294967295"/>
          </p:nvPr>
        </p:nvSpPr>
        <p:spPr>
          <a:xfrm>
            <a:off x="3124200" y="6356350"/>
            <a:ext cx="3103984" cy="365125"/>
          </a:xfrm>
          <a:prstGeom prst="rect">
            <a:avLst/>
          </a:prstGeom>
        </p:spPr>
        <p:txBody>
          <a:bodyPr/>
          <a:lstStyle/>
          <a:p>
            <a:pPr algn="ctr"/>
            <a:r>
              <a:rPr lang="en-US" sz="1200" dirty="0" err="1">
                <a:latin typeface="Arial" panose="020B0604020202020204" pitchFamily="34" charset="0"/>
                <a:cs typeface="Arial" panose="020B0604020202020204" pitchFamily="34" charset="0"/>
              </a:rPr>
              <a:t>Kode</a:t>
            </a:r>
            <a:r>
              <a:rPr lang="en-US" sz="1200" dirty="0">
                <a:latin typeface="Arial" panose="020B0604020202020204" pitchFamily="34" charset="0"/>
                <a:cs typeface="Arial" panose="020B0604020202020204" pitchFamily="34" charset="0"/>
              </a:rPr>
              <a:t> MK :</a:t>
            </a:r>
            <a:r>
              <a:rPr lang="id-ID" sz="1200" dirty="0">
                <a:latin typeface="Arial" panose="020B0604020202020204" pitchFamily="34" charset="0"/>
                <a:cs typeface="Arial" panose="020B0604020202020204" pitchFamily="34" charset="0"/>
              </a:rPr>
              <a:t> Seminar SDM</a:t>
            </a:r>
            <a:endParaRPr lang="en-US" sz="1200" dirty="0">
              <a:latin typeface="Arial" panose="020B0604020202020204" pitchFamily="34" charset="0"/>
              <a:cs typeface="Arial" panose="020B0604020202020204" pitchFamily="34" charset="0"/>
            </a:endParaRPr>
          </a:p>
          <a:p>
            <a:pPr algn="ctr"/>
            <a:r>
              <a:rPr lang="en-US" sz="1200" dirty="0">
                <a:latin typeface="Arial" panose="020B0604020202020204" pitchFamily="34" charset="0"/>
                <a:cs typeface="Arial" panose="020B0604020202020204" pitchFamily="34" charset="0"/>
              </a:rPr>
              <a:t>  :</a:t>
            </a:r>
            <a:r>
              <a:rPr lang="id-ID" sz="1200"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MAN</a:t>
            </a:r>
            <a:r>
              <a:rPr lang="id-ID" sz="1200" dirty="0">
                <a:latin typeface="Arial" panose="020B0604020202020204" pitchFamily="34" charset="0"/>
                <a:cs typeface="Arial" panose="020B0604020202020204" pitchFamily="34" charset="0"/>
              </a:rPr>
              <a:t> 21465</a:t>
            </a:r>
            <a:endParaRPr lang="en-US" sz="1200" dirty="0">
              <a:latin typeface="Arial" panose="020B0604020202020204" pitchFamily="34" charset="0"/>
              <a:cs typeface="Arial" panose="020B0604020202020204" pitchFamily="34" charset="0"/>
            </a:endParaRPr>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260648"/>
            <a:ext cx="8229600" cy="1143000"/>
          </a:xfrm>
        </p:spPr>
        <p:txBody>
          <a:bodyPr/>
          <a:lstStyle/>
          <a:p>
            <a:r>
              <a:rPr lang="id-ID" dirty="0"/>
              <a:t>.</a:t>
            </a:r>
          </a:p>
        </p:txBody>
      </p:sp>
      <p:sp>
        <p:nvSpPr>
          <p:cNvPr id="6" name="Date Placeholder 1"/>
          <p:cNvSpPr>
            <a:spLocks noGrp="1"/>
          </p:cNvSpPr>
          <p:nvPr>
            <p:ph type="dt" sz="half" idx="4294967295"/>
          </p:nvPr>
        </p:nvSpPr>
        <p:spPr>
          <a:xfrm>
            <a:off x="457200" y="6356350"/>
            <a:ext cx="2133600" cy="365125"/>
          </a:xfrm>
          <a:prstGeom prst="rect">
            <a:avLst/>
          </a:prstGeom>
        </p:spPr>
        <p:txBody>
          <a:bodyPr/>
          <a:lstStyle/>
          <a:p>
            <a:r>
              <a:rPr lang="id-ID" sz="1200" dirty="0">
                <a:latin typeface="Arial" panose="020B0604020202020204" pitchFamily="34" charset="0"/>
                <a:cs typeface="Arial" panose="020B0604020202020204" pitchFamily="34" charset="0"/>
              </a:rPr>
              <a:t>0</a:t>
            </a:r>
            <a:r>
              <a:rPr lang="en-US" sz="1200" dirty="0">
                <a:latin typeface="Arial" panose="020B0604020202020204" pitchFamily="34" charset="0"/>
                <a:cs typeface="Arial" panose="020B0604020202020204" pitchFamily="34" charset="0"/>
              </a:rPr>
              <a:t>8</a:t>
            </a:r>
            <a:r>
              <a:rPr lang="id-ID" sz="1200" dirty="0">
                <a:latin typeface="Arial" panose="020B0604020202020204" pitchFamily="34" charset="0"/>
                <a:cs typeface="Arial" panose="020B0604020202020204" pitchFamily="34" charset="0"/>
              </a:rPr>
              <a:t>/</a:t>
            </a:r>
            <a:r>
              <a:rPr lang="en-US" sz="1200" dirty="0">
                <a:latin typeface="Arial" panose="020B0604020202020204" pitchFamily="34" charset="0"/>
                <a:cs typeface="Arial" panose="020B0604020202020204" pitchFamily="34" charset="0"/>
              </a:rPr>
              <a:t>03</a:t>
            </a:r>
            <a:r>
              <a:rPr lang="id-ID" sz="1200" dirty="0">
                <a:latin typeface="Arial" panose="020B0604020202020204" pitchFamily="34" charset="0"/>
                <a:cs typeface="Arial" panose="020B0604020202020204" pitchFamily="34" charset="0"/>
              </a:rPr>
              <a:t>/201</a:t>
            </a:r>
            <a:r>
              <a:rPr lang="en-US" sz="1200" dirty="0">
                <a:latin typeface="Arial" panose="020B0604020202020204" pitchFamily="34" charset="0"/>
                <a:cs typeface="Arial" panose="020B0604020202020204" pitchFamily="34" charset="0"/>
              </a:rPr>
              <a:t>7</a:t>
            </a:r>
          </a:p>
        </p:txBody>
      </p:sp>
      <p:sp>
        <p:nvSpPr>
          <p:cNvPr id="9" name="Content Placeholder 8"/>
          <p:cNvSpPr>
            <a:spLocks noGrp="1"/>
          </p:cNvSpPr>
          <p:nvPr>
            <p:ph idx="1"/>
          </p:nvPr>
        </p:nvSpPr>
        <p:spPr/>
        <p:txBody>
          <a:bodyPr/>
          <a:lstStyle/>
          <a:p>
            <a:pPr>
              <a:buNone/>
            </a:pPr>
            <a:endParaRPr lang="en-US" sz="4400" dirty="0">
              <a:solidFill>
                <a:srgbClr val="0033CC"/>
              </a:solidFill>
              <a:latin typeface="Arial" pitchFamily="34" charset="0"/>
              <a:cs typeface="Arial" pitchFamily="34" charset="0"/>
            </a:endParaRPr>
          </a:p>
          <a:p>
            <a:pPr>
              <a:buNone/>
            </a:pPr>
            <a:endParaRPr lang="en-US" sz="4400" dirty="0">
              <a:solidFill>
                <a:srgbClr val="0033CC"/>
              </a:solidFill>
              <a:latin typeface="Arial" pitchFamily="34" charset="0"/>
              <a:cs typeface="Arial" pitchFamily="34" charset="0"/>
            </a:endParaRPr>
          </a:p>
          <a:p>
            <a:pPr algn="ctr">
              <a:buNone/>
            </a:pPr>
            <a:r>
              <a:rPr lang="en-US" sz="4400" b="1" dirty="0">
                <a:solidFill>
                  <a:srgbClr val="0033CC"/>
                </a:solidFill>
                <a:latin typeface="Cambria" pitchFamily="18" charset="0"/>
                <a:cs typeface="Arial" pitchFamily="34" charset="0"/>
              </a:rPr>
              <a:t>TERIMA KASIH</a:t>
            </a:r>
          </a:p>
        </p:txBody>
      </p:sp>
    </p:spTree>
    <p:extLst>
      <p:ext uri="{BB962C8B-B14F-4D97-AF65-F5344CB8AC3E}">
        <p14:creationId xmlns:p14="http://schemas.microsoft.com/office/powerpoint/2010/main" val="4072623629"/>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id-ID" dirty="0"/>
              <a:t>   </a:t>
            </a:r>
            <a:r>
              <a:rPr lang="id-ID" b="1" dirty="0">
                <a:solidFill>
                  <a:srgbClr val="00B0F0"/>
                </a:solidFill>
              </a:rPr>
              <a:t>TEORI MENURUT PENDAPAT AHLI </a:t>
            </a:r>
          </a:p>
          <a:p>
            <a:pPr marL="0" indent="0">
              <a:buNone/>
            </a:pPr>
            <a:endParaRPr lang="id-ID" b="1" dirty="0">
              <a:solidFill>
                <a:srgbClr val="00B0F0"/>
              </a:solidFill>
            </a:endParaRPr>
          </a:p>
          <a:p>
            <a:pPr marL="0" indent="0">
              <a:buNone/>
            </a:pPr>
            <a:r>
              <a:rPr lang="id-ID" dirty="0"/>
              <a:t>Teori didefinisikan sebagai seperangkat proposisi yang terintegrasi secara sintaksis (mengikuti aturan tertentu yang menghubungkan secara logis dengan data yang diamati) dan berperan sebagai wahana meramalkan dan menjelaskan fenomena yang diamati. (Meleong,2021)</a:t>
            </a:r>
            <a:endParaRPr lang="id-ID" b="1" dirty="0"/>
          </a:p>
        </p:txBody>
      </p:sp>
      <p:sp>
        <p:nvSpPr>
          <p:cNvPr id="3" name="Date Placeholder 2"/>
          <p:cNvSpPr>
            <a:spLocks noGrp="1"/>
          </p:cNvSpPr>
          <p:nvPr>
            <p:ph type="dt" sz="half" idx="10"/>
          </p:nvPr>
        </p:nvSpPr>
        <p:spPr/>
        <p:txBody>
          <a:bodyPr/>
          <a:lstStyle/>
          <a:p>
            <a:r>
              <a:rPr lang="id-ID"/>
              <a:t>17/9/2015</a:t>
            </a:r>
            <a:endParaRPr lang="en-US" dirty="0"/>
          </a:p>
        </p:txBody>
      </p:sp>
      <p:sp>
        <p:nvSpPr>
          <p:cNvPr id="4" name="Footer Placeholder 3"/>
          <p:cNvSpPr>
            <a:spLocks noGrp="1"/>
          </p:cNvSpPr>
          <p:nvPr>
            <p:ph type="ftr" sz="quarter" idx="11"/>
          </p:nvPr>
        </p:nvSpPr>
        <p:spPr/>
        <p:txBody>
          <a:bodyPr/>
          <a:lstStyle/>
          <a:p>
            <a:r>
              <a:rPr lang="en-US" dirty="0"/>
              <a:t> MK :</a:t>
            </a:r>
            <a:r>
              <a:rPr lang="id-ID" dirty="0"/>
              <a:t>Seminar SDM</a:t>
            </a:r>
          </a:p>
          <a:p>
            <a:r>
              <a:rPr lang="en-US" dirty="0"/>
              <a:t>M</a:t>
            </a:r>
            <a:r>
              <a:rPr lang="id-ID" dirty="0"/>
              <a:t>AN21460</a:t>
            </a:r>
            <a:endParaRPr lang="en-US" dirty="0"/>
          </a:p>
        </p:txBody>
      </p:sp>
    </p:spTree>
    <p:extLst>
      <p:ext uri="{BB962C8B-B14F-4D97-AF65-F5344CB8AC3E}">
        <p14:creationId xmlns:p14="http://schemas.microsoft.com/office/powerpoint/2010/main" val="1463905427"/>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endParaRPr lang="id-ID" dirty="0"/>
          </a:p>
          <a:p>
            <a:pPr marL="0" indent="0">
              <a:buNone/>
            </a:pPr>
            <a:r>
              <a:rPr lang="id-ID" dirty="0"/>
              <a:t>Sardar Ziauddin  (2021) yang mengartikan teori sebagai sistem konsep abstrak yang digunakan untuk melihat apakah ada hubungan konsep. Dimana teori ini digunakan untuk memahami sebuah fenomena yang terjadi. </a:t>
            </a:r>
          </a:p>
          <a:p>
            <a:pPr marL="0" indent="0">
              <a:buNone/>
            </a:pPr>
            <a:r>
              <a:rPr lang="id-ID" dirty="0"/>
              <a:t> Memandang landasan teori sebagai konsep dasar penelitian sosial yang dapat menjelaskan hubungan tersistematis, terperinci atau tidak. </a:t>
            </a:r>
          </a:p>
        </p:txBody>
      </p:sp>
      <p:sp>
        <p:nvSpPr>
          <p:cNvPr id="3" name="Date Placeholder 2"/>
          <p:cNvSpPr>
            <a:spLocks noGrp="1"/>
          </p:cNvSpPr>
          <p:nvPr>
            <p:ph type="dt" sz="half" idx="10"/>
          </p:nvPr>
        </p:nvSpPr>
        <p:spPr/>
        <p:txBody>
          <a:bodyPr/>
          <a:lstStyle/>
          <a:p>
            <a:r>
              <a:rPr lang="id-ID"/>
              <a:t>17/9/2015</a:t>
            </a:r>
            <a:endParaRPr lang="en-US" dirty="0"/>
          </a:p>
        </p:txBody>
      </p:sp>
      <p:sp>
        <p:nvSpPr>
          <p:cNvPr id="4" name="Footer Placeholder 3"/>
          <p:cNvSpPr>
            <a:spLocks noGrp="1"/>
          </p:cNvSpPr>
          <p:nvPr>
            <p:ph type="ftr" sz="quarter" idx="11"/>
          </p:nvPr>
        </p:nvSpPr>
        <p:spPr/>
        <p:txBody>
          <a:bodyPr/>
          <a:lstStyle/>
          <a:p>
            <a:r>
              <a:rPr lang="en-US" dirty="0"/>
              <a:t> MK :</a:t>
            </a:r>
            <a:r>
              <a:rPr lang="id-ID" dirty="0"/>
              <a:t> Seminar SDM</a:t>
            </a:r>
          </a:p>
          <a:p>
            <a:r>
              <a:rPr lang="en-US" dirty="0"/>
              <a:t>M</a:t>
            </a:r>
            <a:r>
              <a:rPr lang="id-ID" dirty="0"/>
              <a:t>AN21460</a:t>
            </a:r>
            <a:endParaRPr lang="en-US" dirty="0"/>
          </a:p>
        </p:txBody>
      </p:sp>
    </p:spTree>
    <p:extLst>
      <p:ext uri="{BB962C8B-B14F-4D97-AF65-F5344CB8AC3E}">
        <p14:creationId xmlns:p14="http://schemas.microsoft.com/office/powerpoint/2010/main" val="4232694111"/>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id-ID" b="1" dirty="0">
                <a:solidFill>
                  <a:srgbClr val="C00000"/>
                </a:solidFill>
              </a:rPr>
              <a:t>Menurut Ismaun</a:t>
            </a:r>
          </a:p>
          <a:p>
            <a:r>
              <a:rPr lang="id-ID" dirty="0"/>
              <a:t>Teori adalah pernyataan yang berisi kesimpulan substantive tentang keteraturan.</a:t>
            </a:r>
          </a:p>
          <a:p>
            <a:pPr marL="0" indent="0">
              <a:buNone/>
            </a:pPr>
            <a:br>
              <a:rPr lang="id-ID" dirty="0"/>
            </a:br>
            <a:r>
              <a:rPr lang="id-ID" dirty="0"/>
              <a:t>   </a:t>
            </a:r>
            <a:r>
              <a:rPr lang="id-ID" b="1" dirty="0">
                <a:solidFill>
                  <a:srgbClr val="C00000"/>
                </a:solidFill>
              </a:rPr>
              <a:t>Menurut Masri Singarimbun Dan Sofyan Efendi</a:t>
            </a:r>
          </a:p>
          <a:p>
            <a:r>
              <a:rPr lang="id-ID" dirty="0"/>
              <a:t>Teori adalah serangkaian asumsi, konsep, abstrak, definisi dan proposisi untuk menerangkan sesuatu fenomena social secara sistematis dengan cara memutuskan hubungan antara konsep-konsep yang ada</a:t>
            </a:r>
          </a:p>
          <a:p>
            <a:pPr marL="0" indent="0">
              <a:buNone/>
            </a:pPr>
            <a:endParaRPr lang="id-ID" dirty="0"/>
          </a:p>
        </p:txBody>
      </p:sp>
      <p:sp>
        <p:nvSpPr>
          <p:cNvPr id="3" name="Date Placeholder 2"/>
          <p:cNvSpPr>
            <a:spLocks noGrp="1"/>
          </p:cNvSpPr>
          <p:nvPr>
            <p:ph type="dt" sz="half" idx="10"/>
          </p:nvPr>
        </p:nvSpPr>
        <p:spPr/>
        <p:txBody>
          <a:bodyPr/>
          <a:lstStyle/>
          <a:p>
            <a:r>
              <a:rPr lang="id-ID"/>
              <a:t>17/9/2015</a:t>
            </a:r>
            <a:endParaRPr lang="en-US" dirty="0"/>
          </a:p>
        </p:txBody>
      </p:sp>
      <p:sp>
        <p:nvSpPr>
          <p:cNvPr id="4" name="Footer Placeholder 3"/>
          <p:cNvSpPr>
            <a:spLocks noGrp="1"/>
          </p:cNvSpPr>
          <p:nvPr>
            <p:ph type="ftr" sz="quarter" idx="11"/>
          </p:nvPr>
        </p:nvSpPr>
        <p:spPr/>
        <p:txBody>
          <a:bodyPr/>
          <a:lstStyle/>
          <a:p>
            <a:r>
              <a:rPr lang="en-US" dirty="0"/>
              <a:t> MK :</a:t>
            </a:r>
            <a:r>
              <a:rPr lang="id-ID" dirty="0"/>
              <a:t>Seminar SDM</a:t>
            </a:r>
          </a:p>
          <a:p>
            <a:r>
              <a:rPr lang="en-US" dirty="0"/>
              <a:t>M</a:t>
            </a:r>
            <a:r>
              <a:rPr lang="id-ID" dirty="0"/>
              <a:t>AN21460</a:t>
            </a:r>
            <a:endParaRPr lang="en-US" dirty="0"/>
          </a:p>
        </p:txBody>
      </p:sp>
    </p:spTree>
    <p:extLst>
      <p:ext uri="{BB962C8B-B14F-4D97-AF65-F5344CB8AC3E}">
        <p14:creationId xmlns:p14="http://schemas.microsoft.com/office/powerpoint/2010/main" val="1143790798"/>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id-ID" b="1" dirty="0">
                <a:solidFill>
                  <a:srgbClr val="C00000"/>
                </a:solidFill>
              </a:rPr>
              <a:t>Menurut Neuman (2020 )</a:t>
            </a:r>
          </a:p>
          <a:p>
            <a:endParaRPr lang="id-ID" b="1" dirty="0">
              <a:solidFill>
                <a:srgbClr val="C00000"/>
              </a:solidFill>
            </a:endParaRPr>
          </a:p>
          <a:p>
            <a:pPr marL="0" indent="0">
              <a:buNone/>
            </a:pPr>
            <a:r>
              <a:rPr lang="id-ID" dirty="0"/>
              <a:t> Teori adalah seperangkat konstruk (konsep), definisi, dan proposisi yang berfungsi untuk melihat fenomena secara sistematis melalui spesifikasi hubungan antar variabel, sehingga dapat berguna untuk menjelaskan dan meramalkan fenomena.</a:t>
            </a:r>
          </a:p>
        </p:txBody>
      </p:sp>
      <p:sp>
        <p:nvSpPr>
          <p:cNvPr id="3" name="Date Placeholder 2"/>
          <p:cNvSpPr>
            <a:spLocks noGrp="1"/>
          </p:cNvSpPr>
          <p:nvPr>
            <p:ph type="dt" sz="half" idx="10"/>
          </p:nvPr>
        </p:nvSpPr>
        <p:spPr/>
        <p:txBody>
          <a:bodyPr/>
          <a:lstStyle/>
          <a:p>
            <a:r>
              <a:rPr lang="id-ID"/>
              <a:t>17/9/2015</a:t>
            </a:r>
            <a:endParaRPr lang="en-US" dirty="0"/>
          </a:p>
        </p:txBody>
      </p:sp>
      <p:sp>
        <p:nvSpPr>
          <p:cNvPr id="4" name="Footer Placeholder 3"/>
          <p:cNvSpPr>
            <a:spLocks noGrp="1"/>
          </p:cNvSpPr>
          <p:nvPr>
            <p:ph type="ftr" sz="quarter" idx="11"/>
          </p:nvPr>
        </p:nvSpPr>
        <p:spPr/>
        <p:txBody>
          <a:bodyPr/>
          <a:lstStyle/>
          <a:p>
            <a:r>
              <a:rPr lang="en-US"/>
              <a:t>Kode MK :</a:t>
            </a:r>
            <a:endParaRPr lang="id-ID"/>
          </a:p>
          <a:p>
            <a:r>
              <a:rPr lang="en-US"/>
              <a:t>MK :</a:t>
            </a:r>
            <a:endParaRPr lang="en-US" dirty="0"/>
          </a:p>
        </p:txBody>
      </p:sp>
    </p:spTree>
    <p:extLst>
      <p:ext uri="{BB962C8B-B14F-4D97-AF65-F5344CB8AC3E}">
        <p14:creationId xmlns:p14="http://schemas.microsoft.com/office/powerpoint/2010/main" val="941522772"/>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600200"/>
            <a:ext cx="8610600" cy="4525963"/>
          </a:xfrm>
        </p:spPr>
        <p:txBody>
          <a:bodyPr>
            <a:normAutofit/>
          </a:bodyPr>
          <a:lstStyle/>
          <a:p>
            <a:pPr marL="0" indent="0">
              <a:buNone/>
            </a:pPr>
            <a:r>
              <a:rPr lang="id-ID" b="1" dirty="0"/>
              <a:t>         MENYUSUN TEORI YANG BENAR</a:t>
            </a:r>
          </a:p>
          <a:p>
            <a:pPr marL="0" indent="0">
              <a:buNone/>
            </a:pPr>
            <a:endParaRPr lang="id-ID" b="1" dirty="0"/>
          </a:p>
          <a:p>
            <a:pPr marL="0" indent="0">
              <a:buNone/>
            </a:pPr>
            <a:r>
              <a:rPr lang="id-ID" dirty="0"/>
              <a:t>(1)Ketetapan (</a:t>
            </a:r>
            <a:r>
              <a:rPr lang="id-ID" i="1" dirty="0"/>
              <a:t>adequacy</a:t>
            </a:r>
            <a:r>
              <a:rPr lang="id-ID" dirty="0"/>
              <a:t>) memilih sumber landasan teori</a:t>
            </a:r>
          </a:p>
          <a:p>
            <a:pPr marL="0" indent="0">
              <a:buNone/>
            </a:pPr>
            <a:r>
              <a:rPr lang="id-ID" dirty="0"/>
              <a:t>(2) Kejelasan (</a:t>
            </a:r>
            <a:r>
              <a:rPr lang="id-ID" i="1" dirty="0"/>
              <a:t>clarity)</a:t>
            </a:r>
          </a:p>
          <a:p>
            <a:pPr marL="0" indent="0">
              <a:buNone/>
            </a:pPr>
            <a:r>
              <a:rPr lang="id-ID" dirty="0"/>
              <a:t>(3) Empiris dan Mutakhir</a:t>
            </a:r>
          </a:p>
          <a:p>
            <a:pPr marL="0" indent="0">
              <a:buNone/>
            </a:pPr>
            <a:r>
              <a:rPr lang="id-ID" dirty="0"/>
              <a:t>(4)Relevansi dan Meyakinkan</a:t>
            </a:r>
          </a:p>
          <a:p>
            <a:pPr marL="0" indent="0">
              <a:buNone/>
            </a:pPr>
            <a:r>
              <a:rPr lang="id-ID" dirty="0"/>
              <a:t>(5) Menentukan variabel penelitian </a:t>
            </a:r>
          </a:p>
          <a:p>
            <a:pPr marL="0" indent="0">
              <a:buNone/>
            </a:pPr>
            <a:r>
              <a:rPr lang="id-ID" dirty="0"/>
              <a:t>(6) Mengambil sumber referensi</a:t>
            </a:r>
          </a:p>
          <a:p>
            <a:pPr marL="0" indent="0">
              <a:buNone/>
            </a:pPr>
            <a:endParaRPr lang="id-ID" b="1" dirty="0"/>
          </a:p>
        </p:txBody>
      </p:sp>
      <p:sp>
        <p:nvSpPr>
          <p:cNvPr id="3" name="Date Placeholder 2"/>
          <p:cNvSpPr>
            <a:spLocks noGrp="1"/>
          </p:cNvSpPr>
          <p:nvPr>
            <p:ph type="dt" sz="half" idx="10"/>
          </p:nvPr>
        </p:nvSpPr>
        <p:spPr/>
        <p:txBody>
          <a:bodyPr/>
          <a:lstStyle/>
          <a:p>
            <a:r>
              <a:rPr lang="id-ID"/>
              <a:t>17/9/2015</a:t>
            </a:r>
            <a:endParaRPr lang="en-US" dirty="0"/>
          </a:p>
        </p:txBody>
      </p:sp>
      <p:sp>
        <p:nvSpPr>
          <p:cNvPr id="4" name="Footer Placeholder 3"/>
          <p:cNvSpPr>
            <a:spLocks noGrp="1"/>
          </p:cNvSpPr>
          <p:nvPr>
            <p:ph type="ftr" sz="quarter" idx="11"/>
          </p:nvPr>
        </p:nvSpPr>
        <p:spPr/>
        <p:txBody>
          <a:bodyPr/>
          <a:lstStyle/>
          <a:p>
            <a:r>
              <a:rPr lang="en-US" dirty="0"/>
              <a:t> MK :</a:t>
            </a:r>
            <a:r>
              <a:rPr lang="id-ID" dirty="0"/>
              <a:t> Seminar SDM</a:t>
            </a:r>
          </a:p>
          <a:p>
            <a:r>
              <a:rPr lang="en-US" dirty="0"/>
              <a:t>M</a:t>
            </a:r>
            <a:r>
              <a:rPr lang="id-ID" dirty="0"/>
              <a:t>AN21460</a:t>
            </a:r>
            <a:endParaRPr lang="en-US" dirty="0"/>
          </a:p>
        </p:txBody>
      </p:sp>
    </p:spTree>
    <p:extLst>
      <p:ext uri="{BB962C8B-B14F-4D97-AF65-F5344CB8AC3E}">
        <p14:creationId xmlns:p14="http://schemas.microsoft.com/office/powerpoint/2010/main" val="346839491"/>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260648"/>
            <a:ext cx="8229600" cy="1143000"/>
          </a:xfrm>
        </p:spPr>
        <p:txBody>
          <a:bodyPr>
            <a:normAutofit/>
          </a:bodyPr>
          <a:lstStyle/>
          <a:p>
            <a:r>
              <a:rPr lang="id-ID" dirty="0"/>
              <a:t>. </a:t>
            </a:r>
          </a:p>
        </p:txBody>
      </p:sp>
      <p:sp>
        <p:nvSpPr>
          <p:cNvPr id="6" name="Date Placeholder 1"/>
          <p:cNvSpPr>
            <a:spLocks noGrp="1"/>
          </p:cNvSpPr>
          <p:nvPr>
            <p:ph type="dt" sz="half" idx="4294967295"/>
          </p:nvPr>
        </p:nvSpPr>
        <p:spPr>
          <a:xfrm>
            <a:off x="457200" y="6356350"/>
            <a:ext cx="2133600" cy="365125"/>
          </a:xfrm>
          <a:prstGeom prst="rect">
            <a:avLst/>
          </a:prstGeom>
        </p:spPr>
        <p:txBody>
          <a:bodyPr/>
          <a:lstStyle/>
          <a:p>
            <a:r>
              <a:rPr lang="id-ID" sz="1200" dirty="0">
                <a:latin typeface="Arial" panose="020B0604020202020204" pitchFamily="34" charset="0"/>
                <a:cs typeface="Arial" panose="020B0604020202020204" pitchFamily="34" charset="0"/>
              </a:rPr>
              <a:t>0</a:t>
            </a:r>
            <a:r>
              <a:rPr lang="en-US" sz="1200" dirty="0">
                <a:latin typeface="Arial" panose="020B0604020202020204" pitchFamily="34" charset="0"/>
                <a:cs typeface="Arial" panose="020B0604020202020204" pitchFamily="34" charset="0"/>
              </a:rPr>
              <a:t>8</a:t>
            </a:r>
            <a:r>
              <a:rPr lang="id-ID" sz="1200" dirty="0">
                <a:latin typeface="Arial" panose="020B0604020202020204" pitchFamily="34" charset="0"/>
                <a:cs typeface="Arial" panose="020B0604020202020204" pitchFamily="34" charset="0"/>
              </a:rPr>
              <a:t>/</a:t>
            </a:r>
            <a:r>
              <a:rPr lang="en-US" sz="1200" dirty="0">
                <a:latin typeface="Arial" panose="020B0604020202020204" pitchFamily="34" charset="0"/>
                <a:cs typeface="Arial" panose="020B0604020202020204" pitchFamily="34" charset="0"/>
              </a:rPr>
              <a:t>03</a:t>
            </a:r>
            <a:r>
              <a:rPr lang="id-ID" sz="1200" dirty="0">
                <a:latin typeface="Arial" panose="020B0604020202020204" pitchFamily="34" charset="0"/>
                <a:cs typeface="Arial" panose="020B0604020202020204" pitchFamily="34" charset="0"/>
              </a:rPr>
              <a:t>/201</a:t>
            </a:r>
            <a:r>
              <a:rPr lang="en-US" sz="1200" dirty="0">
                <a:latin typeface="Arial" panose="020B0604020202020204" pitchFamily="34" charset="0"/>
                <a:cs typeface="Arial" panose="020B0604020202020204" pitchFamily="34" charset="0"/>
              </a:rPr>
              <a:t>7</a:t>
            </a:r>
          </a:p>
        </p:txBody>
      </p:sp>
      <p:sp>
        <p:nvSpPr>
          <p:cNvPr id="7" name="Footer Placeholder 2"/>
          <p:cNvSpPr>
            <a:spLocks noGrp="1"/>
          </p:cNvSpPr>
          <p:nvPr>
            <p:ph type="ftr" sz="quarter" idx="4294967295"/>
          </p:nvPr>
        </p:nvSpPr>
        <p:spPr>
          <a:xfrm>
            <a:off x="3124200" y="6356350"/>
            <a:ext cx="3103984" cy="365125"/>
          </a:xfrm>
          <a:prstGeom prst="rect">
            <a:avLst/>
          </a:prstGeom>
        </p:spPr>
        <p:txBody>
          <a:bodyPr/>
          <a:lstStyle/>
          <a:p>
            <a:pPr algn="ctr"/>
            <a:r>
              <a:rPr lang="en-US" sz="1200" dirty="0" err="1">
                <a:latin typeface="Arial" panose="020B0604020202020204" pitchFamily="34" charset="0"/>
                <a:cs typeface="Arial" panose="020B0604020202020204" pitchFamily="34" charset="0"/>
              </a:rPr>
              <a:t>Kode</a:t>
            </a:r>
            <a:r>
              <a:rPr lang="en-US" sz="1200" dirty="0">
                <a:latin typeface="Arial" panose="020B0604020202020204" pitchFamily="34" charset="0"/>
                <a:cs typeface="Arial" panose="020B0604020202020204" pitchFamily="34" charset="0"/>
              </a:rPr>
              <a:t> MK :</a:t>
            </a:r>
            <a:r>
              <a:rPr lang="id-ID" sz="1200" dirty="0">
                <a:latin typeface="Arial" panose="020B0604020202020204" pitchFamily="34" charset="0"/>
                <a:cs typeface="Arial" panose="020B0604020202020204" pitchFamily="34" charset="0"/>
              </a:rPr>
              <a:t> Seminar SDM</a:t>
            </a:r>
            <a:endParaRPr lang="en-US" sz="1200" dirty="0">
              <a:latin typeface="Arial" panose="020B0604020202020204" pitchFamily="34" charset="0"/>
              <a:cs typeface="Arial" panose="020B0604020202020204" pitchFamily="34" charset="0"/>
            </a:endParaRPr>
          </a:p>
          <a:p>
            <a:pPr algn="ctr"/>
            <a:r>
              <a:rPr lang="en-US" sz="1200" dirty="0">
                <a:latin typeface="Arial" panose="020B0604020202020204" pitchFamily="34" charset="0"/>
                <a:cs typeface="Arial" panose="020B0604020202020204" pitchFamily="34" charset="0"/>
              </a:rPr>
              <a:t>  :</a:t>
            </a:r>
            <a:r>
              <a:rPr lang="id-ID" sz="1200"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MAN</a:t>
            </a:r>
            <a:r>
              <a:rPr lang="id-ID" sz="1200" dirty="0">
                <a:latin typeface="Arial" panose="020B0604020202020204" pitchFamily="34" charset="0"/>
                <a:cs typeface="Arial" panose="020B0604020202020204" pitchFamily="34" charset="0"/>
              </a:rPr>
              <a:t> 21465</a:t>
            </a:r>
            <a:endParaRPr lang="en-US" sz="1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143000"/>
            <a:ext cx="8229600" cy="4983163"/>
          </a:xfrm>
        </p:spPr>
        <p:txBody>
          <a:bodyPr>
            <a:normAutofit/>
          </a:bodyPr>
          <a:lstStyle/>
          <a:p>
            <a:pPr marL="0" lvl="0" indent="0">
              <a:buNone/>
            </a:pPr>
            <a:endParaRPr lang="id-ID" dirty="0"/>
          </a:p>
          <a:p>
            <a:pPr marL="514350" lvl="0" indent="-514350">
              <a:buAutoNum type="arabicParenBoth"/>
            </a:pPr>
            <a:r>
              <a:rPr lang="id-ID" dirty="0"/>
              <a:t>Mencari dan membandingkan Variabel </a:t>
            </a:r>
          </a:p>
          <a:p>
            <a:pPr marL="514350" lvl="0" indent="-514350">
              <a:buAutoNum type="arabicParenBoth"/>
            </a:pPr>
            <a:r>
              <a:rPr lang="id-ID" dirty="0"/>
              <a:t>Membaca Topik Penelitian </a:t>
            </a:r>
          </a:p>
          <a:p>
            <a:pPr marL="514350" lvl="0" indent="-514350">
              <a:buAutoNum type="arabicParenBoth"/>
            </a:pPr>
            <a:r>
              <a:rPr lang="id-ID" dirty="0"/>
              <a:t>Memaparkan Teori </a:t>
            </a:r>
          </a:p>
          <a:p>
            <a:pPr marL="514350" lvl="0" indent="-514350">
              <a:buAutoNum type="arabicParenBoth"/>
            </a:pPr>
            <a:r>
              <a:rPr lang="id-ID" dirty="0"/>
              <a:t>Cantumkan Sumber dari Referensi yang dikutip </a:t>
            </a:r>
          </a:p>
          <a:p>
            <a:pPr marL="0" lvl="0" indent="0">
              <a:buNone/>
            </a:pPr>
            <a:endParaRPr lang="id-ID" sz="4000" dirty="0"/>
          </a:p>
          <a:p>
            <a:pPr marL="0" indent="0">
              <a:buNone/>
            </a:pPr>
            <a:endParaRPr lang="id-ID" sz="3200" dirty="0"/>
          </a:p>
          <a:p>
            <a:pPr marL="0" lvl="0" indent="0">
              <a:buNone/>
            </a:pPr>
            <a:endParaRPr lang="id-ID" sz="3200" dirty="0"/>
          </a:p>
          <a:p>
            <a:endParaRPr lang="id-ID" sz="3200" dirty="0"/>
          </a:p>
        </p:txBody>
      </p:sp>
    </p:spTree>
    <p:extLst>
      <p:ext uri="{BB962C8B-B14F-4D97-AF65-F5344CB8AC3E}">
        <p14:creationId xmlns:p14="http://schemas.microsoft.com/office/powerpoint/2010/main" val="4072623629"/>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id-ID" b="1" dirty="0"/>
              <a:t>                  FUNGSI TEORI</a:t>
            </a:r>
          </a:p>
          <a:p>
            <a:pPr marL="514350" indent="-514350">
              <a:buAutoNum type="arabicParenBoth"/>
            </a:pPr>
            <a:r>
              <a:rPr lang="id-ID" dirty="0"/>
              <a:t>Menjelaskan (</a:t>
            </a:r>
            <a:r>
              <a:rPr lang="id-ID" i="1" dirty="0"/>
              <a:t>explanation</a:t>
            </a:r>
            <a:r>
              <a:rPr lang="id-ID" dirty="0"/>
              <a:t>)</a:t>
            </a:r>
          </a:p>
          <a:p>
            <a:pPr marL="514350" indent="-514350">
              <a:buAutoNum type="arabicParenBoth"/>
            </a:pPr>
            <a:r>
              <a:rPr lang="id-ID" dirty="0"/>
              <a:t>Meramalkan (</a:t>
            </a:r>
            <a:r>
              <a:rPr lang="id-ID" i="1" dirty="0"/>
              <a:t>prediction</a:t>
            </a:r>
            <a:r>
              <a:rPr lang="id-ID" dirty="0"/>
              <a:t>)</a:t>
            </a:r>
          </a:p>
          <a:p>
            <a:pPr marL="514350" indent="-514350">
              <a:buAutoNum type="arabicParenBoth"/>
            </a:pPr>
            <a:r>
              <a:rPr lang="id-ID" dirty="0"/>
              <a:t>Pengendali (</a:t>
            </a:r>
            <a:r>
              <a:rPr lang="id-ID" i="1" dirty="0"/>
              <a:t>control</a:t>
            </a:r>
            <a:r>
              <a:rPr lang="id-ID" dirty="0"/>
              <a:t>)</a:t>
            </a:r>
          </a:p>
          <a:p>
            <a:pPr marL="514350" indent="-514350">
              <a:buAutoNum type="arabicParenBoth"/>
            </a:pPr>
            <a:endParaRPr lang="id-ID" dirty="0"/>
          </a:p>
          <a:p>
            <a:endParaRPr lang="id-ID" b="1" dirty="0"/>
          </a:p>
        </p:txBody>
      </p:sp>
      <p:sp>
        <p:nvSpPr>
          <p:cNvPr id="3" name="Date Placeholder 2"/>
          <p:cNvSpPr>
            <a:spLocks noGrp="1"/>
          </p:cNvSpPr>
          <p:nvPr>
            <p:ph type="dt" sz="half" idx="10"/>
          </p:nvPr>
        </p:nvSpPr>
        <p:spPr/>
        <p:txBody>
          <a:bodyPr/>
          <a:lstStyle/>
          <a:p>
            <a:r>
              <a:rPr lang="id-ID"/>
              <a:t>17/9/2015</a:t>
            </a:r>
            <a:endParaRPr lang="en-US" dirty="0"/>
          </a:p>
        </p:txBody>
      </p:sp>
      <p:sp>
        <p:nvSpPr>
          <p:cNvPr id="4" name="Footer Placeholder 3"/>
          <p:cNvSpPr>
            <a:spLocks noGrp="1"/>
          </p:cNvSpPr>
          <p:nvPr>
            <p:ph type="ftr" sz="quarter" idx="11"/>
          </p:nvPr>
        </p:nvSpPr>
        <p:spPr/>
        <p:txBody>
          <a:bodyPr/>
          <a:lstStyle/>
          <a:p>
            <a:r>
              <a:rPr lang="en-US" dirty="0"/>
              <a:t> MK :</a:t>
            </a:r>
            <a:r>
              <a:rPr lang="id-ID" dirty="0"/>
              <a:t> Seminar SDM</a:t>
            </a:r>
          </a:p>
          <a:p>
            <a:r>
              <a:rPr lang="en-US" dirty="0"/>
              <a:t>M</a:t>
            </a:r>
            <a:r>
              <a:rPr lang="id-ID" dirty="0"/>
              <a:t>AN21460</a:t>
            </a:r>
            <a:endParaRPr lang="en-US" dirty="0"/>
          </a:p>
        </p:txBody>
      </p:sp>
    </p:spTree>
    <p:extLst>
      <p:ext uri="{BB962C8B-B14F-4D97-AF65-F5344CB8AC3E}">
        <p14:creationId xmlns:p14="http://schemas.microsoft.com/office/powerpoint/2010/main" val="1572411647"/>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id-ID" b="1" dirty="0"/>
              <a:t>Manfaat dari teori adalah sebagai berikut:</a:t>
            </a:r>
            <a:endParaRPr lang="id-ID" dirty="0"/>
          </a:p>
          <a:p>
            <a:r>
              <a:rPr lang="id-ID" dirty="0"/>
              <a:t>Menjelaskan hubungan sesuatu yang diteliti dengan hal lainnya.</a:t>
            </a:r>
          </a:p>
          <a:p>
            <a:r>
              <a:rPr lang="id-ID" dirty="0"/>
              <a:t>Hakikat dan makna dari sesuatu yang diteliti.</a:t>
            </a:r>
          </a:p>
          <a:p>
            <a:r>
              <a:rPr lang="id-ID" dirty="0"/>
              <a:t>Landasan untuk menyusun hipotesis penelitian.</a:t>
            </a:r>
          </a:p>
          <a:p>
            <a:r>
              <a:rPr lang="id-ID" dirty="0"/>
              <a:t>Dasar untuk menyusun instrument penelitian.</a:t>
            </a:r>
          </a:p>
          <a:p>
            <a:r>
              <a:rPr lang="id-ID" dirty="0"/>
              <a:t>Acuan untuk membahas hasil penelitian.</a:t>
            </a:r>
          </a:p>
          <a:p>
            <a:endParaRPr lang="id-ID" dirty="0"/>
          </a:p>
        </p:txBody>
      </p:sp>
      <p:sp>
        <p:nvSpPr>
          <p:cNvPr id="3" name="Date Placeholder 2"/>
          <p:cNvSpPr>
            <a:spLocks noGrp="1"/>
          </p:cNvSpPr>
          <p:nvPr>
            <p:ph type="dt" sz="half" idx="10"/>
          </p:nvPr>
        </p:nvSpPr>
        <p:spPr/>
        <p:txBody>
          <a:bodyPr/>
          <a:lstStyle/>
          <a:p>
            <a:r>
              <a:rPr lang="id-ID"/>
              <a:t>17/9/2015</a:t>
            </a:r>
            <a:endParaRPr lang="en-US" dirty="0"/>
          </a:p>
        </p:txBody>
      </p:sp>
      <p:sp>
        <p:nvSpPr>
          <p:cNvPr id="4" name="Footer Placeholder 3"/>
          <p:cNvSpPr>
            <a:spLocks noGrp="1"/>
          </p:cNvSpPr>
          <p:nvPr>
            <p:ph type="ftr" sz="quarter" idx="11"/>
          </p:nvPr>
        </p:nvSpPr>
        <p:spPr/>
        <p:txBody>
          <a:bodyPr/>
          <a:lstStyle/>
          <a:p>
            <a:r>
              <a:rPr lang="en-US" dirty="0"/>
              <a:t> MK :</a:t>
            </a:r>
            <a:r>
              <a:rPr lang="id-ID" dirty="0"/>
              <a:t>Seminar SDM</a:t>
            </a:r>
          </a:p>
          <a:p>
            <a:r>
              <a:rPr lang="en-US" dirty="0"/>
              <a:t>M</a:t>
            </a:r>
            <a:r>
              <a:rPr lang="id-ID" dirty="0"/>
              <a:t>AN21460</a:t>
            </a:r>
            <a:endParaRPr lang="en-US" dirty="0"/>
          </a:p>
        </p:txBody>
      </p:sp>
    </p:spTree>
    <p:extLst>
      <p:ext uri="{BB962C8B-B14F-4D97-AF65-F5344CB8AC3E}">
        <p14:creationId xmlns:p14="http://schemas.microsoft.com/office/powerpoint/2010/main" val="647249428"/>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3281</TotalTime>
  <Words>406</Words>
  <Application>Microsoft Office PowerPoint</Application>
  <PresentationFormat>On-screen Show (4:3)</PresentationFormat>
  <Paragraphs>73</Paragraphs>
  <Slides>10</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Cambria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 </vt:lpstr>
      <vt:lpstr>PowerPoint Presentation</vt:lpstr>
      <vt:lpstr>PowerPoint Presentation</vt:lpstr>
      <vt:lpstr>.</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Windows User</cp:lastModifiedBy>
  <cp:revision>506</cp:revision>
  <cp:lastPrinted>2015-09-17T08:41:14Z</cp:lastPrinted>
  <dcterms:created xsi:type="dcterms:W3CDTF">2010-04-18T12:06:30Z</dcterms:created>
  <dcterms:modified xsi:type="dcterms:W3CDTF">2024-10-20T01:23:08Z</dcterms:modified>
</cp:coreProperties>
</file>