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11" r:id="rId3"/>
    <p:sldId id="312" r:id="rId4"/>
    <p:sldId id="314" r:id="rId5"/>
    <p:sldId id="315" r:id="rId6"/>
    <p:sldId id="309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08" r:id="rId16"/>
    <p:sldId id="303" r:id="rId17"/>
  </p:sldIdLst>
  <p:sldSz cx="9144000" cy="6858000" type="screen4x3"/>
  <p:notesSz cx="6761163" cy="99425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56" autoAdjust="0"/>
  </p:normalViewPr>
  <p:slideViewPr>
    <p:cSldViewPr>
      <p:cViewPr varScale="1">
        <p:scale>
          <a:sx n="68" d="100"/>
          <a:sy n="68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MEMBANGUN LANDASAN TEORI 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6( SESI 1 )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Seminar 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21465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>
                <a:solidFill>
                  <a:srgbClr val="C00000"/>
                </a:solidFill>
              </a:rPr>
              <a:t>LANGKAH-LANGKAH PARAFRASE</a:t>
            </a:r>
          </a:p>
          <a:p>
            <a:pPr marL="514350" indent="-514350">
              <a:buAutoNum type="arabicParenBoth"/>
            </a:pPr>
            <a:r>
              <a:rPr lang="id-ID" dirty="0"/>
              <a:t>Bacalah kembali teks sumber sampai memahami</a:t>
            </a:r>
          </a:p>
          <a:p>
            <a:pPr marL="0" indent="0">
              <a:buNone/>
            </a:pPr>
            <a:r>
              <a:rPr lang="id-ID" dirty="0"/>
              <a:t>      benar isi teks tersebut</a:t>
            </a:r>
          </a:p>
          <a:p>
            <a:pPr marL="0" indent="0">
              <a:buNone/>
            </a:pPr>
            <a:endParaRPr lang="id-ID" dirty="0"/>
          </a:p>
          <a:p>
            <a:pPr marL="514350" indent="-514350">
              <a:buAutoNum type="arabicParenBoth" startAt="2"/>
            </a:pPr>
            <a:r>
              <a:rPr lang="id-ID" dirty="0"/>
              <a:t>Singkirkan teks /naskah asli tersebut dan terus ulang</a:t>
            </a:r>
          </a:p>
          <a:p>
            <a:pPr marL="0" indent="0">
              <a:buNone/>
            </a:pPr>
            <a:r>
              <a:rPr lang="id-ID" dirty="0"/>
              <a:t>       gagasan dalam teks tadi dalam sebuah kertas</a:t>
            </a:r>
          </a:p>
          <a:p>
            <a:pPr marL="0" indent="0">
              <a:buNone/>
            </a:pPr>
            <a:endParaRPr lang="id-ID" dirty="0"/>
          </a:p>
          <a:p>
            <a:pPr marL="514350" indent="-514350">
              <a:buAutoNum type="arabicParenBoth" startAt="3"/>
            </a:pPr>
            <a:r>
              <a:rPr lang="id-ID" dirty="0"/>
              <a:t>Buatlah daftar beberapa kata dibawah parafrase tadi</a:t>
            </a:r>
          </a:p>
          <a:p>
            <a:pPr marL="0" indent="0">
              <a:buNone/>
            </a:pPr>
            <a:r>
              <a:rPr lang="id-ID" dirty="0"/>
              <a:t>      untuk mengingatkan kembali pada cara memahami </a:t>
            </a:r>
          </a:p>
          <a:p>
            <a:pPr marL="0" indent="0">
              <a:buNone/>
            </a:pPr>
            <a:r>
              <a:rPr lang="id-ID" dirty="0"/>
              <a:t>      naskah asli  tersebut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Seminar SDM</a:t>
            </a:r>
          </a:p>
          <a:p>
            <a:r>
              <a:rPr lang="en-US" dirty="0"/>
              <a:t>M</a:t>
            </a:r>
            <a:r>
              <a:rPr lang="id-ID" dirty="0"/>
              <a:t>AN21460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192333551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Diatas kartu catatan tadi, tuliskan </a:t>
            </a:r>
            <a:r>
              <a:rPr lang="id-ID" b="1" dirty="0"/>
              <a:t>kata kunci </a:t>
            </a:r>
            <a:r>
              <a:rPr lang="id-ID" dirty="0"/>
              <a:t>yang </a:t>
            </a:r>
          </a:p>
          <a:p>
            <a:pPr marL="0" indent="0">
              <a:buNone/>
            </a:pPr>
            <a:r>
              <a:rPr lang="id-ID" dirty="0"/>
              <a:t>Menunjukkan subyek atau tema parafrase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(4) Bandingkan tulisan parafrase tadi dengan naskah </a:t>
            </a:r>
          </a:p>
          <a:p>
            <a:pPr marL="0" indent="0">
              <a:buNone/>
            </a:pPr>
            <a:r>
              <a:rPr lang="id-ID" dirty="0"/>
              <a:t>      aslinya untuk mengecek apakah semua gagasan , </a:t>
            </a:r>
          </a:p>
          <a:p>
            <a:pPr marL="0" indent="0">
              <a:buNone/>
            </a:pPr>
            <a:r>
              <a:rPr lang="id-ID" dirty="0"/>
              <a:t>      terutama gagasan yang penting telah tercantum</a:t>
            </a:r>
          </a:p>
          <a:p>
            <a:pPr marL="0" indent="0">
              <a:buNone/>
            </a:pPr>
            <a:r>
              <a:rPr lang="id-ID" dirty="0"/>
              <a:t>       dalam hasil parafrase tersebut.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Seminar SDM</a:t>
            </a:r>
          </a:p>
          <a:p>
            <a:r>
              <a:rPr lang="en-US" dirty="0"/>
              <a:t>M</a:t>
            </a:r>
            <a:r>
              <a:rPr lang="id-ID" dirty="0"/>
              <a:t>AN21460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936779776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/>
              <a:t>) Gunakan tanda petik ganda untuk mengidentifikasi </a:t>
            </a:r>
          </a:p>
          <a:p>
            <a:pPr marL="0" indent="0">
              <a:buNone/>
            </a:pPr>
            <a:r>
              <a:rPr lang="id-ID" dirty="0"/>
              <a:t>      istilah-istilah khusus ,terminologi atau frase yang </a:t>
            </a:r>
          </a:p>
          <a:p>
            <a:pPr marL="0" indent="0">
              <a:buNone/>
            </a:pPr>
            <a:r>
              <a:rPr lang="id-ID" dirty="0"/>
              <a:t>      pinjam dari naskah asli dan yang diambil sama </a:t>
            </a:r>
          </a:p>
          <a:p>
            <a:pPr marL="0" indent="0">
              <a:buNone/>
            </a:pPr>
            <a:r>
              <a:rPr lang="id-ID" dirty="0"/>
              <a:t>      persis dengan naskah asli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(6) Tuliskan sumber(termasuk halaman ) pada kertas </a:t>
            </a:r>
          </a:p>
          <a:p>
            <a:pPr marL="0" indent="0">
              <a:buNone/>
            </a:pPr>
            <a:r>
              <a:rPr lang="id-ID" dirty="0"/>
              <a:t>       catatan ,sehingga ini mempermudah untuk </a:t>
            </a:r>
          </a:p>
          <a:p>
            <a:pPr marL="0" indent="0">
              <a:buNone/>
            </a:pPr>
            <a:r>
              <a:rPr lang="id-ID" dirty="0"/>
              <a:t>       menuliskan sumber pustaka atau referensi, bila</a:t>
            </a:r>
          </a:p>
          <a:p>
            <a:pPr marL="0" indent="0">
              <a:buNone/>
            </a:pPr>
            <a:r>
              <a:rPr lang="id-ID" dirty="0"/>
              <a:t>       bermaksud mengambil parafrase tersebut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Seminar SDM</a:t>
            </a:r>
          </a:p>
          <a:p>
            <a:r>
              <a:rPr lang="en-US" dirty="0"/>
              <a:t>M</a:t>
            </a:r>
            <a:r>
              <a:rPr lang="id-ID" dirty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86438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b="1" dirty="0">
                <a:solidFill>
                  <a:srgbClr val="C00000"/>
                </a:solidFill>
              </a:rPr>
              <a:t>PENGERTIAN SITASI </a:t>
            </a:r>
          </a:p>
          <a:p>
            <a:pPr marL="0" indent="0">
              <a:buNone/>
            </a:pPr>
            <a:r>
              <a:rPr lang="id-ID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Setelah melakukan parafrase , hal </a:t>
            </a:r>
            <a:r>
              <a:rPr lang="id-ID" dirty="0">
                <a:solidFill>
                  <a:srgbClr val="C00000"/>
                </a:solidFill>
              </a:rPr>
              <a:t>WAJIB adalah menulis SITASI </a:t>
            </a:r>
            <a:r>
              <a:rPr lang="id-ID" dirty="0"/>
              <a:t>jangan sampai melewatkan men-sitasi penulis yang telah kita parafrase tulisannya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>
                <a:solidFill>
                  <a:srgbClr val="0070C0"/>
                </a:solidFill>
              </a:rPr>
              <a:t>Sitasi adalah daftar pustaka dari sejumlah dokumen yang dirujuk atau dikutip oleh sebuah dokumen dan setiap daftar pustaka.</a:t>
            </a:r>
          </a:p>
          <a:p>
            <a:pPr marL="0" indent="0">
              <a:buNone/>
            </a:pPr>
            <a:r>
              <a:rPr lang="id-ID" dirty="0">
                <a:solidFill>
                  <a:srgbClr val="0070C0"/>
                </a:solidFill>
              </a:rPr>
              <a:t> Dokumen tersebut dimuat dalam bibliografi dokumen yang mengutip , yang secara khusus mengkaji mengurang dan karya-karya lain.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SeminarSDM</a:t>
            </a:r>
          </a:p>
          <a:p>
            <a:r>
              <a:rPr lang="en-US" dirty="0"/>
              <a:t>M</a:t>
            </a:r>
            <a:r>
              <a:rPr lang="id-ID" dirty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436276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b="1" dirty="0"/>
              <a:t> GAYA SITASI </a:t>
            </a:r>
          </a:p>
          <a:p>
            <a:pPr marL="514350" indent="-514350">
              <a:buAutoNum type="arabicParenBoth"/>
            </a:pPr>
            <a:r>
              <a:rPr lang="id-ID" dirty="0"/>
              <a:t>APA (American Psylogical Assosiation)</a:t>
            </a:r>
          </a:p>
          <a:p>
            <a:pPr marL="514350" indent="-514350">
              <a:buAutoNum type="arabicParenBoth"/>
            </a:pPr>
            <a:r>
              <a:rPr lang="id-ID" dirty="0"/>
              <a:t>CMOS(Chicago Manual of Style)</a:t>
            </a:r>
          </a:p>
          <a:p>
            <a:pPr marL="514350" indent="-514350">
              <a:buAutoNum type="arabicParenBoth"/>
            </a:pPr>
            <a:r>
              <a:rPr lang="id-ID" dirty="0"/>
              <a:t>MLA (Modern Language Association)</a:t>
            </a:r>
          </a:p>
          <a:p>
            <a:pPr marL="514350" indent="-514350">
              <a:buAutoNum type="arabicParenBoth"/>
            </a:pPr>
            <a:r>
              <a:rPr lang="id-ID" dirty="0"/>
              <a:t>APSA ( American Political Science Association</a:t>
            </a:r>
          </a:p>
          <a:p>
            <a:pPr marL="0" indent="0">
              <a:buNone/>
            </a:pPr>
            <a:r>
              <a:rPr lang="id-ID" dirty="0"/>
              <a:t>      Turabian </a:t>
            </a:r>
          </a:p>
          <a:p>
            <a:pPr marL="0" indent="0">
              <a:buNone/>
            </a:pPr>
            <a:r>
              <a:rPr lang="id-ID" dirty="0"/>
              <a:t>(5) CSE (Council of Biology Editors)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Seminar SDM</a:t>
            </a:r>
          </a:p>
          <a:p>
            <a:r>
              <a:rPr lang="en-US" dirty="0"/>
              <a:t>M</a:t>
            </a:r>
            <a:r>
              <a:rPr lang="id-ID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873575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/>
              <a:t>                </a:t>
            </a:r>
            <a:r>
              <a:rPr lang="id-ID" b="1" dirty="0"/>
              <a:t>REVIEW ARTIKEL 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b="1" dirty="0">
                <a:solidFill>
                  <a:srgbClr val="C00000"/>
                </a:solidFill>
              </a:rPr>
              <a:t>              JURNAL UTAMA </a:t>
            </a:r>
          </a:p>
          <a:p>
            <a:pPr marL="0" indent="0">
              <a:buNone/>
            </a:pPr>
            <a:r>
              <a:rPr lang="id-ID" b="1" dirty="0">
                <a:solidFill>
                  <a:srgbClr val="C00000"/>
                </a:solidFill>
              </a:rPr>
              <a:t>               MEMBUAT HIPOTESIS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Kode</a:t>
            </a:r>
            <a:r>
              <a:rPr lang="en-US" dirty="0"/>
              <a:t> MK :</a:t>
            </a:r>
            <a:r>
              <a:rPr lang="id-ID" dirty="0"/>
              <a:t>SeminarSDM</a:t>
            </a:r>
          </a:p>
          <a:p>
            <a:r>
              <a:rPr lang="en-US" dirty="0"/>
              <a:t>MK :</a:t>
            </a:r>
            <a:r>
              <a:rPr lang="id-ID" dirty="0"/>
              <a:t>21465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234147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914400"/>
            <a:ext cx="8610600" cy="52117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id-ID" b="1" dirty="0">
                <a:solidFill>
                  <a:srgbClr val="C00000"/>
                </a:solidFill>
              </a:rPr>
              <a:t>HAL yang harus diperhatikan dalam landasan teori : </a:t>
            </a:r>
          </a:p>
          <a:p>
            <a:pPr marL="0" indent="0">
              <a:buNone/>
            </a:pPr>
            <a:endParaRPr lang="id-ID" b="1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id-ID" dirty="0"/>
              <a:t>(1)Cari jenis literatur yang sesuai</a:t>
            </a:r>
          </a:p>
          <a:p>
            <a:pPr marL="0" indent="0">
              <a:buNone/>
            </a:pPr>
            <a:r>
              <a:rPr lang="id-ID" dirty="0"/>
              <a:t>(2) Cari naskah dari publikasi yang sesuai </a:t>
            </a:r>
          </a:p>
          <a:p>
            <a:pPr marL="0" indent="0">
              <a:buNone/>
            </a:pPr>
            <a:r>
              <a:rPr lang="id-ID" dirty="0"/>
              <a:t>(3) Cari naskah dengan variabel yang sesuai </a:t>
            </a:r>
          </a:p>
          <a:p>
            <a:pPr marL="0" indent="0">
              <a:buNone/>
            </a:pPr>
            <a:r>
              <a:rPr lang="id-ID" dirty="0"/>
              <a:t>(4) Bahaslah pemikiran Ilmuwan atau peneliti yang dirujuk</a:t>
            </a:r>
          </a:p>
          <a:p>
            <a:pPr marL="0" indent="0">
              <a:buNone/>
            </a:pPr>
            <a:r>
              <a:rPr lang="id-ID" dirty="0"/>
              <a:t>(5) Bahas Substansi</a:t>
            </a:r>
          </a:p>
          <a:p>
            <a:pPr marL="0" indent="0">
              <a:buNone/>
            </a:pPr>
            <a:r>
              <a:rPr lang="id-ID" dirty="0"/>
              <a:t>(6) Carilah pro-kontra</a:t>
            </a:r>
          </a:p>
          <a:p>
            <a:pPr marL="0" indent="0">
              <a:buNone/>
            </a:pPr>
            <a:r>
              <a:rPr lang="id-ID" dirty="0"/>
              <a:t>(7) Kembangkan proposisi dan </a:t>
            </a:r>
            <a:r>
              <a:rPr lang="id-ID" i="1" dirty="0"/>
              <a:t>Grand Theoritical </a:t>
            </a:r>
            <a:r>
              <a:rPr lang="id-ID" dirty="0"/>
              <a:t>model</a:t>
            </a:r>
          </a:p>
          <a:p>
            <a:pPr marL="0" indent="0">
              <a:buNone/>
            </a:pPr>
            <a:r>
              <a:rPr lang="id-ID" dirty="0"/>
              <a:t>(8) Kembangkan Hipotesis dan </a:t>
            </a:r>
            <a:r>
              <a:rPr lang="id-ID" i="1" dirty="0"/>
              <a:t>Empirical Research</a:t>
            </a:r>
          </a:p>
          <a:p>
            <a:pPr marL="0" indent="0">
              <a:buNone/>
            </a:pPr>
            <a:endParaRPr lang="id-ID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Seminar SDM</a:t>
            </a:r>
          </a:p>
          <a:p>
            <a:r>
              <a:rPr lang="en-US" dirty="0"/>
              <a:t>M</a:t>
            </a:r>
            <a:r>
              <a:rPr lang="id-ID" dirty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905427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dirty="0"/>
              <a:t>          </a:t>
            </a:r>
            <a:r>
              <a:rPr lang="id-ID" b="1" dirty="0">
                <a:solidFill>
                  <a:srgbClr val="C00000"/>
                </a:solidFill>
              </a:rPr>
              <a:t>Cara Telaah Pustaka Bebas Plagiasi</a:t>
            </a:r>
          </a:p>
          <a:p>
            <a:pPr marL="514350" indent="-514350">
              <a:buAutoNum type="arabicParenBoth"/>
            </a:pPr>
            <a:r>
              <a:rPr lang="id-ID" dirty="0"/>
              <a:t>Ambilah artikel jurnal atau hasil penelitian yang </a:t>
            </a:r>
          </a:p>
          <a:p>
            <a:pPr marL="0" indent="0">
              <a:buNone/>
            </a:pPr>
            <a:r>
              <a:rPr lang="id-ID" dirty="0"/>
              <a:t>      relevan dengan masalah, topik dan model penelitian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(2)Lihat Masalah dan masalah Penelitian nya , lalu</a:t>
            </a:r>
          </a:p>
          <a:p>
            <a:pPr marL="0" indent="0">
              <a:buNone/>
            </a:pPr>
            <a:r>
              <a:rPr lang="id-ID" dirty="0"/>
              <a:t>     langsung melihat hasil penelitiannya, khususnya </a:t>
            </a:r>
          </a:p>
          <a:p>
            <a:pPr marL="0" indent="0">
              <a:buNone/>
            </a:pPr>
            <a:r>
              <a:rPr lang="id-ID" dirty="0"/>
              <a:t>      gambat model  maupun tabel uji statistik  untuk</a:t>
            </a:r>
          </a:p>
          <a:p>
            <a:pPr marL="0" indent="0">
              <a:buNone/>
            </a:pPr>
            <a:r>
              <a:rPr lang="id-ID" dirty="0"/>
              <a:t>       hipotesis-hipotesis penelitiannya.</a:t>
            </a:r>
          </a:p>
          <a:p>
            <a:pPr marL="0" indent="0">
              <a:buNone/>
            </a:pPr>
            <a:r>
              <a:rPr lang="id-ID" dirty="0"/>
              <a:t>       Lakukan yang sama untuk artikel yang dirujuk.</a:t>
            </a:r>
          </a:p>
          <a:p>
            <a:pPr marL="0" indent="0">
              <a:buNone/>
            </a:pPr>
            <a:r>
              <a:rPr lang="id-ID" dirty="0"/>
              <a:t>     </a:t>
            </a:r>
          </a:p>
          <a:p>
            <a:pPr marL="0" indent="0">
              <a:buNone/>
            </a:pPr>
            <a:r>
              <a:rPr lang="id-ID" dirty="0"/>
              <a:t>    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 Seminar SDM</a:t>
            </a:r>
          </a:p>
          <a:p>
            <a:r>
              <a:rPr lang="en-US" dirty="0"/>
              <a:t>M</a:t>
            </a:r>
            <a:r>
              <a:rPr lang="id-ID" dirty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69411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/>
              <a:t>(3) Jangan membaca narasi uraian temuan dan </a:t>
            </a:r>
          </a:p>
          <a:p>
            <a:pPr marL="0" indent="0">
              <a:buNone/>
            </a:pPr>
            <a:r>
              <a:rPr lang="id-ID" dirty="0"/>
              <a:t>      kesimpulan penelitiannya.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(4) Simak gambar dan tabel hasil uji hipoptesis dan </a:t>
            </a:r>
          </a:p>
          <a:p>
            <a:pPr marL="0" indent="0">
              <a:buNone/>
            </a:pPr>
            <a:r>
              <a:rPr lang="id-ID" dirty="0"/>
              <a:t>      susunlah narasi sendiri atas hasil penelitian yang </a:t>
            </a:r>
          </a:p>
          <a:p>
            <a:pPr marL="0" indent="0">
              <a:buNone/>
            </a:pPr>
            <a:r>
              <a:rPr lang="id-ID" dirty="0"/>
              <a:t>      dibaca.</a:t>
            </a:r>
          </a:p>
          <a:p>
            <a:pPr marL="0" indent="0">
              <a:buNone/>
            </a:pPr>
            <a:br>
              <a:rPr lang="id-ID" dirty="0"/>
            </a:br>
            <a:r>
              <a:rPr lang="id-ID" dirty="0"/>
              <a:t>  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Seminar SDM</a:t>
            </a:r>
          </a:p>
          <a:p>
            <a:r>
              <a:rPr lang="en-US" dirty="0"/>
              <a:t>M</a:t>
            </a:r>
            <a:r>
              <a:rPr lang="id-ID" dirty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79079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525963"/>
          </a:xfrm>
        </p:spPr>
        <p:txBody>
          <a:bodyPr/>
          <a:lstStyle/>
          <a:p>
            <a:pPr marL="0" indent="0">
              <a:buNone/>
            </a:pPr>
            <a:r>
              <a:rPr lang="id-ID" b="1" dirty="0">
                <a:solidFill>
                  <a:srgbClr val="C00000"/>
                </a:solidFill>
              </a:rPr>
              <a:t>                   KERANGKA TEORI</a:t>
            </a:r>
          </a:p>
          <a:p>
            <a:pPr marL="0" indent="0">
              <a:buNone/>
            </a:pPr>
            <a:r>
              <a:rPr lang="id-ID" dirty="0"/>
              <a:t>(1)Teori atau kerangka teori menjadi landasan penelitian</a:t>
            </a:r>
          </a:p>
          <a:p>
            <a:pPr marL="0" indent="0">
              <a:buNone/>
            </a:pPr>
            <a:r>
              <a:rPr lang="id-ID" dirty="0"/>
              <a:t>(2) Teori atau kerangka teori menggambarkan kepercayaan</a:t>
            </a:r>
          </a:p>
          <a:p>
            <a:pPr marL="0" indent="0">
              <a:buNone/>
            </a:pPr>
            <a:r>
              <a:rPr lang="id-ID" dirty="0"/>
              <a:t>       seorang peneliti</a:t>
            </a:r>
          </a:p>
          <a:p>
            <a:pPr marL="0" indent="0">
              <a:buNone/>
            </a:pPr>
            <a:r>
              <a:rPr lang="id-ID" dirty="0"/>
              <a:t>(3) Penjelasan mengapa peneliti percaya variabel berkaitan </a:t>
            </a:r>
          </a:p>
          <a:p>
            <a:pPr marL="0" indent="0">
              <a:buNone/>
            </a:pPr>
            <a:r>
              <a:rPr lang="id-ID" dirty="0"/>
              <a:t>      satu sama lain</a:t>
            </a:r>
          </a:p>
          <a:p>
            <a:pPr marL="0" indent="0">
              <a:buNone/>
            </a:pPr>
            <a:r>
              <a:rPr lang="id-ID" dirty="0"/>
              <a:t>(4) Bagian dari teori adalah model yang menggambarkan </a:t>
            </a:r>
          </a:p>
          <a:p>
            <a:pPr marL="0" indent="0">
              <a:buNone/>
            </a:pPr>
            <a:r>
              <a:rPr lang="id-ID" dirty="0"/>
              <a:t>      sebuah hubungan konsep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 Seminar SDM</a:t>
            </a:r>
          </a:p>
          <a:p>
            <a:r>
              <a:rPr lang="en-US" dirty="0"/>
              <a:t>MK</a:t>
            </a:r>
            <a:r>
              <a:rPr lang="id-ID" dirty="0"/>
              <a:t>AN 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52277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/>
              <a:t>Manfaat dari teori adalah sebagai berikut:</a:t>
            </a:r>
            <a:endParaRPr lang="id-ID" dirty="0"/>
          </a:p>
          <a:p>
            <a:r>
              <a:rPr lang="id-ID" dirty="0"/>
              <a:t>Menjelaskan hubungan sesuatu yang diteliti dengan hal lainnya.</a:t>
            </a:r>
          </a:p>
          <a:p>
            <a:r>
              <a:rPr lang="id-ID" dirty="0"/>
              <a:t>Hakikat dan makna dari sesuatu yang diteliti.</a:t>
            </a:r>
          </a:p>
          <a:p>
            <a:r>
              <a:rPr lang="id-ID" dirty="0"/>
              <a:t>Landasan untuk menyusun hipotesis penelitian.</a:t>
            </a:r>
          </a:p>
          <a:p>
            <a:r>
              <a:rPr lang="id-ID" dirty="0"/>
              <a:t>Dasar untuk menyusun instrument penelitian.</a:t>
            </a:r>
          </a:p>
          <a:p>
            <a:r>
              <a:rPr lang="id-ID" dirty="0"/>
              <a:t>Acuan untuk membahas hasil penelitian.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Seminar SDM</a:t>
            </a:r>
          </a:p>
          <a:p>
            <a:r>
              <a:rPr lang="en-US" dirty="0"/>
              <a:t>M</a:t>
            </a:r>
            <a:r>
              <a:rPr lang="id-ID" dirty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24942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id-ID" b="1" dirty="0">
                <a:solidFill>
                  <a:srgbClr val="C00000"/>
                </a:solidFill>
              </a:rPr>
              <a:t>MENCARI KUTIPAN JURNAL</a:t>
            </a:r>
          </a:p>
          <a:p>
            <a:pPr marL="457200" lvl="1" indent="0">
              <a:buNone/>
            </a:pPr>
            <a:endParaRPr lang="id-ID" b="1" dirty="0">
              <a:solidFill>
                <a:srgbClr val="C00000"/>
              </a:solidFill>
            </a:endParaRPr>
          </a:p>
          <a:p>
            <a:pPr marL="914400" lvl="1" indent="-457200">
              <a:buAutoNum type="arabicParenBoth"/>
            </a:pPr>
            <a:r>
              <a:rPr lang="id-ID" sz="2800" dirty="0"/>
              <a:t>Buka Google Scholar</a:t>
            </a:r>
          </a:p>
          <a:p>
            <a:pPr marL="914400" lvl="1" indent="-457200">
              <a:buAutoNum type="arabicParenBoth"/>
            </a:pPr>
            <a:r>
              <a:rPr lang="id-ID" sz="2800" dirty="0"/>
              <a:t>Masukkan kata kunci</a:t>
            </a:r>
          </a:p>
          <a:p>
            <a:pPr marL="914400" lvl="1" indent="-457200">
              <a:buAutoNum type="arabicParenBoth"/>
            </a:pPr>
            <a:r>
              <a:rPr lang="id-ID" sz="2800" dirty="0"/>
              <a:t>Muncul</a:t>
            </a:r>
          </a:p>
          <a:p>
            <a:pPr marL="914400" lvl="1" indent="-457200">
              <a:buAutoNum type="arabicParenBoth"/>
            </a:pPr>
            <a:r>
              <a:rPr lang="id-ID" sz="2800" dirty="0"/>
              <a:t>Muncul Pdf, bisa di download</a:t>
            </a:r>
          </a:p>
          <a:p>
            <a:pPr marL="914400" lvl="1" indent="-457200">
              <a:buAutoNum type="arabicParenBoth"/>
            </a:pPr>
            <a:r>
              <a:rPr lang="id-ID" sz="2800" dirty="0"/>
              <a:t>Save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Seminar SDM</a:t>
            </a:r>
          </a:p>
          <a:p>
            <a:r>
              <a:rPr lang="en-US" dirty="0"/>
              <a:t>M</a:t>
            </a:r>
            <a:r>
              <a:rPr lang="id-ID" dirty="0"/>
              <a:t>An21460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96922505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b="1" dirty="0"/>
              <a:t>MEMBUAT PARAFRASE </a:t>
            </a:r>
          </a:p>
          <a:p>
            <a:pPr marL="0" indent="0">
              <a:buNone/>
            </a:pPr>
            <a:r>
              <a:rPr lang="id-ID" dirty="0"/>
              <a:t>(1) Adalah merupakan salah satu cara meminjam gagasan</a:t>
            </a:r>
          </a:p>
          <a:p>
            <a:pPr marL="0" indent="0">
              <a:buNone/>
            </a:pPr>
            <a:r>
              <a:rPr lang="id-ID" dirty="0"/>
              <a:t>     atau ide dari sebuah sumber tanpa menjadi plagiat</a:t>
            </a:r>
          </a:p>
          <a:p>
            <a:pPr marL="0" indent="0">
              <a:buNone/>
            </a:pPr>
            <a:r>
              <a:rPr lang="id-ID" dirty="0"/>
              <a:t>     </a:t>
            </a:r>
          </a:p>
          <a:p>
            <a:pPr marL="0" indent="0">
              <a:buNone/>
            </a:pPr>
            <a:r>
              <a:rPr lang="id-ID" dirty="0"/>
              <a:t>(2) Cara mengekspresikan apa yang telah ditulis dan</a:t>
            </a:r>
          </a:p>
          <a:p>
            <a:pPr marL="0" indent="0">
              <a:buNone/>
            </a:pPr>
            <a:r>
              <a:rPr lang="id-ID" dirty="0"/>
              <a:t>      dikatakan oleh orang lain dengan kata-kata yang ber-</a:t>
            </a:r>
          </a:p>
          <a:p>
            <a:pPr marL="0" indent="0">
              <a:buNone/>
            </a:pPr>
            <a:r>
              <a:rPr lang="id-ID" dirty="0"/>
              <a:t>       beda agar lebih mudah dimengerti (Oxford dictionary)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(3) Lebih baik dibandingkan dengan mengutip informasi </a:t>
            </a:r>
          </a:p>
          <a:p>
            <a:pPr marL="0" indent="0">
              <a:buNone/>
            </a:pPr>
            <a:r>
              <a:rPr lang="id-ID" dirty="0"/>
              <a:t>      dari sebuah paragraf atau tulisan yang kurang menonjol</a:t>
            </a:r>
          </a:p>
          <a:p>
            <a:pPr marL="0" indent="0">
              <a:buNone/>
            </a:pPr>
            <a:r>
              <a:rPr lang="id-ID" b="1" dirty="0"/>
              <a:t>                 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Seminar SDM</a:t>
            </a:r>
          </a:p>
          <a:p>
            <a:r>
              <a:rPr lang="en-US" dirty="0"/>
              <a:t>M</a:t>
            </a:r>
            <a:r>
              <a:rPr lang="id-ID" dirty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94915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4)Membantu penulis untuk mengontrol cobaan melalui</a:t>
            </a:r>
          </a:p>
          <a:p>
            <a:pPr marL="0" indent="0">
              <a:buNone/>
            </a:pPr>
            <a:r>
              <a:rPr lang="id-ID" dirty="0"/>
              <a:t>     kutipan yang terlalu sering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(5) Proses mental yang dibutuhkan bagi keberhasilan </a:t>
            </a:r>
          </a:p>
          <a:p>
            <a:pPr marL="0" indent="0">
              <a:buNone/>
            </a:pPr>
            <a:r>
              <a:rPr lang="id-ID" dirty="0"/>
              <a:t>      sebuah parafrase. Parafrase membantu penulis untuk</a:t>
            </a:r>
          </a:p>
          <a:p>
            <a:pPr marL="0" indent="0">
              <a:buNone/>
            </a:pPr>
            <a:r>
              <a:rPr lang="id-ID" dirty="0"/>
              <a:t>      memberi sepenuhnya makna teks sumber yang akan </a:t>
            </a:r>
          </a:p>
          <a:p>
            <a:pPr marL="0" indent="0">
              <a:buNone/>
            </a:pPr>
            <a:r>
              <a:rPr lang="id-ID" dirty="0"/>
              <a:t>      disadur.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Seminar SDM</a:t>
            </a:r>
          </a:p>
          <a:p>
            <a:r>
              <a:rPr lang="en-US" dirty="0"/>
              <a:t>M</a:t>
            </a:r>
            <a:r>
              <a:rPr lang="id-ID" dirty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50388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3613</TotalTime>
  <Words>802</Words>
  <Application>Microsoft Office PowerPoint</Application>
  <PresentationFormat>On-screen Show (4:3)</PresentationFormat>
  <Paragraphs>161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518</cp:revision>
  <cp:lastPrinted>2015-09-17T08:41:14Z</cp:lastPrinted>
  <dcterms:created xsi:type="dcterms:W3CDTF">2010-04-18T12:06:30Z</dcterms:created>
  <dcterms:modified xsi:type="dcterms:W3CDTF">2024-10-20T02:14:03Z</dcterms:modified>
</cp:coreProperties>
</file>