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311" r:id="rId3"/>
    <p:sldId id="324" r:id="rId4"/>
    <p:sldId id="312" r:id="rId5"/>
    <p:sldId id="316" r:id="rId6"/>
    <p:sldId id="308" r:id="rId7"/>
    <p:sldId id="303" r:id="rId8"/>
  </p:sldIdLst>
  <p:sldSz cx="9144000" cy="6858000" type="screen4x3"/>
  <p:notesSz cx="6761163" cy="9942513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 varScale="1">
        <p:scale>
          <a:sx n="41" d="100"/>
          <a:sy n="41" d="100"/>
        </p:scale>
        <p:origin x="132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endParaRPr lang="id-ID" dirty="0"/>
          </a:p>
          <a:p>
            <a:r>
              <a:rPr lang="en-US" dirty="0"/>
              <a:t>MK :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MERANCANG DESAIN PENELITIAN  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9(sesi 1)</a:t>
            </a:r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Seminar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 21465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14400"/>
            <a:ext cx="8610600" cy="5211763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id-ID" b="1" dirty="0">
                <a:solidFill>
                  <a:srgbClr val="C00000"/>
                </a:solidFill>
              </a:rPr>
              <a:t>                                DESAIN PENELITIAN</a:t>
            </a:r>
          </a:p>
          <a:p>
            <a:pPr marL="514350" indent="-514350">
              <a:buAutoNum type="arabicPeriod"/>
            </a:pPr>
            <a:r>
              <a:rPr lang="id-ID" dirty="0"/>
              <a:t>Merupakan </a:t>
            </a:r>
            <a:r>
              <a:rPr lang="id-ID" i="1" dirty="0"/>
              <a:t>blue print </a:t>
            </a:r>
            <a:r>
              <a:rPr lang="id-ID" dirty="0"/>
              <a:t>peneliti </a:t>
            </a:r>
          </a:p>
          <a:p>
            <a:pPr marL="514350" indent="-514350">
              <a:buAutoNum type="arabicPeriod"/>
            </a:pPr>
            <a:r>
              <a:rPr lang="id-ID" dirty="0"/>
              <a:t>Perlu disusun terlebih dahulu sebelum penelitian</a:t>
            </a:r>
          </a:p>
          <a:p>
            <a:pPr marL="514350" indent="-514350">
              <a:buAutoNum type="arabicPeriod"/>
            </a:pPr>
            <a:r>
              <a:rPr lang="id-ID" dirty="0"/>
              <a:t>Ditempatkan di awal bab “Metode Penelitian” dengan harapan dapat memberikan petunjuk bagi peneliti</a:t>
            </a:r>
          </a:p>
          <a:p>
            <a:pPr marL="514350" indent="-514350">
              <a:buAutoNum type="arabicPeriod"/>
            </a:pPr>
            <a:r>
              <a:rPr lang="id-ID" dirty="0"/>
              <a:t>Arahan yang sistematis kepada peneliti tentang kegiatan-kegiatan yang harus dilakukan , kapan akan dilakukan , bagaimana cara melakukan.</a:t>
            </a:r>
          </a:p>
          <a:p>
            <a:pPr marL="514350" indent="-514350">
              <a:buAutoNum type="arabicPeriod"/>
            </a:pPr>
            <a:r>
              <a:rPr lang="id-ID" dirty="0"/>
              <a:t>Gambaran singkat tentang metode penelitian yang digunakan   </a:t>
            </a:r>
          </a:p>
          <a:p>
            <a:pPr marL="0" indent="0">
              <a:buNone/>
            </a:pPr>
            <a:r>
              <a:rPr lang="id-ID" dirty="0"/>
              <a:t>    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0542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6. Merupakan kerangka atau rencana dasar (</a:t>
            </a:r>
            <a:r>
              <a:rPr lang="id-ID" i="1" dirty="0"/>
              <a:t>framework</a:t>
            </a:r>
            <a:r>
              <a:rPr lang="id-ID" dirty="0"/>
              <a:t>)</a:t>
            </a:r>
          </a:p>
          <a:p>
            <a:pPr marL="0" indent="0">
              <a:buNone/>
            </a:pPr>
            <a:r>
              <a:rPr lang="id-ID" dirty="0"/>
              <a:t>     yang membimbing pengumpulan data dan tahapan </a:t>
            </a:r>
          </a:p>
          <a:p>
            <a:pPr marL="0" indent="0">
              <a:buNone/>
            </a:pPr>
            <a:r>
              <a:rPr lang="id-ID" dirty="0"/>
              <a:t>     analisis dari proyek riset.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7. Merupakan kerangka kerja yang menetapkan jenis </a:t>
            </a:r>
          </a:p>
          <a:p>
            <a:pPr marL="0" indent="0">
              <a:buNone/>
            </a:pPr>
            <a:r>
              <a:rPr lang="id-ID" dirty="0"/>
              <a:t>    informasi yang harus dikumpulkan sumber data dan </a:t>
            </a:r>
          </a:p>
          <a:p>
            <a:pPr marL="0" indent="0">
              <a:buNone/>
            </a:pPr>
            <a:r>
              <a:rPr lang="id-ID" dirty="0"/>
              <a:t>    prosedur pengumpulan data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02289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135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b="1" dirty="0">
                <a:solidFill>
                  <a:srgbClr val="FF0000"/>
                </a:solidFill>
              </a:rPr>
              <a:t>             JENIS  DESAIN PENELITIAN </a:t>
            </a:r>
          </a:p>
          <a:p>
            <a:pPr marL="514350" indent="-514350">
              <a:buAutoNum type="arabicPeriod"/>
            </a:pPr>
            <a:r>
              <a:rPr lang="id-ID" b="1" dirty="0">
                <a:solidFill>
                  <a:srgbClr val="00B050"/>
                </a:solidFill>
              </a:rPr>
              <a:t>Penelitian Primer</a:t>
            </a:r>
          </a:p>
          <a:p>
            <a:pPr marL="0" indent="0">
              <a:buNone/>
            </a:pPr>
            <a:r>
              <a:rPr lang="id-ID" dirty="0">
                <a:solidFill>
                  <a:srgbClr val="00B050"/>
                </a:solidFill>
              </a:rPr>
              <a:t>   </a:t>
            </a:r>
            <a:r>
              <a:rPr lang="id-ID" dirty="0"/>
              <a:t>Membutuhkan data atau informasi  dari sumber pertama </a:t>
            </a:r>
          </a:p>
          <a:p>
            <a:pPr marL="0" indent="0">
              <a:buNone/>
            </a:pPr>
            <a:r>
              <a:rPr lang="id-ID" dirty="0"/>
              <a:t>   (responden )</a:t>
            </a:r>
          </a:p>
          <a:p>
            <a:pPr marL="0" indent="0">
              <a:buNone/>
            </a:pPr>
            <a:r>
              <a:rPr lang="id-ID" dirty="0"/>
              <a:t>   Data atau informasi diperolah melalui pertanyaan </a:t>
            </a:r>
          </a:p>
          <a:p>
            <a:pPr marL="0" indent="0">
              <a:buNone/>
            </a:pPr>
            <a:r>
              <a:rPr lang="id-ID" dirty="0"/>
              <a:t>   tertulis dengan kuetioner atau lisan dengan metode </a:t>
            </a:r>
          </a:p>
          <a:p>
            <a:pPr marL="0" indent="0">
              <a:buNone/>
            </a:pPr>
            <a:r>
              <a:rPr lang="id-ID" dirty="0"/>
              <a:t>   wawancara.  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sz="3300" dirty="0"/>
              <a:t>     </a:t>
            </a:r>
          </a:p>
          <a:p>
            <a:pPr marL="0" indent="0">
              <a:buNone/>
            </a:pPr>
            <a:r>
              <a:rPr lang="id-ID" dirty="0"/>
              <a:t>     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 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9411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62500" lnSpcReduction="20000"/>
          </a:bodyPr>
          <a:lstStyle/>
          <a:p>
            <a:pPr marL="457200" lvl="1" indent="0">
              <a:buNone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Kategori yang termasuk dalam penelitian ini :</a:t>
            </a:r>
          </a:p>
          <a:p>
            <a:pPr marL="457200" lvl="1" indent="0">
              <a:buNone/>
            </a:pPr>
            <a:endParaRPr lang="id-ID" altLang="id-ID" sz="3400" dirty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AutoNum type="alphaLcParenBoth"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Studi kasus, menggunakan individu atau </a:t>
            </a:r>
          </a:p>
          <a:p>
            <a:pPr marL="457200" lvl="1" indent="0">
              <a:buNone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      kelompok sebagai bahan studinya dan</a:t>
            </a:r>
          </a:p>
          <a:p>
            <a:pPr marL="457200" lvl="1" indent="0">
              <a:buNone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      bersifat longitudinal</a:t>
            </a:r>
          </a:p>
          <a:p>
            <a:pPr marL="457200" lvl="1" indent="0">
              <a:buNone/>
            </a:pPr>
            <a:br>
              <a:rPr lang="id-ID" altLang="id-ID" sz="3400" dirty="0">
                <a:latin typeface="Arial" pitchFamily="34" charset="0"/>
                <a:cs typeface="Arial" pitchFamily="34" charset="0"/>
              </a:rPr>
            </a:br>
            <a:r>
              <a:rPr lang="id-ID" altLang="id-ID" sz="3400" dirty="0">
                <a:latin typeface="Arial" pitchFamily="34" charset="0"/>
                <a:cs typeface="Arial" pitchFamily="34" charset="0"/>
              </a:rPr>
              <a:t>(b) Survei, studi yang bersifat kuantitatif yang</a:t>
            </a:r>
          </a:p>
          <a:p>
            <a:pPr marL="457200" lvl="1" indent="0">
              <a:buNone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      digunakan untuk meneliti gejala suatu</a:t>
            </a:r>
          </a:p>
          <a:p>
            <a:pPr marL="457200" lvl="1" indent="0">
              <a:buNone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      kelompok atau perilaku individu.</a:t>
            </a:r>
          </a:p>
          <a:p>
            <a:pPr marL="457200" lvl="1" indent="0">
              <a:buNone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      Menggunakan kuestioner sebagai alat</a:t>
            </a:r>
          </a:p>
          <a:p>
            <a:pPr marL="457200" lvl="1" indent="0">
              <a:buNone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      pengambil data.</a:t>
            </a:r>
          </a:p>
          <a:p>
            <a:pPr marL="457200" lvl="1" indent="0">
              <a:buNone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      Menganut aturan pendekatan kuantitatif, yi semakin </a:t>
            </a:r>
          </a:p>
          <a:p>
            <a:pPr marL="457200" lvl="1" indent="0">
              <a:buNone/>
            </a:pPr>
            <a:r>
              <a:rPr lang="id-ID" altLang="id-ID" sz="3400" dirty="0">
                <a:latin typeface="Arial" pitchFamily="34" charset="0"/>
                <a:cs typeface="Arial" pitchFamily="34" charset="0"/>
              </a:rPr>
              <a:t>      sample besar,semakin hasilnya mencerminkan populasi  </a:t>
            </a:r>
            <a:br>
              <a:rPr lang="id-ID" altLang="id-ID" sz="3400" dirty="0">
                <a:latin typeface="Arial" pitchFamily="34" charset="0"/>
                <a:cs typeface="Arial" pitchFamily="34" charset="0"/>
              </a:rPr>
            </a:br>
            <a:br>
              <a:rPr lang="id-ID" altLang="id-ID" sz="3400" dirty="0">
                <a:latin typeface="Arial" pitchFamily="34" charset="0"/>
                <a:cs typeface="Arial" pitchFamily="34" charset="0"/>
              </a:rPr>
            </a:br>
            <a:br>
              <a:rPr lang="id-ID" altLang="id-ID" sz="3400" dirty="0">
                <a:latin typeface="Arial" pitchFamily="34" charset="0"/>
                <a:cs typeface="Arial" pitchFamily="34" charset="0"/>
              </a:rPr>
            </a:br>
            <a:endParaRPr lang="id-ID" sz="3400" dirty="0">
              <a:latin typeface="Arial" pitchFamily="34" charset="0"/>
              <a:cs typeface="Arial" pitchFamily="34" charset="0"/>
            </a:endParaRP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 MK :</a:t>
            </a:r>
            <a:r>
              <a:rPr lang="id-ID" dirty="0"/>
              <a:t>Seminar SDM</a:t>
            </a:r>
          </a:p>
          <a:p>
            <a:r>
              <a:rPr lang="en-US" dirty="0"/>
              <a:t>M</a:t>
            </a:r>
            <a:r>
              <a:rPr lang="id-ID" dirty="0"/>
              <a:t>An21460</a:t>
            </a:r>
            <a:r>
              <a:rPr lang="en-US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692250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/>
              <a:t> (c) Riset Eksperimental.</a:t>
            </a:r>
          </a:p>
          <a:p>
            <a:pPr marL="0" indent="0">
              <a:buNone/>
            </a:pPr>
            <a:r>
              <a:rPr lang="id-ID" b="1" dirty="0"/>
              <a:t>       </a:t>
            </a:r>
            <a:r>
              <a:rPr lang="id-ID" dirty="0"/>
              <a:t>Menggunakan individu atau kelompok sebagai </a:t>
            </a:r>
          </a:p>
          <a:p>
            <a:pPr marL="0" indent="0">
              <a:buNone/>
            </a:pPr>
            <a:r>
              <a:rPr lang="id-ID" dirty="0"/>
              <a:t>       bahan studi.</a:t>
            </a:r>
          </a:p>
          <a:p>
            <a:pPr marL="0" indent="0">
              <a:buNone/>
            </a:pPr>
            <a:r>
              <a:rPr lang="id-ID" dirty="0"/>
              <a:t>       Menggunakan dua kelompok atau lebih untuk </a:t>
            </a:r>
          </a:p>
          <a:p>
            <a:pPr marL="0" indent="0">
              <a:buNone/>
            </a:pPr>
            <a:r>
              <a:rPr lang="id-ID" dirty="0"/>
              <a:t>       dijadikan sebagai obyek studinya.</a:t>
            </a:r>
          </a:p>
          <a:p>
            <a:pPr marL="0" indent="0">
              <a:buNone/>
            </a:pPr>
            <a:r>
              <a:rPr lang="id-ID" dirty="0"/>
              <a:t>       Kelompok pertama, kelompok yg diteliti sedang</a:t>
            </a:r>
          </a:p>
          <a:p>
            <a:pPr marL="0" indent="0">
              <a:buNone/>
            </a:pPr>
            <a:r>
              <a:rPr lang="id-ID" dirty="0"/>
              <a:t>       kelompok kedua sebagai kelompok pembanding</a:t>
            </a:r>
          </a:p>
          <a:p>
            <a:pPr marL="0" indent="0">
              <a:buNone/>
            </a:pPr>
            <a:r>
              <a:rPr lang="id-ID" dirty="0"/>
              <a:t>       Menggunakan desain yg sudah baku, terstruktur</a:t>
            </a:r>
          </a:p>
          <a:p>
            <a:pPr marL="0" indent="0">
              <a:buNone/>
            </a:pPr>
            <a:r>
              <a:rPr lang="id-ID" dirty="0"/>
              <a:t>       dan spesifik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Kode</a:t>
            </a:r>
            <a:r>
              <a:rPr lang="en-US" dirty="0"/>
              <a:t> MK :</a:t>
            </a:r>
            <a:r>
              <a:rPr lang="id-ID" dirty="0"/>
              <a:t>SeminarSDM</a:t>
            </a:r>
          </a:p>
          <a:p>
            <a:r>
              <a:rPr lang="en-US" dirty="0"/>
              <a:t>MK :</a:t>
            </a:r>
            <a:r>
              <a:rPr lang="id-ID" dirty="0"/>
              <a:t>21465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34147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/>
              <a:t>.</a:t>
            </a: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3836</TotalTime>
  <Words>339</Words>
  <Application>Microsoft Office PowerPoint</Application>
  <PresentationFormat>On-screen Show (4:3)</PresentationFormat>
  <Paragraphs>71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531</cp:revision>
  <cp:lastPrinted>2015-09-17T08:41:14Z</cp:lastPrinted>
  <dcterms:created xsi:type="dcterms:W3CDTF">2010-04-18T12:06:30Z</dcterms:created>
  <dcterms:modified xsi:type="dcterms:W3CDTF">2024-12-06T05:24:08Z</dcterms:modified>
</cp:coreProperties>
</file>