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1" r:id="rId3"/>
    <p:sldId id="316" r:id="rId4"/>
    <p:sldId id="317" r:id="rId5"/>
    <p:sldId id="318" r:id="rId6"/>
    <p:sldId id="30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</p:sldIdLst>
  <p:sldSz cx="9144000" cy="6858000" type="screen4x3"/>
  <p:notesSz cx="6761163" cy="99425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MENYUSUN POPULASI  DAN  REVIEW ARTIKEL 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10(sesi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Seminar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d-ID" altLang="id-ID" sz="2800" dirty="0">
                <a:latin typeface="Arial" charset="0"/>
                <a:cs typeface="Arial" charset="0"/>
              </a:rPr>
              <a:t/>
            </a:r>
            <a:br>
              <a:rPr lang="id-ID" altLang="id-ID" sz="2800" dirty="0">
                <a:latin typeface="Arial" charset="0"/>
                <a:cs typeface="Arial" charset="0"/>
              </a:rPr>
            </a:br>
            <a:r>
              <a:rPr lang="id-ID" altLang="id-ID" sz="2800" dirty="0">
                <a:latin typeface="Arial" charset="0"/>
                <a:cs typeface="Arial" charset="0"/>
              </a:rPr>
              <a:t/>
            </a:r>
            <a:br>
              <a:rPr lang="id-ID" altLang="id-ID" sz="2800" dirty="0">
                <a:latin typeface="Arial" charset="0"/>
                <a:cs typeface="Arial" charset="0"/>
              </a:rPr>
            </a:br>
            <a:r>
              <a:rPr lang="id-ID" altLang="id-ID" sz="3800" dirty="0" smtClean="0">
                <a:latin typeface="Arial" charset="0"/>
                <a:cs typeface="Arial" charset="0"/>
              </a:rPr>
              <a:t>(3)</a:t>
            </a:r>
            <a:r>
              <a:rPr lang="id-ID" altLang="id-ID" sz="2800" dirty="0" smtClean="0">
                <a:latin typeface="Arial" charset="0"/>
                <a:cs typeface="Arial" charset="0"/>
              </a:rPr>
              <a:t> </a:t>
            </a:r>
            <a:r>
              <a:rPr lang="id-ID" sz="4000" dirty="0" smtClean="0"/>
              <a:t>Teknik </a:t>
            </a:r>
            <a:r>
              <a:rPr lang="id-ID" sz="4000" dirty="0"/>
              <a:t>Stratified Sampling, digunakan bila populasi </a:t>
            </a:r>
          </a:p>
          <a:p>
            <a:pPr marL="0" indent="0">
              <a:buNone/>
            </a:pPr>
            <a:r>
              <a:rPr lang="id-ID" sz="4000" dirty="0"/>
              <a:t>     terdiri atas susunan kelompok-kelompok yang ber-</a:t>
            </a:r>
          </a:p>
          <a:p>
            <a:pPr marL="0" indent="0">
              <a:buNone/>
            </a:pPr>
            <a:r>
              <a:rPr lang="id-ID" sz="4000" dirty="0"/>
              <a:t>     tingkat – tingkat</a:t>
            </a:r>
            <a:r>
              <a:rPr lang="id-ID" sz="4000" dirty="0" smtClean="0"/>
              <a:t>.</a:t>
            </a:r>
          </a:p>
          <a:p>
            <a:pPr marL="0" indent="0">
              <a:buNone/>
            </a:pPr>
            <a:endParaRPr lang="id-ID" sz="4000" dirty="0"/>
          </a:p>
          <a:p>
            <a:pPr marL="0" indent="0">
              <a:buNone/>
            </a:pPr>
            <a:r>
              <a:rPr lang="id-ID" sz="4000" dirty="0"/>
              <a:t>Contoh : Penelitian untuk mengetahui prestasi belajar rata-rata suatu SMP, maka sampelnya </a:t>
            </a:r>
            <a:r>
              <a:rPr lang="id-ID" sz="4500" dirty="0"/>
              <a:t>adalah</a:t>
            </a:r>
            <a:r>
              <a:rPr lang="id-ID" sz="4000" dirty="0"/>
              <a:t> murid kelas I , II dan III.</a:t>
            </a:r>
          </a:p>
          <a:p>
            <a:pPr marL="0" indent="0">
              <a:buNone/>
            </a:pPr>
            <a:r>
              <a:rPr lang="id-ID" sz="4000" dirty="0"/>
              <a:t>3. Purposive Sampling  yaitu ciri-ciri atau sifat-sifat</a:t>
            </a:r>
          </a:p>
          <a:p>
            <a:pPr marL="0" indent="0">
              <a:buNone/>
            </a:pPr>
            <a:r>
              <a:rPr lang="id-ID" sz="4000" dirty="0"/>
              <a:t>     yang spesifik yang ada atau dilihat dalam populasi </a:t>
            </a:r>
          </a:p>
          <a:p>
            <a:pPr marL="0" indent="0">
              <a:buNone/>
            </a:pPr>
            <a:r>
              <a:rPr lang="id-ID" sz="4000" dirty="0"/>
              <a:t>     dijadikan kunci untuk pengambilan sampel</a:t>
            </a:r>
          </a:p>
          <a:p>
            <a:pPr marL="457200" lvl="1" indent="0">
              <a:buNone/>
            </a:pPr>
            <a:r>
              <a:rPr lang="id-ID" altLang="id-ID" sz="2800" dirty="0">
                <a:latin typeface="Arial" charset="0"/>
                <a:cs typeface="Arial" charset="0"/>
              </a:rPr>
              <a:t/>
            </a:r>
            <a:br>
              <a:rPr lang="id-ID" altLang="id-ID" sz="2800" dirty="0">
                <a:latin typeface="Arial" charset="0"/>
                <a:cs typeface="Arial" charset="0"/>
              </a:rPr>
            </a:br>
            <a:endParaRPr lang="id-ID" sz="2800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82013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Contoh : Penelitian tentang pendapat masyarakat untuk pengembangan Pendidikan Luar Biasa (PLB).</a:t>
            </a:r>
          </a:p>
          <a:p>
            <a:pPr marL="0" indent="0">
              <a:buNone/>
            </a:pPr>
            <a:r>
              <a:rPr lang="id-ID" dirty="0"/>
              <a:t>Mengambil sampel subyek masyarakat kota dan desa.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:S</a:t>
            </a:r>
            <a:r>
              <a:rPr lang="id-ID" dirty="0" smtClean="0"/>
              <a:t>eminar SDM</a:t>
            </a:r>
          </a:p>
          <a:p>
            <a:r>
              <a:rPr lang="id-ID" dirty="0" smtClean="0"/>
              <a:t>Kode </a:t>
            </a:r>
            <a:r>
              <a:rPr lang="en-US" dirty="0" smtClean="0"/>
              <a:t>MK :</a:t>
            </a:r>
            <a:r>
              <a:rPr lang="id-ID" dirty="0" smtClean="0"/>
              <a:t>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73864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Teknik Random Sampling , teknik pengambilan </a:t>
            </a:r>
          </a:p>
          <a:p>
            <a:pPr marL="0" indent="0">
              <a:buNone/>
            </a:pPr>
            <a:r>
              <a:rPr lang="id-ID" dirty="0"/>
              <a:t>      sampel mana semua individu dalam populasi baik </a:t>
            </a:r>
          </a:p>
          <a:p>
            <a:pPr marL="0" indent="0">
              <a:buNone/>
            </a:pPr>
            <a:r>
              <a:rPr lang="id-ID" dirty="0"/>
              <a:t>      secara sendiri-sendiri atau bersama-sama diberi </a:t>
            </a:r>
          </a:p>
          <a:p>
            <a:pPr marL="0" indent="0">
              <a:buNone/>
            </a:pPr>
            <a:r>
              <a:rPr lang="id-ID" dirty="0"/>
              <a:t>      kesempatan dipilih menjadi sampel.</a:t>
            </a:r>
          </a:p>
          <a:p>
            <a:pPr marL="0" indent="0">
              <a:buNone/>
            </a:pPr>
            <a:r>
              <a:rPr lang="id-ID" dirty="0"/>
              <a:t>Caranya :</a:t>
            </a:r>
          </a:p>
          <a:p>
            <a:pPr marL="514350" indent="-514350">
              <a:buAutoNum type="alphaLcParenBoth"/>
            </a:pPr>
            <a:r>
              <a:rPr lang="id-ID" dirty="0"/>
              <a:t>Undian </a:t>
            </a:r>
          </a:p>
          <a:p>
            <a:pPr marL="514350" indent="-514350">
              <a:buAutoNum type="alphaLcParenBoth"/>
            </a:pPr>
            <a:r>
              <a:rPr lang="id-ID" dirty="0"/>
              <a:t>Ordinal</a:t>
            </a:r>
          </a:p>
          <a:p>
            <a:pPr marL="514350" indent="-514350">
              <a:buAutoNum type="alphaLcParenBoth"/>
            </a:pPr>
            <a:r>
              <a:rPr lang="id-ID" dirty="0"/>
              <a:t>Randomisasi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SeminarvSDM</a:t>
            </a:r>
          </a:p>
          <a:p>
            <a:r>
              <a:rPr lang="id-ID" dirty="0" smtClean="0"/>
              <a:t>Kode :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81437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          </a:t>
            </a:r>
            <a:r>
              <a:rPr lang="id-ID" b="1" dirty="0" smtClean="0"/>
              <a:t>REVIEW ARTIKEL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dirty="0" smtClean="0">
                <a:solidFill>
                  <a:srgbClr val="C00000"/>
                </a:solidFill>
              </a:rPr>
              <a:t>REVIEW ARTIKEL PER KELOMPOK 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SeminarSDM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935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9536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211763"/>
          </a:xfrm>
        </p:spPr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r>
              <a:rPr lang="id-ID" b="1" dirty="0" smtClean="0">
                <a:solidFill>
                  <a:srgbClr val="C00000"/>
                </a:solidFill>
              </a:rPr>
              <a:t>                      </a:t>
            </a:r>
            <a:endParaRPr lang="id-ID" dirty="0"/>
          </a:p>
          <a:p>
            <a:pPr marL="0" indent="0">
              <a:buNone/>
            </a:pPr>
            <a:r>
              <a:rPr lang="id-ID" altLang="id-ID" b="1" dirty="0">
                <a:latin typeface="Arial" charset="0"/>
                <a:cs typeface="Arial" charset="0"/>
              </a:rPr>
              <a:t>Pengertian Populasi dan Sampel</a:t>
            </a: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b="1" dirty="0">
                <a:latin typeface="Arial" charset="0"/>
                <a:cs typeface="Arial" charset="0"/>
              </a:rPr>
              <a:t>Populasi adalah </a:t>
            </a:r>
            <a:r>
              <a:rPr lang="id-ID" altLang="id-ID" dirty="0">
                <a:latin typeface="Arial" charset="0"/>
                <a:cs typeface="Arial" charset="0"/>
              </a:rPr>
              <a:t>: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- Seluruh kumpulan elemen yang menunjukkan ciri-ciri tertentu 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yang dapat digunakan untuk membuat kesimpulan.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-  Kumpulan elemen itu menunjukkan jumlah.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-  Ciri-ciri tertentu menunjukkan karakteristik dari kumpulan itu.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Contoh : Populasi karyawan perusahaan 5000 orang = jumlah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            Karakteristik karyawan itu sendiri secara keseluruhan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            meliputi motivasinya, kinerjanya, kepemimpinannya,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            kepribadiannya, cara kerjanya,hubungan atasan dan  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            bawahan.</a:t>
            </a:r>
            <a:endParaRPr lang="id-ID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054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id-ID" altLang="id-ID" sz="2800" dirty="0" smtClean="0"/>
              <a:t>      </a:t>
            </a:r>
            <a:r>
              <a:rPr lang="id-ID" altLang="id-ID" sz="2800" b="1" dirty="0" smtClean="0"/>
              <a:t>Alasan Perlunya Sampel </a:t>
            </a:r>
            <a:endParaRPr lang="id-ID" altLang="id-ID" sz="2800" b="1" dirty="0" smtClean="0">
              <a:latin typeface="Arial" charset="0"/>
              <a:cs typeface="Arial" charset="0"/>
            </a:endParaRPr>
          </a:p>
          <a:p>
            <a:pPr marL="457200" lvl="1" indent="0">
              <a:buNone/>
            </a:pPr>
            <a:endParaRPr lang="id-ID" altLang="id-ID" sz="28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id-ID" dirty="0"/>
              <a:t>Sampel memberikan pencerminan optimal terhadap</a:t>
            </a:r>
          </a:p>
          <a:p>
            <a:pPr marL="0" indent="0">
              <a:buNone/>
            </a:pPr>
            <a:r>
              <a:rPr lang="id-ID" dirty="0"/>
              <a:t>    populasi (</a:t>
            </a:r>
            <a:r>
              <a:rPr lang="id-ID" i="1" dirty="0"/>
              <a:t>representative)</a:t>
            </a:r>
          </a:p>
          <a:p>
            <a:pPr marL="0" indent="0">
              <a:buNone/>
            </a:pPr>
            <a:r>
              <a:rPr lang="id-ID" dirty="0"/>
              <a:t>2. Sampel memberikan ketepatan jika pemilihan desain </a:t>
            </a:r>
          </a:p>
          <a:p>
            <a:pPr marL="0" indent="0">
              <a:buNone/>
            </a:pPr>
            <a:r>
              <a:rPr lang="id-ID" dirty="0"/>
              <a:t>    sampel yang baik, akurat  dengan tingkat kesalahan </a:t>
            </a:r>
          </a:p>
          <a:p>
            <a:pPr marL="0" indent="0">
              <a:buNone/>
            </a:pPr>
            <a:r>
              <a:rPr lang="id-ID" dirty="0"/>
              <a:t>    yang rendah.</a:t>
            </a:r>
          </a:p>
          <a:p>
            <a:pPr marL="0" indent="0">
              <a:buNone/>
            </a:pPr>
            <a:r>
              <a:rPr lang="id-ID" dirty="0"/>
              <a:t>3. Jumlah sampel yang dapat diterima secara umum</a:t>
            </a:r>
          </a:p>
          <a:p>
            <a:pPr marL="0" indent="0">
              <a:buNone/>
            </a:pPr>
            <a:r>
              <a:rPr lang="id-ID" dirty="0"/>
              <a:t>    tergantung pada jenis penelitian yang akan dilaku</a:t>
            </a:r>
            <a:r>
              <a:rPr lang="id-ID" altLang="id-ID" sz="2800" dirty="0">
                <a:latin typeface="Arial" charset="0"/>
                <a:cs typeface="Arial" charset="0"/>
              </a:rPr>
              <a:t/>
            </a:r>
            <a:br>
              <a:rPr lang="id-ID" altLang="id-ID" sz="2800" dirty="0">
                <a:latin typeface="Arial" charset="0"/>
                <a:cs typeface="Arial" charset="0"/>
              </a:rPr>
            </a:br>
            <a:r>
              <a:rPr lang="id-ID" altLang="id-ID" sz="2800" dirty="0">
                <a:latin typeface="Arial" charset="0"/>
                <a:cs typeface="Arial" charset="0"/>
              </a:rPr>
              <a:t/>
            </a:r>
            <a:br>
              <a:rPr lang="id-ID" altLang="id-ID" sz="2800" dirty="0">
                <a:latin typeface="Arial" charset="0"/>
                <a:cs typeface="Arial" charset="0"/>
              </a:rPr>
            </a:br>
            <a:r>
              <a:rPr lang="id-ID" altLang="id-ID" sz="2800" dirty="0">
                <a:latin typeface="Arial" charset="0"/>
                <a:cs typeface="Arial" charset="0"/>
              </a:rPr>
              <a:t/>
            </a:r>
            <a:br>
              <a:rPr lang="id-ID" altLang="id-ID" sz="2800" dirty="0">
                <a:latin typeface="Arial" charset="0"/>
                <a:cs typeface="Arial" charset="0"/>
              </a:rPr>
            </a:br>
            <a:r>
              <a:rPr lang="id-ID" altLang="id-ID" sz="2800" dirty="0">
                <a:latin typeface="Arial" charset="0"/>
                <a:cs typeface="Arial" charset="0"/>
              </a:rPr>
              <a:t/>
            </a:r>
            <a:br>
              <a:rPr lang="id-ID" altLang="id-ID" sz="2800" dirty="0">
                <a:latin typeface="Arial" charset="0"/>
                <a:cs typeface="Arial" charset="0"/>
              </a:rPr>
            </a:br>
            <a:endParaRPr lang="id-ID" sz="2800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2505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altLang="id-ID" dirty="0" smtClean="0">
                <a:latin typeface="Arial" charset="0"/>
                <a:cs typeface="Arial" charset="0"/>
              </a:rPr>
              <a:t>		</a:t>
            </a:r>
            <a:r>
              <a:rPr lang="id-ID" altLang="id-ID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PENENTUAN UKURAN SAMPEL</a:t>
            </a:r>
          </a:p>
          <a:p>
            <a:pPr marL="0" indent="0">
              <a:buNone/>
            </a:pPr>
            <a:endParaRPr lang="id-ID" altLang="id-ID" dirty="0" smtClean="0">
              <a:latin typeface="Arial" charset="0"/>
              <a:cs typeface="Arial" charset="0"/>
            </a:endParaRPr>
          </a:p>
          <a:p>
            <a:pPr marL="514350" indent="-514350">
              <a:buAutoNum type="arabicPeriod"/>
            </a:pPr>
            <a:r>
              <a:rPr lang="id-ID" altLang="id-ID" dirty="0" smtClean="0">
                <a:latin typeface="Arial" charset="0"/>
                <a:cs typeface="Arial" charset="0"/>
              </a:rPr>
              <a:t>Sampel </a:t>
            </a:r>
            <a:r>
              <a:rPr lang="id-ID" altLang="id-ID" dirty="0">
                <a:latin typeface="Arial" charset="0"/>
                <a:cs typeface="Arial" charset="0"/>
              </a:rPr>
              <a:t>yang harus diambil minimum 10 persen</a:t>
            </a:r>
          </a:p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>      dari total populasi </a:t>
            </a:r>
          </a:p>
          <a:p>
            <a:pPr marL="514350" indent="-514350">
              <a:buAutoNum type="arabicPeriod" startAt="2"/>
            </a:pPr>
            <a:r>
              <a:rPr lang="id-ID" altLang="id-ID" dirty="0">
                <a:latin typeface="Arial" charset="0"/>
                <a:cs typeface="Arial" charset="0"/>
              </a:rPr>
              <a:t>Penelitian korelasional , sampel yang dibutuhkan minimum 30 persen dari total populasi</a:t>
            </a:r>
          </a:p>
          <a:p>
            <a:pPr marL="514350" indent="-514350">
              <a:buAutoNum type="arabicPeriod" startAt="2"/>
            </a:pPr>
            <a:r>
              <a:rPr lang="id-ID" altLang="id-ID" dirty="0">
                <a:latin typeface="Arial" charset="0"/>
                <a:cs typeface="Arial" charset="0"/>
              </a:rPr>
              <a:t>Penelitian kausal komparatif dan eksperimen masing-masing minimum sebesar 30 persen subjek per group dan 15 subyek pergrup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 </a:t>
            </a:r>
            <a:br>
              <a:rPr lang="id-ID" altLang="id-ID" dirty="0">
                <a:latin typeface="Arial" charset="0"/>
                <a:cs typeface="Arial" charset="0"/>
              </a:rPr>
            </a:b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Seminar Riset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MK 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6237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>Perlu diperhatikan bahwa : </a:t>
            </a:r>
          </a:p>
          <a:p>
            <a:pPr marL="514350" indent="-514350">
              <a:buAutoNum type="arabicPeriod"/>
            </a:pPr>
            <a:r>
              <a:rPr lang="id-ID" altLang="id-ID" dirty="0">
                <a:latin typeface="Arial" charset="0"/>
                <a:cs typeface="Arial" charset="0"/>
              </a:rPr>
              <a:t>Persoalan sampling adalah proses untuk </a:t>
            </a:r>
          </a:p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>     mendapatkan sampel dari populasi</a:t>
            </a:r>
          </a:p>
          <a:p>
            <a:pPr marL="514350" indent="-514350">
              <a:buAutoNum type="arabicPeriod" startAt="2"/>
            </a:pPr>
            <a:r>
              <a:rPr lang="id-ID" altLang="id-ID" dirty="0">
                <a:latin typeface="Arial" charset="0"/>
                <a:cs typeface="Arial" charset="0"/>
              </a:rPr>
              <a:t>Penarikan sampel yang cocok dengan </a:t>
            </a:r>
          </a:p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>     karakteristik populasi ,tujuan , dan </a:t>
            </a:r>
          </a:p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>     masalah yang dikaji.</a:t>
            </a:r>
          </a:p>
          <a:p>
            <a:pPr marL="514350" indent="-514350">
              <a:buAutoNum type="arabicPeriod"/>
            </a:pPr>
            <a:endParaRPr lang="id-ID" altLang="id-ID" dirty="0">
              <a:latin typeface="Arial" charset="0"/>
              <a:cs typeface="Arial" charset="0"/>
            </a:endParaRP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</a:t>
            </a:r>
            <a:endParaRPr lang="id-ID" smtClean="0"/>
          </a:p>
          <a:p>
            <a:r>
              <a:rPr lang="en-US" smtClean="0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4630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id-ID" dirty="0" smtClean="0"/>
              <a:t>           </a:t>
            </a:r>
            <a:r>
              <a:rPr lang="id-ID" b="1" dirty="0">
                <a:solidFill>
                  <a:srgbClr val="C00000"/>
                </a:solidFill>
              </a:rPr>
              <a:t>Teknik Pengambilan Sampel </a:t>
            </a:r>
            <a:endParaRPr lang="id-ID" dirty="0"/>
          </a:p>
          <a:p>
            <a:pPr marL="514350" lvl="0" indent="-514350">
              <a:buClr>
                <a:srgbClr val="D16349"/>
              </a:buClr>
              <a:buSzPct val="85000"/>
              <a:buFont typeface="Wingdings 2"/>
              <a:buAutoNum type="arabicPeriod"/>
            </a:pPr>
            <a:r>
              <a:rPr lang="id-ID" dirty="0">
                <a:solidFill>
                  <a:prstClr val="black"/>
                </a:solidFill>
                <a:latin typeface="Georgia"/>
              </a:rPr>
              <a:t>Teknik Non Random Sampling</a:t>
            </a:r>
          </a:p>
          <a:p>
            <a:pPr marL="514350" lvl="0" indent="-514350">
              <a:buClr>
                <a:srgbClr val="D16349"/>
              </a:buClr>
              <a:buSzPct val="85000"/>
              <a:buFont typeface="Wingdings 2"/>
              <a:buAutoNum type="alphaLcParenBoth"/>
            </a:pPr>
            <a:r>
              <a:rPr lang="id-ID" dirty="0">
                <a:solidFill>
                  <a:prstClr val="black"/>
                </a:solidFill>
                <a:latin typeface="Georgia"/>
              </a:rPr>
              <a:t>Propotional Sampling , cara pengambilan sampel </a:t>
            </a:r>
          </a:p>
          <a:p>
            <a:pPr marL="0" lvl="0" indent="0">
              <a:buClr>
                <a:srgbClr val="D16349"/>
              </a:buClr>
              <a:buSzPct val="85000"/>
              <a:buNone/>
            </a:pPr>
            <a:r>
              <a:rPr lang="id-ID" dirty="0">
                <a:solidFill>
                  <a:prstClr val="black"/>
                </a:solidFill>
                <a:latin typeface="Georgia"/>
              </a:rPr>
              <a:t>       dari tiap-tiap sub populasi dengan memperhitung  </a:t>
            </a:r>
          </a:p>
          <a:p>
            <a:pPr marL="0" lvl="0" indent="0">
              <a:buClr>
                <a:srgbClr val="D16349"/>
              </a:buClr>
              <a:buSzPct val="85000"/>
              <a:buNone/>
            </a:pPr>
            <a:r>
              <a:rPr lang="id-ID" dirty="0">
                <a:solidFill>
                  <a:prstClr val="black"/>
                </a:solidFill>
                <a:latin typeface="Georgia"/>
              </a:rPr>
              <a:t>       kan besar kecilnya su-sub populasi</a:t>
            </a:r>
          </a:p>
          <a:p>
            <a:pPr marL="0" lvl="0" indent="0">
              <a:buClr>
                <a:srgbClr val="D16349"/>
              </a:buClr>
              <a:buSzPct val="85000"/>
              <a:buNone/>
            </a:pPr>
            <a:r>
              <a:rPr lang="id-ID" dirty="0">
                <a:solidFill>
                  <a:prstClr val="black"/>
                </a:solidFill>
                <a:latin typeface="Georgia"/>
              </a:rPr>
              <a:t>       </a:t>
            </a:r>
          </a:p>
          <a:p>
            <a:pPr marL="0" lvl="0" indent="0">
              <a:buClr>
                <a:srgbClr val="D16349"/>
              </a:buClr>
              <a:buSzPct val="85000"/>
              <a:buNone/>
            </a:pPr>
            <a:r>
              <a:rPr lang="id-ID" dirty="0">
                <a:solidFill>
                  <a:prstClr val="black"/>
                </a:solidFill>
                <a:latin typeface="Georgia"/>
              </a:rPr>
              <a:t>Contoh : Penelitian mengambil 50 anak pintar dan </a:t>
            </a:r>
          </a:p>
          <a:p>
            <a:pPr marL="0" lvl="0" indent="0">
              <a:buClr>
                <a:srgbClr val="D16349"/>
              </a:buClr>
              <a:buSzPct val="85000"/>
              <a:buNone/>
            </a:pPr>
            <a:r>
              <a:rPr lang="id-ID" dirty="0">
                <a:solidFill>
                  <a:prstClr val="black"/>
                </a:solidFill>
                <a:latin typeface="Georgia"/>
              </a:rPr>
              <a:t>                 50 Anak bodoh  dengan dasar IQ mereka,maka perbandingan kedua kelompok tersebut disertai dengan teknik random , adakalanya tidak.</a:t>
            </a:r>
          </a:p>
          <a:p>
            <a:pPr marL="0" indent="0">
              <a:buNone/>
            </a:pPr>
            <a:r>
              <a:rPr lang="id-ID" dirty="0" smtClean="0"/>
              <a:t> </a:t>
            </a:r>
            <a:endParaRPr lang="id-ID" b="1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SeminarSDM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341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Contoh : Penelitian tentang pendapat masyarakat untuk pengembangan Pendidikan Luar Biasa (PLB).</a:t>
            </a:r>
          </a:p>
          <a:p>
            <a:pPr marL="0" indent="0">
              <a:buNone/>
            </a:pPr>
            <a:r>
              <a:rPr lang="id-ID" dirty="0"/>
              <a:t>Mengambil sampel subyek masyarakat kota dan desa.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04897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Contoh : Penelitian tentang pendapat masyarakat untuk pengembangan Pendidikan Luar Biasa (PLB).</a:t>
            </a:r>
          </a:p>
          <a:p>
            <a:pPr marL="0" indent="0">
              <a:buNone/>
            </a:pPr>
            <a:r>
              <a:rPr lang="id-ID" dirty="0"/>
              <a:t>Mengambil sampel subyek masyarakat kota dan desa.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37353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d-ID" dirty="0" smtClean="0"/>
              <a:t>     </a:t>
            </a:r>
          </a:p>
          <a:p>
            <a:pPr marL="0" indent="0">
              <a:buNone/>
            </a:pPr>
            <a:endParaRPr lang="id-ID" sz="3300" dirty="0"/>
          </a:p>
          <a:p>
            <a:pPr marL="0" indent="0">
              <a:buNone/>
            </a:pPr>
            <a:endParaRPr lang="id-ID" sz="3300" dirty="0" smtClean="0"/>
          </a:p>
          <a:p>
            <a:pPr marL="0" indent="0">
              <a:buNone/>
            </a:pPr>
            <a:r>
              <a:rPr lang="id-ID" sz="11200" dirty="0" smtClean="0"/>
              <a:t>(2) Teknik </a:t>
            </a:r>
            <a:r>
              <a:rPr lang="id-ID" sz="11200" dirty="0"/>
              <a:t>Random Sampling , teknik pengambilan </a:t>
            </a:r>
          </a:p>
          <a:p>
            <a:pPr marL="0" indent="0">
              <a:buNone/>
            </a:pPr>
            <a:r>
              <a:rPr lang="id-ID" sz="11200" dirty="0"/>
              <a:t>      sampel mana semua individu dalam populasi baik </a:t>
            </a:r>
          </a:p>
          <a:p>
            <a:pPr marL="0" indent="0">
              <a:buNone/>
            </a:pPr>
            <a:r>
              <a:rPr lang="id-ID" sz="11200" dirty="0"/>
              <a:t>      secara sendiri-sendiri atau bersama-sama diberi </a:t>
            </a:r>
          </a:p>
          <a:p>
            <a:pPr marL="0" indent="0">
              <a:buNone/>
            </a:pPr>
            <a:r>
              <a:rPr lang="id-ID" sz="11200" dirty="0"/>
              <a:t>      kesempatan dipilih menjadi sampel</a:t>
            </a:r>
            <a:r>
              <a:rPr lang="id-ID" sz="11200" dirty="0" smtClean="0"/>
              <a:t>.</a:t>
            </a:r>
          </a:p>
          <a:p>
            <a:pPr marL="0" indent="0">
              <a:buNone/>
            </a:pPr>
            <a:endParaRPr lang="id-ID" sz="11200" dirty="0"/>
          </a:p>
          <a:p>
            <a:pPr marL="0" indent="0">
              <a:buNone/>
            </a:pPr>
            <a:r>
              <a:rPr lang="id-ID" sz="11200" dirty="0"/>
              <a:t>Caranya :</a:t>
            </a:r>
          </a:p>
          <a:p>
            <a:pPr marL="514350" indent="-514350">
              <a:buAutoNum type="alphaLcParenBoth"/>
            </a:pPr>
            <a:r>
              <a:rPr lang="id-ID" sz="11200" dirty="0"/>
              <a:t>Undian </a:t>
            </a:r>
          </a:p>
          <a:p>
            <a:pPr marL="514350" indent="-514350">
              <a:buAutoNum type="alphaLcParenBoth"/>
            </a:pPr>
            <a:r>
              <a:rPr lang="id-ID" sz="11200" dirty="0"/>
              <a:t>Ordinal</a:t>
            </a:r>
          </a:p>
          <a:p>
            <a:pPr marL="514350" indent="-514350">
              <a:buAutoNum type="alphaLcParenBoth"/>
            </a:pPr>
            <a:r>
              <a:rPr lang="id-ID" sz="11200" dirty="0"/>
              <a:t>Randomisasi</a:t>
            </a:r>
          </a:p>
          <a:p>
            <a:pPr marL="0" indent="0">
              <a:buNone/>
            </a:pPr>
            <a:endParaRPr lang="id-ID" sz="8600" dirty="0" smtClean="0"/>
          </a:p>
          <a:p>
            <a:pPr marL="0" indent="0">
              <a:buNone/>
            </a:pPr>
            <a:endParaRPr lang="id-ID" sz="7000" dirty="0" smtClean="0"/>
          </a:p>
          <a:p>
            <a:pPr marL="0" indent="0">
              <a:buNone/>
            </a:pPr>
            <a:endParaRPr lang="id-ID" sz="5900" dirty="0"/>
          </a:p>
          <a:p>
            <a:pPr marL="0" indent="0">
              <a:buNone/>
            </a:pPr>
            <a:r>
              <a:rPr lang="id-ID" sz="3300" dirty="0" smtClean="0"/>
              <a:t> 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4189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3715</TotalTime>
  <Words>421</Words>
  <Application>Microsoft Office PowerPoint</Application>
  <PresentationFormat>On-screen Show (4:3)</PresentationFormat>
  <Paragraphs>125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523</cp:revision>
  <cp:lastPrinted>2015-09-17T08:41:14Z</cp:lastPrinted>
  <dcterms:created xsi:type="dcterms:W3CDTF">2010-04-18T12:06:30Z</dcterms:created>
  <dcterms:modified xsi:type="dcterms:W3CDTF">2023-05-26T02:05:44Z</dcterms:modified>
</cp:coreProperties>
</file>