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1" r:id="rId3"/>
    <p:sldId id="316" r:id="rId4"/>
    <p:sldId id="317" r:id="rId5"/>
    <p:sldId id="318" r:id="rId6"/>
    <p:sldId id="308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METODE PENGUMPULAN 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DATA  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 REVIEW ARTIKEL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11(sesi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117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              </a:t>
            </a:r>
            <a:endParaRPr lang="id-ID" dirty="0"/>
          </a:p>
          <a:p>
            <a:pPr marL="0" indent="0">
              <a:buNone/>
            </a:pPr>
            <a:r>
              <a:rPr lang="id-ID" b="1" dirty="0" smtClean="0">
                <a:solidFill>
                  <a:srgbClr val="7030A0"/>
                </a:solidFill>
              </a:rPr>
              <a:t>           </a:t>
            </a:r>
            <a:r>
              <a:rPr lang="en-US" b="1" dirty="0" err="1" smtClean="0">
                <a:solidFill>
                  <a:srgbClr val="7030A0"/>
                </a:solidFill>
              </a:rPr>
              <a:t>Sumber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dan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Metode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Pengumpulan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Data</a:t>
            </a:r>
            <a:endParaRPr lang="id-ID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id-ID" b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     (1)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Pengertian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Data</a:t>
            </a:r>
            <a:endParaRPr lang="id-ID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dirty="0"/>
              <a:t>Data  merupakan tahapan yang sangat penting</a:t>
            </a:r>
          </a:p>
          <a:p>
            <a:pPr marL="0" indent="0">
              <a:buNone/>
            </a:pPr>
            <a:r>
              <a:rPr lang="id-ID" dirty="0"/>
              <a:t>Keberhasilan penelitian sangat ditentukan oleh </a:t>
            </a:r>
            <a:r>
              <a:rPr lang="id-ID" b="1" dirty="0"/>
              <a:t>kebenaran</a:t>
            </a:r>
            <a:r>
              <a:rPr lang="id-ID" dirty="0"/>
              <a:t> dan </a:t>
            </a:r>
            <a:r>
              <a:rPr lang="id-ID" b="1" dirty="0"/>
              <a:t>keakuratan data </a:t>
            </a:r>
            <a:r>
              <a:rPr lang="id-ID" dirty="0"/>
              <a:t>yang tersedia.</a:t>
            </a:r>
          </a:p>
          <a:p>
            <a:pPr marL="0" indent="0">
              <a:buNone/>
            </a:pPr>
            <a:r>
              <a:rPr lang="id-ID" dirty="0"/>
              <a:t>Data sesuatu yang diketahui atau dianggap, artinya data dapat memberikan gambaran  tentang suatu keadaan atau persoalan yang dikaitkan dengan tempat dan waktu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32500" lnSpcReduction="20000"/>
          </a:bodyPr>
          <a:lstStyle/>
          <a:p>
            <a:pPr marL="457200" lvl="1" indent="0">
              <a:buNone/>
            </a:pPr>
            <a:r>
              <a:rPr lang="id-ID" altLang="id-ID" sz="2800" dirty="0" smtClean="0"/>
              <a:t>      </a:t>
            </a:r>
            <a:endParaRPr lang="id-ID" altLang="id-ID" sz="7400" dirty="0"/>
          </a:p>
          <a:p>
            <a:pPr marL="0" indent="0">
              <a:buNone/>
            </a:pPr>
            <a:r>
              <a:rPr lang="id-ID" sz="7400" b="1" dirty="0" smtClean="0">
                <a:solidFill>
                  <a:schemeClr val="accent2">
                    <a:lumMod val="75000"/>
                  </a:schemeClr>
                </a:solidFill>
              </a:rPr>
              <a:t>             Beberapa prasyarat </a:t>
            </a:r>
            <a:r>
              <a:rPr lang="id-ID" sz="7400" b="1" dirty="0">
                <a:solidFill>
                  <a:schemeClr val="accent2">
                    <a:lumMod val="75000"/>
                  </a:schemeClr>
                </a:solidFill>
              </a:rPr>
              <a:t>data yang baik dan </a:t>
            </a:r>
            <a:r>
              <a:rPr lang="id-ID" sz="7400" b="1" dirty="0" smtClean="0">
                <a:solidFill>
                  <a:schemeClr val="accent2">
                    <a:lumMod val="75000"/>
                  </a:schemeClr>
                </a:solidFill>
              </a:rPr>
              <a:t>benar</a:t>
            </a:r>
          </a:p>
          <a:p>
            <a:pPr marL="0" indent="0">
              <a:buNone/>
            </a:pPr>
            <a:endParaRPr lang="id-ID" sz="7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id-ID" altLang="id-ID" sz="6000" dirty="0" smtClean="0">
                <a:latin typeface="Arial" charset="0"/>
                <a:cs typeface="Arial" charset="0"/>
              </a:rPr>
              <a:t> </a:t>
            </a:r>
            <a:r>
              <a:rPr lang="id-ID" sz="6000" dirty="0" smtClean="0"/>
              <a:t>Obyektif</a:t>
            </a:r>
            <a:r>
              <a:rPr lang="id-ID" sz="6000" dirty="0"/>
              <a:t>, sesuai dengan keadaan yang sebenarnya</a:t>
            </a:r>
          </a:p>
          <a:p>
            <a:pPr marL="0" indent="0">
              <a:buNone/>
            </a:pPr>
            <a:r>
              <a:rPr lang="id-ID" sz="6000" dirty="0"/>
              <a:t>        (</a:t>
            </a:r>
            <a:r>
              <a:rPr lang="id-ID" sz="6000" i="1" dirty="0"/>
              <a:t>as it is </a:t>
            </a:r>
            <a:r>
              <a:rPr lang="id-ID" sz="6000" dirty="0"/>
              <a:t>)</a:t>
            </a:r>
          </a:p>
          <a:p>
            <a:pPr marL="514350" indent="-514350">
              <a:buAutoNum type="arabicPeriod" startAt="2"/>
            </a:pPr>
            <a:r>
              <a:rPr lang="id-ID" sz="6000" dirty="0"/>
              <a:t>Mewakili ( </a:t>
            </a:r>
            <a:r>
              <a:rPr lang="id-ID" sz="6000" i="1" dirty="0"/>
              <a:t>representative</a:t>
            </a:r>
            <a:r>
              <a:rPr lang="id-ID" sz="6000" dirty="0"/>
              <a:t> ) </a:t>
            </a:r>
          </a:p>
          <a:p>
            <a:pPr marL="514350" indent="-514350">
              <a:buAutoNum type="arabicPeriod" startAt="2"/>
            </a:pPr>
            <a:r>
              <a:rPr lang="id-ID" sz="6000" dirty="0"/>
              <a:t>Kesalahan baku ( </a:t>
            </a:r>
            <a:r>
              <a:rPr lang="id-ID" sz="6000" i="1" dirty="0"/>
              <a:t>standard error</a:t>
            </a:r>
            <a:r>
              <a:rPr lang="id-ID" sz="6000" dirty="0"/>
              <a:t>) haruslah kecil.</a:t>
            </a:r>
          </a:p>
          <a:p>
            <a:pPr marL="514350" indent="-514350">
              <a:buAutoNum type="arabicPeriod" startAt="2"/>
            </a:pPr>
            <a:r>
              <a:rPr lang="id-ID" sz="6000" dirty="0"/>
              <a:t>Harus tepat waktu ( </a:t>
            </a:r>
            <a:r>
              <a:rPr lang="id-ID" sz="6000" i="1" dirty="0"/>
              <a:t>up to date</a:t>
            </a:r>
            <a:r>
              <a:rPr lang="id-ID" sz="6000" dirty="0"/>
              <a:t>). Data terbaru.</a:t>
            </a:r>
          </a:p>
          <a:p>
            <a:pPr marL="514350" indent="-514350">
              <a:buAutoNum type="arabicPeriod" startAt="2"/>
            </a:pPr>
            <a:r>
              <a:rPr lang="id-ID" sz="6000" dirty="0"/>
              <a:t>Harus relevant. Harus ada hubungannya dengan masalah yang akan </a:t>
            </a:r>
            <a:r>
              <a:rPr lang="id-ID" sz="6000" dirty="0" smtClean="0"/>
              <a:t>dipecahkan</a:t>
            </a:r>
          </a:p>
          <a:p>
            <a:pPr marL="514350" indent="-514350">
              <a:buAutoNum type="arabicPeriod" startAt="2"/>
            </a:pPr>
            <a:endParaRPr lang="id-ID" sz="6000" dirty="0"/>
          </a:p>
          <a:p>
            <a:pPr marL="0" indent="0">
              <a:buNone/>
            </a:pPr>
            <a:r>
              <a:rPr lang="id-ID" sz="6000" dirty="0"/>
              <a:t>Intinya, syarat </a:t>
            </a:r>
            <a:r>
              <a:rPr lang="id-ID" sz="6000" b="1" dirty="0"/>
              <a:t>pertama</a:t>
            </a:r>
            <a:r>
              <a:rPr lang="id-ID" sz="6000" dirty="0"/>
              <a:t> sampai </a:t>
            </a:r>
            <a:r>
              <a:rPr lang="id-ID" sz="6000" b="1" dirty="0"/>
              <a:t>ketiga</a:t>
            </a:r>
            <a:r>
              <a:rPr lang="id-ID" sz="6000" dirty="0"/>
              <a:t> menunjukkan apakah data yang dikumpulkan dapat dipercaya(reliable), sedangkan syarat </a:t>
            </a:r>
            <a:r>
              <a:rPr lang="id-ID" sz="6000" b="1" dirty="0"/>
              <a:t>keempat</a:t>
            </a:r>
            <a:r>
              <a:rPr lang="id-ID" sz="6000" dirty="0"/>
              <a:t> dan </a:t>
            </a:r>
            <a:r>
              <a:rPr lang="id-ID" sz="6000" b="1" dirty="0"/>
              <a:t>kelima</a:t>
            </a:r>
            <a:r>
              <a:rPr lang="id-ID" sz="6000" dirty="0"/>
              <a:t> lebih menunjukkan manfaatnya atau kegunaannya.</a:t>
            </a:r>
          </a:p>
          <a:p>
            <a:pPr marL="0" indent="0">
              <a:buNone/>
            </a:pPr>
            <a:r>
              <a:rPr lang="id-ID" altLang="id-ID" sz="6000" dirty="0"/>
              <a:t/>
            </a:r>
            <a:br>
              <a:rPr lang="id-ID" altLang="id-ID" sz="6000" dirty="0"/>
            </a:br>
            <a:r>
              <a:rPr lang="id-ID" altLang="id-ID" sz="5900" dirty="0"/>
              <a:t/>
            </a:r>
            <a:br>
              <a:rPr lang="id-ID" altLang="id-ID" sz="5900" dirty="0"/>
            </a:br>
            <a:endParaRPr lang="id-ID" sz="5900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250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 smtClean="0">
                <a:latin typeface="Arial" charset="0"/>
                <a:cs typeface="Arial" charset="0"/>
              </a:rPr>
              <a:t>		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 smtClean="0">
                <a:latin typeface="Arial" charset="0"/>
                <a:cs typeface="Arial" charset="0"/>
              </a:rPr>
              <a:t>   </a:t>
            </a:r>
            <a:r>
              <a:rPr lang="id-ID" altLang="id-ID" b="1" dirty="0" smtClean="0">
                <a:solidFill>
                  <a:srgbClr val="C00000"/>
                </a:solidFill>
              </a:rPr>
              <a:t>(2)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Jenis</a:t>
            </a:r>
            <a:r>
              <a:rPr lang="en-US" b="1" dirty="0">
                <a:solidFill>
                  <a:srgbClr val="C00000"/>
                </a:solidFill>
              </a:rPr>
              <a:t> Data</a:t>
            </a:r>
            <a:endParaRPr lang="id-ID" b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id-ID" b="1" dirty="0"/>
              <a:t>Menurut sifatnya </a:t>
            </a:r>
          </a:p>
          <a:p>
            <a:pPr marL="514350" lvl="0" indent="-514350">
              <a:buAutoNum type="alphaLcPeriod"/>
            </a:pP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Data Kualitatif</a:t>
            </a:r>
            <a:r>
              <a:rPr lang="id-ID" dirty="0"/>
              <a:t>, data berupa serangkaian </a:t>
            </a:r>
          </a:p>
          <a:p>
            <a:pPr marL="0" lvl="0" indent="0">
              <a:buNone/>
            </a:pPr>
            <a:r>
              <a:rPr lang="id-ID" dirty="0"/>
              <a:t>      informasi yang digali dari hasil penelitian,</a:t>
            </a:r>
          </a:p>
          <a:p>
            <a:pPr marL="0" lvl="0" indent="0">
              <a:buNone/>
            </a:pPr>
            <a:r>
              <a:rPr lang="id-ID" dirty="0"/>
              <a:t>      tetapi masih merupakan fakta-fakta verbal, </a:t>
            </a:r>
          </a:p>
          <a:p>
            <a:pPr marL="0" lvl="0" indent="0">
              <a:buNone/>
            </a:pPr>
            <a:r>
              <a:rPr lang="id-ID" dirty="0"/>
              <a:t>      atau masih dalam bentuk keterangan-</a:t>
            </a:r>
          </a:p>
          <a:p>
            <a:pPr marL="0" lvl="0" indent="0">
              <a:buNone/>
            </a:pPr>
            <a:r>
              <a:rPr lang="id-ID" dirty="0"/>
              <a:t>       keterangan saja. Data yang tidak berbentuk </a:t>
            </a:r>
          </a:p>
          <a:p>
            <a:pPr marL="0" lvl="0" indent="0">
              <a:buNone/>
            </a:pPr>
            <a:r>
              <a:rPr lang="id-ID" dirty="0"/>
              <a:t>       angka.</a:t>
            </a:r>
          </a:p>
          <a:p>
            <a:pPr marL="0" lvl="0" indent="0">
              <a:buNone/>
            </a:pPr>
            <a:r>
              <a:rPr lang="id-ID" dirty="0"/>
              <a:t>Contoh : produktivitas kinerja karyawan rendah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Seminar 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MK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23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CF543F">
                    <a:lumMod val="75000"/>
                  </a:srgbClr>
                </a:solidFill>
                <a:latin typeface="Century Gothic"/>
                <a:cs typeface="+mn-cs"/>
              </a:rPr>
              <a:t>b.</a:t>
            </a:r>
            <a:r>
              <a:rPr lang="id-ID" sz="2400" b="1" dirty="0">
                <a:solidFill>
                  <a:srgbClr val="CF543F">
                    <a:lumMod val="75000"/>
                  </a:srgbClr>
                </a:solidFill>
                <a:latin typeface="Century Gothic"/>
                <a:cs typeface="+mn-cs"/>
              </a:rPr>
              <a:t>Data Kuantitatif</a:t>
            </a: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, , data statistik yang berbentuk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    angka-angka, baik secara langsung diperoleh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     dari hasil penelitian, maupun hasil pengolahan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     data kualitatif menjadi data kuantitatif</a:t>
            </a:r>
            <a:r>
              <a:rPr lang="id-ID" sz="2400" dirty="0" smtClean="0">
                <a:solidFill>
                  <a:srgbClr val="564B3C"/>
                </a:solidFill>
                <a:latin typeface="Century Gothic"/>
                <a:cs typeface="+mn-cs"/>
              </a:rPr>
              <a:t>.</a:t>
            </a:r>
          </a:p>
          <a:p>
            <a:pPr marL="0" lvl="0" indent="0">
              <a:buClr>
                <a:srgbClr val="93A299"/>
              </a:buClr>
              <a:buNone/>
            </a:pPr>
            <a:endParaRPr lang="id-ID" sz="2400" dirty="0">
              <a:solidFill>
                <a:srgbClr val="564B3C"/>
              </a:solidFill>
              <a:latin typeface="Century Gothic"/>
              <a:cs typeface="+mn-cs"/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Contoh : produktivitas kerja rendah sebesar 80 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id-ID" sz="2400" dirty="0">
                <a:solidFill>
                  <a:srgbClr val="564B3C"/>
                </a:solidFill>
                <a:latin typeface="Century Gothic"/>
                <a:cs typeface="+mn-cs"/>
              </a:rPr>
              <a:t>                persen.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Seminar Riset SDM</a:t>
            </a:r>
            <a:endParaRPr lang="id-ID" dirty="0"/>
          </a:p>
          <a:p>
            <a:r>
              <a:rPr lang="id-ID" dirty="0" smtClean="0"/>
              <a:t>Kode :21460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463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        </a:t>
            </a:r>
            <a:r>
              <a:rPr lang="id-ID" b="1" dirty="0" smtClean="0"/>
              <a:t>REVIEW ARTIKEL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  REVIEW ARTIKEL  per Kelompok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SeminarSDM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3824</TotalTime>
  <Words>265</Words>
  <Application>Microsoft Office PowerPoint</Application>
  <PresentationFormat>On-screen Show (4:3)</PresentationFormat>
  <Paragraphs>64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527</cp:revision>
  <cp:lastPrinted>2015-09-17T08:41:14Z</cp:lastPrinted>
  <dcterms:created xsi:type="dcterms:W3CDTF">2010-04-18T12:06:30Z</dcterms:created>
  <dcterms:modified xsi:type="dcterms:W3CDTF">2023-06-05T01:50:03Z</dcterms:modified>
</cp:coreProperties>
</file>